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7"/>
  </p:notesMasterIdLst>
  <p:sldIdLst>
    <p:sldId id="256" r:id="rId2"/>
    <p:sldId id="309" r:id="rId3"/>
    <p:sldId id="291" r:id="rId4"/>
    <p:sldId id="296" r:id="rId5"/>
    <p:sldId id="297" r:id="rId6"/>
    <p:sldId id="295" r:id="rId7"/>
    <p:sldId id="298" r:id="rId8"/>
    <p:sldId id="335" r:id="rId9"/>
    <p:sldId id="336" r:id="rId10"/>
    <p:sldId id="338" r:id="rId11"/>
    <p:sldId id="303" r:id="rId12"/>
    <p:sldId id="301" r:id="rId13"/>
    <p:sldId id="302" r:id="rId14"/>
    <p:sldId id="337" r:id="rId15"/>
    <p:sldId id="308" r:id="rId16"/>
    <p:sldId id="307" r:id="rId17"/>
    <p:sldId id="258" r:id="rId18"/>
    <p:sldId id="305" r:id="rId19"/>
    <p:sldId id="304" r:id="rId20"/>
    <p:sldId id="339" r:id="rId21"/>
    <p:sldId id="340" r:id="rId22"/>
    <p:sldId id="306" r:id="rId23"/>
    <p:sldId id="317" r:id="rId24"/>
    <p:sldId id="318" r:id="rId25"/>
    <p:sldId id="320" r:id="rId26"/>
    <p:sldId id="321" r:id="rId27"/>
    <p:sldId id="260" r:id="rId28"/>
    <p:sldId id="262" r:id="rId29"/>
    <p:sldId id="331" r:id="rId30"/>
    <p:sldId id="334" r:id="rId31"/>
    <p:sldId id="322" r:id="rId32"/>
    <p:sldId id="277" r:id="rId33"/>
    <p:sldId id="312" r:id="rId34"/>
    <p:sldId id="324" r:id="rId35"/>
    <p:sldId id="332" r:id="rId36"/>
    <p:sldId id="325" r:id="rId37"/>
    <p:sldId id="326" r:id="rId38"/>
    <p:sldId id="327" r:id="rId39"/>
    <p:sldId id="313" r:id="rId40"/>
    <p:sldId id="328" r:id="rId41"/>
    <p:sldId id="333" r:id="rId42"/>
    <p:sldId id="285" r:id="rId43"/>
    <p:sldId id="284" r:id="rId44"/>
    <p:sldId id="330" r:id="rId45"/>
    <p:sldId id="316"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
      <p:font typeface="Cambria Math" panose="02040503050406030204" pitchFamily="18" charset="0"/>
      <p:regular r:id="rId54"/>
    </p:embeddedFont>
    <p:embeddedFont>
      <p:font typeface="Fira Sans Extra Condensed" panose="020B0604020202020204" charset="0"/>
      <p:regular r:id="rId55"/>
      <p:bold r:id="rId56"/>
      <p:italic r:id="rId57"/>
      <p:boldItalic r:id="rId58"/>
    </p:embeddedFont>
    <p:embeddedFont>
      <p:font typeface="Fira Sans Extra Condensed SemiBold" panose="020B0604020202020204" charset="0"/>
      <p:regular r:id="rId59"/>
      <p:bold r:id="rId60"/>
      <p:italic r:id="rId61"/>
      <p:boldItalic r:id="rId62"/>
    </p:embeddedFont>
    <p:embeddedFont>
      <p:font typeface="Roboto" panose="020B060402020202020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10FFDE-B229-4290-984C-DDD4C69A1550}">
  <a:tblStyle styleId="{DD10FFDE-B229-4290-984C-DDD4C69A155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Estilo temático 2 - Énfasis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1032" y="174"/>
      </p:cViewPr>
      <p:guideLst>
        <p:guide pos="2880"/>
        <p:guide orient="horz" pos="16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3.fntdata"/><Relationship Id="rId5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2941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1613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1266b9b2f_0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1266b9b2f_0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7466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4512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92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458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216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4433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40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7000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f88550721b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f88550721b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1266b9b2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1266b9b2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1266b9b2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1266b9b2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8977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1266b9b2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1266b9b2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7525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01266b9b2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01266b9b2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56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101266b9b2f_0_1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101266b9b2f_0_1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5312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01266b9b2f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01266b9b2f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067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01266b9b2f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01266b9b2f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5019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01266b9b2f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01266b9b2f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5517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01266b9b2f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01266b9b2f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009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7b2dad823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7b2dad823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01266b9b2f_0_1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01266b9b2f_0_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11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01266b9b2f_0_1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01266b9b2f_0_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724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101266b9b2f_0_1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101266b9b2f_0_1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5835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101266b9b2f_0_2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101266b9b2f_0_2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077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1266b9b2f_0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1266b9b2f_0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1722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01266b9b2f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01266b9b2f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9203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1266b9b2f_0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1266b9b2f_0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7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1266b9b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1266b9b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868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1266b9b2f_0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1266b9b2f_0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170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1266b9b2f_0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1266b9b2f_0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92544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1266b9b2f_0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1266b9b2f_0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34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101266b9b2f_0_2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101266b9b2f_0_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0221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88550721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f88550721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538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15825" y="1205350"/>
            <a:ext cx="5218200" cy="23811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6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715806" y="3586563"/>
            <a:ext cx="36711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type="twoColTx">
  <p:cSld name="1_Title and two columns">
    <p:spTree>
      <p:nvGrpSpPr>
        <p:cNvPr id="1" name="Shape 49"/>
        <p:cNvGrpSpPr/>
        <p:nvPr/>
      </p:nvGrpSpPr>
      <p:grpSpPr>
        <a:xfrm>
          <a:off x="0" y="0"/>
          <a:ext cx="0" cy="0"/>
          <a:chOff x="0" y="0"/>
          <a:chExt cx="0" cy="0"/>
        </a:xfrm>
      </p:grpSpPr>
      <p:sp>
        <p:nvSpPr>
          <p:cNvPr id="50" name="Google Shape;50;p5"/>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5"/>
          <p:cNvSpPr txBox="1">
            <a:spLocks noGrp="1"/>
          </p:cNvSpPr>
          <p:nvPr>
            <p:ph type="title" idx="2"/>
          </p:nvPr>
        </p:nvSpPr>
        <p:spPr>
          <a:xfrm>
            <a:off x="950848" y="2095300"/>
            <a:ext cx="2297700" cy="5589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sz="2500"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5"/>
          <p:cNvSpPr txBox="1">
            <a:spLocks noGrp="1"/>
          </p:cNvSpPr>
          <p:nvPr>
            <p:ph type="title" idx="3"/>
          </p:nvPr>
        </p:nvSpPr>
        <p:spPr>
          <a:xfrm>
            <a:off x="5979250" y="2095300"/>
            <a:ext cx="2147400" cy="558900"/>
          </a:xfrm>
          <a:prstGeom prst="rect">
            <a:avLst/>
          </a:prstGeom>
        </p:spPr>
        <p:txBody>
          <a:bodyPr spcFirstLastPara="1" wrap="square" lIns="0" tIns="0" rIns="0" bIns="0" anchor="ctr" anchorCtr="0">
            <a:noAutofit/>
          </a:bodyPr>
          <a:lstStyle>
            <a:lvl1pPr lvl="0" algn="ctr" rtl="0">
              <a:spcBef>
                <a:spcPts val="0"/>
              </a:spcBef>
              <a:spcAft>
                <a:spcPts val="0"/>
              </a:spcAft>
              <a:buSzPts val="3500"/>
              <a:buNone/>
              <a:defRPr sz="2500" b="0">
                <a:solidFill>
                  <a:schemeClr val="dk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5"/>
          <p:cNvSpPr txBox="1">
            <a:spLocks noGrp="1"/>
          </p:cNvSpPr>
          <p:nvPr>
            <p:ph type="subTitle" idx="1"/>
          </p:nvPr>
        </p:nvSpPr>
        <p:spPr>
          <a:xfrm>
            <a:off x="5979253" y="2654202"/>
            <a:ext cx="2147400" cy="1340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Google Shape;54;p5"/>
          <p:cNvSpPr txBox="1">
            <a:spLocks noGrp="1"/>
          </p:cNvSpPr>
          <p:nvPr>
            <p:ph type="subTitle" idx="4"/>
          </p:nvPr>
        </p:nvSpPr>
        <p:spPr>
          <a:xfrm>
            <a:off x="950848" y="2654202"/>
            <a:ext cx="2297700" cy="13404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2800"/>
              <a:buNone/>
              <a:defRPr sz="16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5" name="Google Shape;55;p5"/>
          <p:cNvSpPr/>
          <p:nvPr/>
        </p:nvSpPr>
        <p:spPr>
          <a:xfrm rot="2700000">
            <a:off x="276569" y="540715"/>
            <a:ext cx="323260" cy="323260"/>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2700000">
            <a:off x="100461" y="199661"/>
            <a:ext cx="250999" cy="252397"/>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2700000">
            <a:off x="8508777" y="408376"/>
            <a:ext cx="470996" cy="470996"/>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rot="2700000">
            <a:off x="8840511" y="1069511"/>
            <a:ext cx="250999" cy="252397"/>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81581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28"/>
        <p:cNvGrpSpPr/>
        <p:nvPr/>
      </p:nvGrpSpPr>
      <p:grpSpPr>
        <a:xfrm>
          <a:off x="0" y="0"/>
          <a:ext cx="0" cy="0"/>
          <a:chOff x="0" y="0"/>
          <a:chExt cx="0" cy="0"/>
        </a:xfrm>
      </p:grpSpPr>
      <p:sp>
        <p:nvSpPr>
          <p:cNvPr id="229" name="Google Shape;229;p13"/>
          <p:cNvSpPr/>
          <p:nvPr/>
        </p:nvSpPr>
        <p:spPr>
          <a:xfrm flipH="1">
            <a:off x="531503" y="83750"/>
            <a:ext cx="370803" cy="370803"/>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flipH="1">
            <a:off x="391788" y="911640"/>
            <a:ext cx="251003" cy="252401"/>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flipH="1">
            <a:off x="86900" y="309106"/>
            <a:ext cx="488934" cy="488914"/>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1576955" flipH="1">
            <a:off x="8807773" y="4109429"/>
            <a:ext cx="232313" cy="232304"/>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rot="-1576712" flipH="1">
            <a:off x="8586108" y="4582477"/>
            <a:ext cx="432392" cy="432374"/>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5" name="Google Shape;235;p13"/>
          <p:cNvSpPr txBox="1">
            <a:spLocks noGrp="1"/>
          </p:cNvSpPr>
          <p:nvPr>
            <p:ph type="title" idx="2"/>
          </p:nvPr>
        </p:nvSpPr>
        <p:spPr>
          <a:xfrm>
            <a:off x="720000" y="1776963"/>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6" name="Google Shape;236;p13"/>
          <p:cNvSpPr txBox="1">
            <a:spLocks noGrp="1"/>
          </p:cNvSpPr>
          <p:nvPr>
            <p:ph type="subTitle" idx="1"/>
          </p:nvPr>
        </p:nvSpPr>
        <p:spPr>
          <a:xfrm>
            <a:off x="720000" y="2304663"/>
            <a:ext cx="2305500" cy="527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37" name="Google Shape;237;p13"/>
          <p:cNvSpPr txBox="1">
            <a:spLocks noGrp="1"/>
          </p:cNvSpPr>
          <p:nvPr>
            <p:ph type="title" idx="3"/>
          </p:nvPr>
        </p:nvSpPr>
        <p:spPr>
          <a:xfrm>
            <a:off x="3419269" y="1776963"/>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8" name="Google Shape;238;p13"/>
          <p:cNvSpPr txBox="1">
            <a:spLocks noGrp="1"/>
          </p:cNvSpPr>
          <p:nvPr>
            <p:ph type="subTitle" idx="4"/>
          </p:nvPr>
        </p:nvSpPr>
        <p:spPr>
          <a:xfrm>
            <a:off x="3419271" y="2304663"/>
            <a:ext cx="2305500" cy="527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39" name="Google Shape;239;p13"/>
          <p:cNvSpPr txBox="1">
            <a:spLocks noGrp="1"/>
          </p:cNvSpPr>
          <p:nvPr>
            <p:ph type="title" idx="5"/>
          </p:nvPr>
        </p:nvSpPr>
        <p:spPr>
          <a:xfrm>
            <a:off x="720000" y="359160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13"/>
          <p:cNvSpPr txBox="1">
            <a:spLocks noGrp="1"/>
          </p:cNvSpPr>
          <p:nvPr>
            <p:ph type="subTitle" idx="6"/>
          </p:nvPr>
        </p:nvSpPr>
        <p:spPr>
          <a:xfrm>
            <a:off x="720000" y="4119300"/>
            <a:ext cx="2305500" cy="48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1" name="Google Shape;241;p13"/>
          <p:cNvSpPr txBox="1">
            <a:spLocks noGrp="1"/>
          </p:cNvSpPr>
          <p:nvPr>
            <p:ph type="title" idx="7"/>
          </p:nvPr>
        </p:nvSpPr>
        <p:spPr>
          <a:xfrm>
            <a:off x="3419269" y="359160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13"/>
          <p:cNvSpPr txBox="1">
            <a:spLocks noGrp="1"/>
          </p:cNvSpPr>
          <p:nvPr>
            <p:ph type="subTitle" idx="8"/>
          </p:nvPr>
        </p:nvSpPr>
        <p:spPr>
          <a:xfrm>
            <a:off x="3419269" y="4119300"/>
            <a:ext cx="2305500" cy="48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3" name="Google Shape;243;p13"/>
          <p:cNvSpPr txBox="1">
            <a:spLocks noGrp="1"/>
          </p:cNvSpPr>
          <p:nvPr>
            <p:ph type="title" idx="9"/>
          </p:nvPr>
        </p:nvSpPr>
        <p:spPr>
          <a:xfrm>
            <a:off x="6118545" y="1776963"/>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4" name="Google Shape;244;p13"/>
          <p:cNvSpPr txBox="1">
            <a:spLocks noGrp="1"/>
          </p:cNvSpPr>
          <p:nvPr>
            <p:ph type="subTitle" idx="13"/>
          </p:nvPr>
        </p:nvSpPr>
        <p:spPr>
          <a:xfrm>
            <a:off x="6118549" y="2304663"/>
            <a:ext cx="2305500" cy="5277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5" name="Google Shape;245;p13"/>
          <p:cNvSpPr txBox="1">
            <a:spLocks noGrp="1"/>
          </p:cNvSpPr>
          <p:nvPr>
            <p:ph type="title" idx="14"/>
          </p:nvPr>
        </p:nvSpPr>
        <p:spPr>
          <a:xfrm>
            <a:off x="6118545" y="3591600"/>
            <a:ext cx="2305500" cy="527700"/>
          </a:xfrm>
          <a:prstGeom prst="rect">
            <a:avLst/>
          </a:prstGeom>
        </p:spPr>
        <p:txBody>
          <a:bodyPr spcFirstLastPara="1" wrap="square" lIns="0" tIns="0" rIns="0" bIns="0" anchor="ctr" anchorCtr="0">
            <a:noAutofit/>
          </a:bodyPr>
          <a:lstStyle>
            <a:lvl1pPr lvl="0" rtl="0">
              <a:spcBef>
                <a:spcPts val="0"/>
              </a:spcBef>
              <a:spcAft>
                <a:spcPts val="0"/>
              </a:spcAft>
              <a:buSzPts val="2500"/>
              <a:buNone/>
              <a:defRPr sz="2500">
                <a:solidFill>
                  <a:schemeClr val="dk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13"/>
          <p:cNvSpPr txBox="1">
            <a:spLocks noGrp="1"/>
          </p:cNvSpPr>
          <p:nvPr>
            <p:ph type="subTitle" idx="15"/>
          </p:nvPr>
        </p:nvSpPr>
        <p:spPr>
          <a:xfrm>
            <a:off x="6118545" y="4119300"/>
            <a:ext cx="2305500" cy="4848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247" name="Google Shape;247;p13"/>
          <p:cNvSpPr txBox="1">
            <a:spLocks noGrp="1"/>
          </p:cNvSpPr>
          <p:nvPr>
            <p:ph type="title" idx="16" hasCustomPrompt="1"/>
          </p:nvPr>
        </p:nvSpPr>
        <p:spPr>
          <a:xfrm>
            <a:off x="1592400" y="1239500"/>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48" name="Google Shape;248;p13"/>
          <p:cNvSpPr txBox="1">
            <a:spLocks noGrp="1"/>
          </p:cNvSpPr>
          <p:nvPr>
            <p:ph type="title" idx="17" hasCustomPrompt="1"/>
          </p:nvPr>
        </p:nvSpPr>
        <p:spPr>
          <a:xfrm>
            <a:off x="4291650" y="1239500"/>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49" name="Google Shape;249;p13"/>
          <p:cNvSpPr txBox="1">
            <a:spLocks noGrp="1"/>
          </p:cNvSpPr>
          <p:nvPr>
            <p:ph type="title" idx="18" hasCustomPrompt="1"/>
          </p:nvPr>
        </p:nvSpPr>
        <p:spPr>
          <a:xfrm>
            <a:off x="6990950" y="1239500"/>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50" name="Google Shape;250;p13"/>
          <p:cNvSpPr txBox="1">
            <a:spLocks noGrp="1"/>
          </p:cNvSpPr>
          <p:nvPr>
            <p:ph type="title" idx="19" hasCustomPrompt="1"/>
          </p:nvPr>
        </p:nvSpPr>
        <p:spPr>
          <a:xfrm>
            <a:off x="1592400" y="3054138"/>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51" name="Google Shape;251;p13"/>
          <p:cNvSpPr txBox="1">
            <a:spLocks noGrp="1"/>
          </p:cNvSpPr>
          <p:nvPr>
            <p:ph type="title" idx="20" hasCustomPrompt="1"/>
          </p:nvPr>
        </p:nvSpPr>
        <p:spPr>
          <a:xfrm>
            <a:off x="4291650" y="3054138"/>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252" name="Google Shape;252;p13"/>
          <p:cNvSpPr txBox="1">
            <a:spLocks noGrp="1"/>
          </p:cNvSpPr>
          <p:nvPr>
            <p:ph type="title" idx="21" hasCustomPrompt="1"/>
          </p:nvPr>
        </p:nvSpPr>
        <p:spPr>
          <a:xfrm>
            <a:off x="6990950" y="3054138"/>
            <a:ext cx="560700" cy="409800"/>
          </a:xfrm>
          <a:prstGeom prst="rect">
            <a:avLst/>
          </a:prstGeom>
        </p:spPr>
        <p:txBody>
          <a:bodyPr spcFirstLastPara="1" wrap="square" lIns="0" tIns="0" rIns="0" bIns="0" anchor="ctr" anchorCtr="0">
            <a:noAutofit/>
          </a:bodyPr>
          <a:lstStyle>
            <a:lvl1pPr lvl="0" algn="ctr"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Tree>
    <p:extLst>
      <p:ext uri="{BB962C8B-B14F-4D97-AF65-F5344CB8AC3E}">
        <p14:creationId xmlns:p14="http://schemas.microsoft.com/office/powerpoint/2010/main" val="2147490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3" r:id="rId12"/>
    <p:sldLayoutId id="214748366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docs.google.com/spreadsheets/d/13X_IWtsJYFq2dlwi4q2SYZ4P6ZUStSbAKoZWiO2ErGE/copy"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6"/>
          <p:cNvSpPr txBox="1">
            <a:spLocks noGrp="1"/>
          </p:cNvSpPr>
          <p:nvPr>
            <p:ph type="ctrTitle"/>
          </p:nvPr>
        </p:nvSpPr>
        <p:spPr>
          <a:xfrm>
            <a:off x="3715825" y="1205350"/>
            <a:ext cx="5218200" cy="23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3200" dirty="0"/>
              <a:t>Modelos Predictivos con Árboles de Decisión para la Detección de Fraudes en Reclamaciones de Seguros de Autos</a:t>
            </a:r>
            <a:endParaRPr lang="en-US" sz="3200" dirty="0"/>
          </a:p>
        </p:txBody>
      </p:sp>
      <p:sp>
        <p:nvSpPr>
          <p:cNvPr id="49" name="Google Shape;49;p16"/>
          <p:cNvSpPr txBox="1">
            <a:spLocks noGrp="1"/>
          </p:cNvSpPr>
          <p:nvPr>
            <p:ph type="subTitle" idx="1"/>
          </p:nvPr>
        </p:nvSpPr>
        <p:spPr>
          <a:xfrm>
            <a:off x="3715806" y="3586563"/>
            <a:ext cx="3671100" cy="3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Integrantes: </a:t>
            </a:r>
          </a:p>
          <a:p>
            <a:pPr marL="0" lvl="0" indent="0" algn="l" rtl="0">
              <a:spcBef>
                <a:spcPts val="0"/>
              </a:spcBef>
              <a:spcAft>
                <a:spcPts val="0"/>
              </a:spcAft>
              <a:buNone/>
            </a:pPr>
            <a:r>
              <a:rPr lang="en" dirty="0"/>
              <a:t>	Johanna Barzola</a:t>
            </a:r>
          </a:p>
          <a:p>
            <a:pPr marL="0" lvl="0" indent="0" algn="l" rtl="0">
              <a:spcBef>
                <a:spcPts val="0"/>
              </a:spcBef>
              <a:spcAft>
                <a:spcPts val="0"/>
              </a:spcAft>
              <a:buNone/>
            </a:pPr>
            <a:r>
              <a:rPr lang="en" dirty="0"/>
              <a:t>	 Nancy Buestán</a:t>
            </a:r>
            <a:endParaRPr dirty="0"/>
          </a:p>
        </p:txBody>
      </p:sp>
      <p:grpSp>
        <p:nvGrpSpPr>
          <p:cNvPr id="50" name="Google Shape;50;p16"/>
          <p:cNvGrpSpPr/>
          <p:nvPr/>
        </p:nvGrpSpPr>
        <p:grpSpPr>
          <a:xfrm>
            <a:off x="505181" y="1148709"/>
            <a:ext cx="3056540" cy="2789516"/>
            <a:chOff x="780575" y="1324941"/>
            <a:chExt cx="2732225" cy="2493534"/>
          </a:xfrm>
        </p:grpSpPr>
        <p:sp>
          <p:nvSpPr>
            <p:cNvPr id="51" name="Google Shape;51;p16"/>
            <p:cNvSpPr/>
            <p:nvPr/>
          </p:nvSpPr>
          <p:spPr>
            <a:xfrm>
              <a:off x="780575" y="3707775"/>
              <a:ext cx="975900" cy="1107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6"/>
            <p:cNvSpPr/>
            <p:nvPr/>
          </p:nvSpPr>
          <p:spPr>
            <a:xfrm>
              <a:off x="2536900" y="3672925"/>
              <a:ext cx="975900" cy="1107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 name="Google Shape;53;p16"/>
            <p:cNvGrpSpPr/>
            <p:nvPr/>
          </p:nvGrpSpPr>
          <p:grpSpPr>
            <a:xfrm>
              <a:off x="805623" y="1324941"/>
              <a:ext cx="2392957" cy="2423970"/>
              <a:chOff x="1224125" y="238125"/>
              <a:chExt cx="5171725" cy="5238750"/>
            </a:xfrm>
          </p:grpSpPr>
          <p:sp>
            <p:nvSpPr>
              <p:cNvPr id="54" name="Google Shape;54;p16"/>
              <p:cNvSpPr/>
              <p:nvPr/>
            </p:nvSpPr>
            <p:spPr>
              <a:xfrm>
                <a:off x="2554425" y="3174350"/>
                <a:ext cx="296175" cy="1920425"/>
              </a:xfrm>
              <a:custGeom>
                <a:avLst/>
                <a:gdLst/>
                <a:ahLst/>
                <a:cxnLst/>
                <a:rect l="l" t="t" r="r" b="b"/>
                <a:pathLst>
                  <a:path w="11847" h="76817" extrusionOk="0">
                    <a:moveTo>
                      <a:pt x="0" y="0"/>
                    </a:moveTo>
                    <a:lnTo>
                      <a:pt x="0" y="76816"/>
                    </a:lnTo>
                    <a:lnTo>
                      <a:pt x="11846" y="76816"/>
                    </a:lnTo>
                    <a:lnTo>
                      <a:pt x="1184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6"/>
              <p:cNvSpPr/>
              <p:nvPr/>
            </p:nvSpPr>
            <p:spPr>
              <a:xfrm>
                <a:off x="3027575" y="2776100"/>
                <a:ext cx="296175" cy="2318675"/>
              </a:xfrm>
              <a:custGeom>
                <a:avLst/>
                <a:gdLst/>
                <a:ahLst/>
                <a:cxnLst/>
                <a:rect l="l" t="t" r="r" b="b"/>
                <a:pathLst>
                  <a:path w="11847" h="92747" extrusionOk="0">
                    <a:moveTo>
                      <a:pt x="0" y="1"/>
                    </a:moveTo>
                    <a:lnTo>
                      <a:pt x="0" y="92746"/>
                    </a:lnTo>
                    <a:lnTo>
                      <a:pt x="11846" y="92746"/>
                    </a:lnTo>
                    <a:lnTo>
                      <a:pt x="1184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6"/>
              <p:cNvSpPr/>
              <p:nvPr/>
            </p:nvSpPr>
            <p:spPr>
              <a:xfrm>
                <a:off x="3539575" y="2298850"/>
                <a:ext cx="295875" cy="2795925"/>
              </a:xfrm>
              <a:custGeom>
                <a:avLst/>
                <a:gdLst/>
                <a:ahLst/>
                <a:cxnLst/>
                <a:rect l="l" t="t" r="r" b="b"/>
                <a:pathLst>
                  <a:path w="11835" h="111837" extrusionOk="0">
                    <a:moveTo>
                      <a:pt x="1" y="0"/>
                    </a:moveTo>
                    <a:lnTo>
                      <a:pt x="1" y="111836"/>
                    </a:lnTo>
                    <a:lnTo>
                      <a:pt x="11834" y="111836"/>
                    </a:lnTo>
                    <a:lnTo>
                      <a:pt x="11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6"/>
              <p:cNvSpPr/>
              <p:nvPr/>
            </p:nvSpPr>
            <p:spPr>
              <a:xfrm>
                <a:off x="4012725" y="1815900"/>
                <a:ext cx="295875" cy="3278875"/>
              </a:xfrm>
              <a:custGeom>
                <a:avLst/>
                <a:gdLst/>
                <a:ahLst/>
                <a:cxnLst/>
                <a:rect l="l" t="t" r="r" b="b"/>
                <a:pathLst>
                  <a:path w="11835" h="131155" extrusionOk="0">
                    <a:moveTo>
                      <a:pt x="1" y="1"/>
                    </a:moveTo>
                    <a:lnTo>
                      <a:pt x="1" y="131154"/>
                    </a:lnTo>
                    <a:lnTo>
                      <a:pt x="11834" y="131154"/>
                    </a:lnTo>
                    <a:lnTo>
                      <a:pt x="118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6"/>
              <p:cNvSpPr/>
              <p:nvPr/>
            </p:nvSpPr>
            <p:spPr>
              <a:xfrm>
                <a:off x="4559200" y="1484675"/>
                <a:ext cx="296175" cy="3610100"/>
              </a:xfrm>
              <a:custGeom>
                <a:avLst/>
                <a:gdLst/>
                <a:ahLst/>
                <a:cxnLst/>
                <a:rect l="l" t="t" r="r" b="b"/>
                <a:pathLst>
                  <a:path w="11847" h="144404" extrusionOk="0">
                    <a:moveTo>
                      <a:pt x="1" y="0"/>
                    </a:moveTo>
                    <a:lnTo>
                      <a:pt x="1" y="144403"/>
                    </a:lnTo>
                    <a:lnTo>
                      <a:pt x="11847" y="144403"/>
                    </a:lnTo>
                    <a:lnTo>
                      <a:pt x="1184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6"/>
              <p:cNvSpPr/>
              <p:nvPr/>
            </p:nvSpPr>
            <p:spPr>
              <a:xfrm>
                <a:off x="5139800" y="908175"/>
                <a:ext cx="296175" cy="4186600"/>
              </a:xfrm>
              <a:custGeom>
                <a:avLst/>
                <a:gdLst/>
                <a:ahLst/>
                <a:cxnLst/>
                <a:rect l="l" t="t" r="r" b="b"/>
                <a:pathLst>
                  <a:path w="11847" h="167464" extrusionOk="0">
                    <a:moveTo>
                      <a:pt x="1" y="0"/>
                    </a:moveTo>
                    <a:lnTo>
                      <a:pt x="1" y="167463"/>
                    </a:lnTo>
                    <a:lnTo>
                      <a:pt x="11847" y="167463"/>
                    </a:lnTo>
                    <a:lnTo>
                      <a:pt x="11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6"/>
              <p:cNvSpPr/>
              <p:nvPr/>
            </p:nvSpPr>
            <p:spPr>
              <a:xfrm>
                <a:off x="2495000" y="253600"/>
                <a:ext cx="3044025" cy="2495650"/>
              </a:xfrm>
              <a:custGeom>
                <a:avLst/>
                <a:gdLst/>
                <a:ahLst/>
                <a:cxnLst/>
                <a:rect l="l" t="t" r="r" b="b"/>
                <a:pathLst>
                  <a:path w="121761" h="99826" extrusionOk="0">
                    <a:moveTo>
                      <a:pt x="120863" y="0"/>
                    </a:moveTo>
                    <a:lnTo>
                      <a:pt x="74427" y="51000"/>
                    </a:lnTo>
                    <a:lnTo>
                      <a:pt x="58687" y="51000"/>
                    </a:lnTo>
                    <a:lnTo>
                      <a:pt x="24881" y="88599"/>
                    </a:lnTo>
                    <a:lnTo>
                      <a:pt x="7750" y="88599"/>
                    </a:lnTo>
                    <a:lnTo>
                      <a:pt x="0" y="99105"/>
                    </a:lnTo>
                    <a:lnTo>
                      <a:pt x="974" y="99826"/>
                    </a:lnTo>
                    <a:lnTo>
                      <a:pt x="8370" y="89813"/>
                    </a:lnTo>
                    <a:lnTo>
                      <a:pt x="25424" y="89813"/>
                    </a:lnTo>
                    <a:lnTo>
                      <a:pt x="59230" y="52214"/>
                    </a:lnTo>
                    <a:lnTo>
                      <a:pt x="74970" y="52214"/>
                    </a:lnTo>
                    <a:lnTo>
                      <a:pt x="121760" y="810"/>
                    </a:lnTo>
                    <a:lnTo>
                      <a:pt x="12086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6"/>
              <p:cNvSpPr/>
              <p:nvPr/>
            </p:nvSpPr>
            <p:spPr>
              <a:xfrm>
                <a:off x="5449225" y="238125"/>
                <a:ext cx="105275" cy="104950"/>
              </a:xfrm>
              <a:custGeom>
                <a:avLst/>
                <a:gdLst/>
                <a:ahLst/>
                <a:cxnLst/>
                <a:rect l="l" t="t" r="r" b="b"/>
                <a:pathLst>
                  <a:path w="4211" h="4198" extrusionOk="0">
                    <a:moveTo>
                      <a:pt x="4084" y="0"/>
                    </a:moveTo>
                    <a:lnTo>
                      <a:pt x="1177" y="139"/>
                    </a:lnTo>
                    <a:lnTo>
                      <a:pt x="1" y="1429"/>
                    </a:lnTo>
                    <a:lnTo>
                      <a:pt x="2909" y="1290"/>
                    </a:lnTo>
                    <a:lnTo>
                      <a:pt x="3035" y="4197"/>
                    </a:lnTo>
                    <a:lnTo>
                      <a:pt x="4211" y="2908"/>
                    </a:lnTo>
                    <a:lnTo>
                      <a:pt x="40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6"/>
              <p:cNvSpPr/>
              <p:nvPr/>
            </p:nvSpPr>
            <p:spPr>
              <a:xfrm>
                <a:off x="2444425" y="2712250"/>
                <a:ext cx="91675" cy="104025"/>
              </a:xfrm>
              <a:custGeom>
                <a:avLst/>
                <a:gdLst/>
                <a:ahLst/>
                <a:cxnLst/>
                <a:rect l="l" t="t" r="r" b="b"/>
                <a:pathLst>
                  <a:path w="3667" h="4161" extrusionOk="0">
                    <a:moveTo>
                      <a:pt x="1834" y="1"/>
                    </a:moveTo>
                    <a:lnTo>
                      <a:pt x="1644" y="13"/>
                    </a:lnTo>
                    <a:lnTo>
                      <a:pt x="1467" y="39"/>
                    </a:lnTo>
                    <a:lnTo>
                      <a:pt x="1290" y="89"/>
                    </a:lnTo>
                    <a:lnTo>
                      <a:pt x="1126" y="165"/>
                    </a:lnTo>
                    <a:lnTo>
                      <a:pt x="961" y="254"/>
                    </a:lnTo>
                    <a:lnTo>
                      <a:pt x="810" y="355"/>
                    </a:lnTo>
                    <a:lnTo>
                      <a:pt x="671" y="469"/>
                    </a:lnTo>
                    <a:lnTo>
                      <a:pt x="544" y="608"/>
                    </a:lnTo>
                    <a:lnTo>
                      <a:pt x="418" y="759"/>
                    </a:lnTo>
                    <a:lnTo>
                      <a:pt x="317" y="911"/>
                    </a:lnTo>
                    <a:lnTo>
                      <a:pt x="228" y="1088"/>
                    </a:lnTo>
                    <a:lnTo>
                      <a:pt x="152" y="1265"/>
                    </a:lnTo>
                    <a:lnTo>
                      <a:pt x="89" y="1455"/>
                    </a:lnTo>
                    <a:lnTo>
                      <a:pt x="39" y="1657"/>
                    </a:lnTo>
                    <a:lnTo>
                      <a:pt x="13" y="1859"/>
                    </a:lnTo>
                    <a:lnTo>
                      <a:pt x="1" y="2074"/>
                    </a:lnTo>
                    <a:lnTo>
                      <a:pt x="13" y="2289"/>
                    </a:lnTo>
                    <a:lnTo>
                      <a:pt x="39" y="2491"/>
                    </a:lnTo>
                    <a:lnTo>
                      <a:pt x="89" y="2694"/>
                    </a:lnTo>
                    <a:lnTo>
                      <a:pt x="152" y="2883"/>
                    </a:lnTo>
                    <a:lnTo>
                      <a:pt x="228" y="3073"/>
                    </a:lnTo>
                    <a:lnTo>
                      <a:pt x="317" y="3237"/>
                    </a:lnTo>
                    <a:lnTo>
                      <a:pt x="418" y="3402"/>
                    </a:lnTo>
                    <a:lnTo>
                      <a:pt x="544" y="3553"/>
                    </a:lnTo>
                    <a:lnTo>
                      <a:pt x="671" y="3680"/>
                    </a:lnTo>
                    <a:lnTo>
                      <a:pt x="810" y="3806"/>
                    </a:lnTo>
                    <a:lnTo>
                      <a:pt x="961" y="3907"/>
                    </a:lnTo>
                    <a:lnTo>
                      <a:pt x="1126" y="3996"/>
                    </a:lnTo>
                    <a:lnTo>
                      <a:pt x="1290" y="4059"/>
                    </a:lnTo>
                    <a:lnTo>
                      <a:pt x="1467" y="4110"/>
                    </a:lnTo>
                    <a:lnTo>
                      <a:pt x="1644" y="4148"/>
                    </a:lnTo>
                    <a:lnTo>
                      <a:pt x="1834" y="4160"/>
                    </a:lnTo>
                    <a:lnTo>
                      <a:pt x="2023" y="4148"/>
                    </a:lnTo>
                    <a:lnTo>
                      <a:pt x="2200" y="4110"/>
                    </a:lnTo>
                    <a:lnTo>
                      <a:pt x="2377" y="4059"/>
                    </a:lnTo>
                    <a:lnTo>
                      <a:pt x="2542" y="3996"/>
                    </a:lnTo>
                    <a:lnTo>
                      <a:pt x="2706" y="3907"/>
                    </a:lnTo>
                    <a:lnTo>
                      <a:pt x="2858" y="3806"/>
                    </a:lnTo>
                    <a:lnTo>
                      <a:pt x="2997" y="3680"/>
                    </a:lnTo>
                    <a:lnTo>
                      <a:pt x="3123" y="3553"/>
                    </a:lnTo>
                    <a:lnTo>
                      <a:pt x="3250" y="3402"/>
                    </a:lnTo>
                    <a:lnTo>
                      <a:pt x="3351" y="3237"/>
                    </a:lnTo>
                    <a:lnTo>
                      <a:pt x="3439" y="3073"/>
                    </a:lnTo>
                    <a:lnTo>
                      <a:pt x="3515" y="2883"/>
                    </a:lnTo>
                    <a:lnTo>
                      <a:pt x="3578" y="2694"/>
                    </a:lnTo>
                    <a:lnTo>
                      <a:pt x="3629" y="2491"/>
                    </a:lnTo>
                    <a:lnTo>
                      <a:pt x="3654" y="2289"/>
                    </a:lnTo>
                    <a:lnTo>
                      <a:pt x="3667" y="2074"/>
                    </a:lnTo>
                    <a:lnTo>
                      <a:pt x="3654" y="1859"/>
                    </a:lnTo>
                    <a:lnTo>
                      <a:pt x="3629" y="1657"/>
                    </a:lnTo>
                    <a:lnTo>
                      <a:pt x="3578" y="1455"/>
                    </a:lnTo>
                    <a:lnTo>
                      <a:pt x="3515" y="1265"/>
                    </a:lnTo>
                    <a:lnTo>
                      <a:pt x="3439" y="1088"/>
                    </a:lnTo>
                    <a:lnTo>
                      <a:pt x="3351" y="911"/>
                    </a:lnTo>
                    <a:lnTo>
                      <a:pt x="3250" y="759"/>
                    </a:lnTo>
                    <a:lnTo>
                      <a:pt x="3123" y="608"/>
                    </a:lnTo>
                    <a:lnTo>
                      <a:pt x="2997" y="469"/>
                    </a:lnTo>
                    <a:lnTo>
                      <a:pt x="2858" y="355"/>
                    </a:lnTo>
                    <a:lnTo>
                      <a:pt x="2706" y="254"/>
                    </a:lnTo>
                    <a:lnTo>
                      <a:pt x="2542" y="165"/>
                    </a:lnTo>
                    <a:lnTo>
                      <a:pt x="2377" y="89"/>
                    </a:lnTo>
                    <a:lnTo>
                      <a:pt x="2200" y="39"/>
                    </a:lnTo>
                    <a:lnTo>
                      <a:pt x="2023" y="13"/>
                    </a:lnTo>
                    <a:lnTo>
                      <a:pt x="1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6"/>
              <p:cNvSpPr/>
              <p:nvPr/>
            </p:nvSpPr>
            <p:spPr>
              <a:xfrm>
                <a:off x="2652725" y="2440750"/>
                <a:ext cx="91675" cy="103700"/>
              </a:xfrm>
              <a:custGeom>
                <a:avLst/>
                <a:gdLst/>
                <a:ahLst/>
                <a:cxnLst/>
                <a:rect l="l" t="t" r="r" b="b"/>
                <a:pathLst>
                  <a:path w="3667" h="4148" extrusionOk="0">
                    <a:moveTo>
                      <a:pt x="1644" y="1"/>
                    </a:moveTo>
                    <a:lnTo>
                      <a:pt x="1467" y="39"/>
                    </a:lnTo>
                    <a:lnTo>
                      <a:pt x="1290" y="89"/>
                    </a:lnTo>
                    <a:lnTo>
                      <a:pt x="1125" y="153"/>
                    </a:lnTo>
                    <a:lnTo>
                      <a:pt x="961" y="241"/>
                    </a:lnTo>
                    <a:lnTo>
                      <a:pt x="809" y="355"/>
                    </a:lnTo>
                    <a:lnTo>
                      <a:pt x="670" y="469"/>
                    </a:lnTo>
                    <a:lnTo>
                      <a:pt x="544" y="608"/>
                    </a:lnTo>
                    <a:lnTo>
                      <a:pt x="417" y="747"/>
                    </a:lnTo>
                    <a:lnTo>
                      <a:pt x="316" y="911"/>
                    </a:lnTo>
                    <a:lnTo>
                      <a:pt x="228" y="1088"/>
                    </a:lnTo>
                    <a:lnTo>
                      <a:pt x="152" y="1265"/>
                    </a:lnTo>
                    <a:lnTo>
                      <a:pt x="89" y="1455"/>
                    </a:lnTo>
                    <a:lnTo>
                      <a:pt x="38" y="1657"/>
                    </a:lnTo>
                    <a:lnTo>
                      <a:pt x="13" y="1859"/>
                    </a:lnTo>
                    <a:lnTo>
                      <a:pt x="0" y="2074"/>
                    </a:lnTo>
                    <a:lnTo>
                      <a:pt x="13" y="2289"/>
                    </a:lnTo>
                    <a:lnTo>
                      <a:pt x="38" y="2491"/>
                    </a:lnTo>
                    <a:lnTo>
                      <a:pt x="89" y="2694"/>
                    </a:lnTo>
                    <a:lnTo>
                      <a:pt x="152" y="2883"/>
                    </a:lnTo>
                    <a:lnTo>
                      <a:pt x="228" y="3060"/>
                    </a:lnTo>
                    <a:lnTo>
                      <a:pt x="316" y="3237"/>
                    </a:lnTo>
                    <a:lnTo>
                      <a:pt x="417" y="3389"/>
                    </a:lnTo>
                    <a:lnTo>
                      <a:pt x="544" y="3541"/>
                    </a:lnTo>
                    <a:lnTo>
                      <a:pt x="670" y="3680"/>
                    </a:lnTo>
                    <a:lnTo>
                      <a:pt x="809" y="3794"/>
                    </a:lnTo>
                    <a:lnTo>
                      <a:pt x="961" y="3895"/>
                    </a:lnTo>
                    <a:lnTo>
                      <a:pt x="1125" y="3983"/>
                    </a:lnTo>
                    <a:lnTo>
                      <a:pt x="1290" y="4059"/>
                    </a:lnTo>
                    <a:lnTo>
                      <a:pt x="1467" y="4110"/>
                    </a:lnTo>
                    <a:lnTo>
                      <a:pt x="1644" y="4135"/>
                    </a:lnTo>
                    <a:lnTo>
                      <a:pt x="1833" y="4148"/>
                    </a:lnTo>
                    <a:lnTo>
                      <a:pt x="2023" y="4135"/>
                    </a:lnTo>
                    <a:lnTo>
                      <a:pt x="2200" y="4110"/>
                    </a:lnTo>
                    <a:lnTo>
                      <a:pt x="2377" y="4059"/>
                    </a:lnTo>
                    <a:lnTo>
                      <a:pt x="2541" y="3983"/>
                    </a:lnTo>
                    <a:lnTo>
                      <a:pt x="2706" y="3895"/>
                    </a:lnTo>
                    <a:lnTo>
                      <a:pt x="2857" y="3794"/>
                    </a:lnTo>
                    <a:lnTo>
                      <a:pt x="2996" y="3680"/>
                    </a:lnTo>
                    <a:lnTo>
                      <a:pt x="3123" y="3541"/>
                    </a:lnTo>
                    <a:lnTo>
                      <a:pt x="3249" y="3389"/>
                    </a:lnTo>
                    <a:lnTo>
                      <a:pt x="3350" y="3237"/>
                    </a:lnTo>
                    <a:lnTo>
                      <a:pt x="3439" y="3060"/>
                    </a:lnTo>
                    <a:lnTo>
                      <a:pt x="3515" y="2883"/>
                    </a:lnTo>
                    <a:lnTo>
                      <a:pt x="3578" y="2694"/>
                    </a:lnTo>
                    <a:lnTo>
                      <a:pt x="3628" y="2491"/>
                    </a:lnTo>
                    <a:lnTo>
                      <a:pt x="3654" y="2289"/>
                    </a:lnTo>
                    <a:lnTo>
                      <a:pt x="3666" y="2074"/>
                    </a:lnTo>
                    <a:lnTo>
                      <a:pt x="3654" y="1859"/>
                    </a:lnTo>
                    <a:lnTo>
                      <a:pt x="3628" y="1657"/>
                    </a:lnTo>
                    <a:lnTo>
                      <a:pt x="3578" y="1455"/>
                    </a:lnTo>
                    <a:lnTo>
                      <a:pt x="3515" y="1265"/>
                    </a:lnTo>
                    <a:lnTo>
                      <a:pt x="3439" y="1088"/>
                    </a:lnTo>
                    <a:lnTo>
                      <a:pt x="3350" y="911"/>
                    </a:lnTo>
                    <a:lnTo>
                      <a:pt x="3249" y="747"/>
                    </a:lnTo>
                    <a:lnTo>
                      <a:pt x="3123" y="608"/>
                    </a:lnTo>
                    <a:lnTo>
                      <a:pt x="2996" y="469"/>
                    </a:lnTo>
                    <a:lnTo>
                      <a:pt x="2857" y="355"/>
                    </a:lnTo>
                    <a:lnTo>
                      <a:pt x="2706" y="241"/>
                    </a:lnTo>
                    <a:lnTo>
                      <a:pt x="2541" y="153"/>
                    </a:lnTo>
                    <a:lnTo>
                      <a:pt x="2377" y="89"/>
                    </a:lnTo>
                    <a:lnTo>
                      <a:pt x="2200" y="39"/>
                    </a:lnTo>
                    <a:lnTo>
                      <a:pt x="20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6"/>
              <p:cNvSpPr/>
              <p:nvPr/>
            </p:nvSpPr>
            <p:spPr>
              <a:xfrm>
                <a:off x="3078125" y="2421150"/>
                <a:ext cx="91700" cy="104025"/>
              </a:xfrm>
              <a:custGeom>
                <a:avLst/>
                <a:gdLst/>
                <a:ahLst/>
                <a:cxnLst/>
                <a:rect l="l" t="t" r="r" b="b"/>
                <a:pathLst>
                  <a:path w="3668" h="4161" extrusionOk="0">
                    <a:moveTo>
                      <a:pt x="1834" y="1"/>
                    </a:moveTo>
                    <a:lnTo>
                      <a:pt x="1644" y="14"/>
                    </a:lnTo>
                    <a:lnTo>
                      <a:pt x="1467" y="52"/>
                    </a:lnTo>
                    <a:lnTo>
                      <a:pt x="1290" y="102"/>
                    </a:lnTo>
                    <a:lnTo>
                      <a:pt x="1113" y="165"/>
                    </a:lnTo>
                    <a:lnTo>
                      <a:pt x="962" y="254"/>
                    </a:lnTo>
                    <a:lnTo>
                      <a:pt x="810" y="368"/>
                    </a:lnTo>
                    <a:lnTo>
                      <a:pt x="671" y="481"/>
                    </a:lnTo>
                    <a:lnTo>
                      <a:pt x="532" y="620"/>
                    </a:lnTo>
                    <a:lnTo>
                      <a:pt x="418" y="760"/>
                    </a:lnTo>
                    <a:lnTo>
                      <a:pt x="317" y="924"/>
                    </a:lnTo>
                    <a:lnTo>
                      <a:pt x="228" y="1088"/>
                    </a:lnTo>
                    <a:lnTo>
                      <a:pt x="140" y="1278"/>
                    </a:lnTo>
                    <a:lnTo>
                      <a:pt x="89" y="1468"/>
                    </a:lnTo>
                    <a:lnTo>
                      <a:pt x="39" y="1670"/>
                    </a:lnTo>
                    <a:lnTo>
                      <a:pt x="13" y="1872"/>
                    </a:lnTo>
                    <a:lnTo>
                      <a:pt x="1" y="2087"/>
                    </a:lnTo>
                    <a:lnTo>
                      <a:pt x="13" y="2302"/>
                    </a:lnTo>
                    <a:lnTo>
                      <a:pt x="39" y="2504"/>
                    </a:lnTo>
                    <a:lnTo>
                      <a:pt x="89" y="2706"/>
                    </a:lnTo>
                    <a:lnTo>
                      <a:pt x="140" y="2896"/>
                    </a:lnTo>
                    <a:lnTo>
                      <a:pt x="228" y="3073"/>
                    </a:lnTo>
                    <a:lnTo>
                      <a:pt x="317" y="3250"/>
                    </a:lnTo>
                    <a:lnTo>
                      <a:pt x="418" y="3402"/>
                    </a:lnTo>
                    <a:lnTo>
                      <a:pt x="532" y="3554"/>
                    </a:lnTo>
                    <a:lnTo>
                      <a:pt x="671" y="3693"/>
                    </a:lnTo>
                    <a:lnTo>
                      <a:pt x="810" y="3806"/>
                    </a:lnTo>
                    <a:lnTo>
                      <a:pt x="962" y="3908"/>
                    </a:lnTo>
                    <a:lnTo>
                      <a:pt x="1113" y="3996"/>
                    </a:lnTo>
                    <a:lnTo>
                      <a:pt x="1290" y="4072"/>
                    </a:lnTo>
                    <a:lnTo>
                      <a:pt x="1467" y="4122"/>
                    </a:lnTo>
                    <a:lnTo>
                      <a:pt x="1644" y="4148"/>
                    </a:lnTo>
                    <a:lnTo>
                      <a:pt x="1834" y="4160"/>
                    </a:lnTo>
                    <a:lnTo>
                      <a:pt x="2024" y="4148"/>
                    </a:lnTo>
                    <a:lnTo>
                      <a:pt x="2201" y="4122"/>
                    </a:lnTo>
                    <a:lnTo>
                      <a:pt x="2378" y="4072"/>
                    </a:lnTo>
                    <a:lnTo>
                      <a:pt x="2542" y="3996"/>
                    </a:lnTo>
                    <a:lnTo>
                      <a:pt x="2706" y="3908"/>
                    </a:lnTo>
                    <a:lnTo>
                      <a:pt x="2858" y="3806"/>
                    </a:lnTo>
                    <a:lnTo>
                      <a:pt x="2997" y="3693"/>
                    </a:lnTo>
                    <a:lnTo>
                      <a:pt x="3124" y="3554"/>
                    </a:lnTo>
                    <a:lnTo>
                      <a:pt x="3250" y="3402"/>
                    </a:lnTo>
                    <a:lnTo>
                      <a:pt x="3351" y="3250"/>
                    </a:lnTo>
                    <a:lnTo>
                      <a:pt x="3440" y="3073"/>
                    </a:lnTo>
                    <a:lnTo>
                      <a:pt x="3515" y="2896"/>
                    </a:lnTo>
                    <a:lnTo>
                      <a:pt x="3579" y="2706"/>
                    </a:lnTo>
                    <a:lnTo>
                      <a:pt x="3629" y="2504"/>
                    </a:lnTo>
                    <a:lnTo>
                      <a:pt x="3655" y="2302"/>
                    </a:lnTo>
                    <a:lnTo>
                      <a:pt x="3667" y="2087"/>
                    </a:lnTo>
                    <a:lnTo>
                      <a:pt x="3655" y="1872"/>
                    </a:lnTo>
                    <a:lnTo>
                      <a:pt x="3629" y="1670"/>
                    </a:lnTo>
                    <a:lnTo>
                      <a:pt x="3579" y="1468"/>
                    </a:lnTo>
                    <a:lnTo>
                      <a:pt x="3515" y="1278"/>
                    </a:lnTo>
                    <a:lnTo>
                      <a:pt x="3440" y="1088"/>
                    </a:lnTo>
                    <a:lnTo>
                      <a:pt x="3351" y="924"/>
                    </a:lnTo>
                    <a:lnTo>
                      <a:pt x="3250" y="760"/>
                    </a:lnTo>
                    <a:lnTo>
                      <a:pt x="3124" y="620"/>
                    </a:lnTo>
                    <a:lnTo>
                      <a:pt x="2997" y="481"/>
                    </a:lnTo>
                    <a:lnTo>
                      <a:pt x="2858" y="368"/>
                    </a:lnTo>
                    <a:lnTo>
                      <a:pt x="2706" y="254"/>
                    </a:lnTo>
                    <a:lnTo>
                      <a:pt x="2542" y="165"/>
                    </a:lnTo>
                    <a:lnTo>
                      <a:pt x="2378" y="102"/>
                    </a:lnTo>
                    <a:lnTo>
                      <a:pt x="2201" y="52"/>
                    </a:lnTo>
                    <a:lnTo>
                      <a:pt x="2024" y="14"/>
                    </a:lnTo>
                    <a:lnTo>
                      <a:pt x="18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p:nvPr/>
            </p:nvSpPr>
            <p:spPr>
              <a:xfrm>
                <a:off x="3914425" y="1484675"/>
                <a:ext cx="91375" cy="104000"/>
              </a:xfrm>
              <a:custGeom>
                <a:avLst/>
                <a:gdLst/>
                <a:ahLst/>
                <a:cxnLst/>
                <a:rect l="l" t="t" r="r" b="b"/>
                <a:pathLst>
                  <a:path w="3655" h="4160" extrusionOk="0">
                    <a:moveTo>
                      <a:pt x="1834" y="0"/>
                    </a:moveTo>
                    <a:lnTo>
                      <a:pt x="1644" y="13"/>
                    </a:lnTo>
                    <a:lnTo>
                      <a:pt x="1455" y="38"/>
                    </a:lnTo>
                    <a:lnTo>
                      <a:pt x="1290" y="89"/>
                    </a:lnTo>
                    <a:lnTo>
                      <a:pt x="1113" y="165"/>
                    </a:lnTo>
                    <a:lnTo>
                      <a:pt x="962" y="253"/>
                    </a:lnTo>
                    <a:lnTo>
                      <a:pt x="810" y="354"/>
                    </a:lnTo>
                    <a:lnTo>
                      <a:pt x="658" y="468"/>
                    </a:lnTo>
                    <a:lnTo>
                      <a:pt x="532" y="607"/>
                    </a:lnTo>
                    <a:lnTo>
                      <a:pt x="418" y="759"/>
                    </a:lnTo>
                    <a:lnTo>
                      <a:pt x="317" y="910"/>
                    </a:lnTo>
                    <a:lnTo>
                      <a:pt x="216" y="1087"/>
                    </a:lnTo>
                    <a:lnTo>
                      <a:pt x="140" y="1264"/>
                    </a:lnTo>
                    <a:lnTo>
                      <a:pt x="77" y="1454"/>
                    </a:lnTo>
                    <a:lnTo>
                      <a:pt x="39" y="1656"/>
                    </a:lnTo>
                    <a:lnTo>
                      <a:pt x="13" y="1859"/>
                    </a:lnTo>
                    <a:lnTo>
                      <a:pt x="1" y="2074"/>
                    </a:lnTo>
                    <a:lnTo>
                      <a:pt x="13" y="2288"/>
                    </a:lnTo>
                    <a:lnTo>
                      <a:pt x="39" y="2491"/>
                    </a:lnTo>
                    <a:lnTo>
                      <a:pt x="77" y="2693"/>
                    </a:lnTo>
                    <a:lnTo>
                      <a:pt x="140" y="2883"/>
                    </a:lnTo>
                    <a:lnTo>
                      <a:pt x="216" y="3072"/>
                    </a:lnTo>
                    <a:lnTo>
                      <a:pt x="317" y="3237"/>
                    </a:lnTo>
                    <a:lnTo>
                      <a:pt x="418" y="3401"/>
                    </a:lnTo>
                    <a:lnTo>
                      <a:pt x="532" y="3540"/>
                    </a:lnTo>
                    <a:lnTo>
                      <a:pt x="658" y="3679"/>
                    </a:lnTo>
                    <a:lnTo>
                      <a:pt x="810" y="3793"/>
                    </a:lnTo>
                    <a:lnTo>
                      <a:pt x="962" y="3907"/>
                    </a:lnTo>
                    <a:lnTo>
                      <a:pt x="1113" y="3995"/>
                    </a:lnTo>
                    <a:lnTo>
                      <a:pt x="1290" y="4058"/>
                    </a:lnTo>
                    <a:lnTo>
                      <a:pt x="1455" y="4109"/>
                    </a:lnTo>
                    <a:lnTo>
                      <a:pt x="1644" y="4147"/>
                    </a:lnTo>
                    <a:lnTo>
                      <a:pt x="1834" y="4160"/>
                    </a:lnTo>
                    <a:lnTo>
                      <a:pt x="2011" y="4147"/>
                    </a:lnTo>
                    <a:lnTo>
                      <a:pt x="2201" y="4109"/>
                    </a:lnTo>
                    <a:lnTo>
                      <a:pt x="2378" y="4058"/>
                    </a:lnTo>
                    <a:lnTo>
                      <a:pt x="2542" y="3995"/>
                    </a:lnTo>
                    <a:lnTo>
                      <a:pt x="2706" y="3907"/>
                    </a:lnTo>
                    <a:lnTo>
                      <a:pt x="2845" y="3793"/>
                    </a:lnTo>
                    <a:lnTo>
                      <a:pt x="2997" y="3679"/>
                    </a:lnTo>
                    <a:lnTo>
                      <a:pt x="3124" y="3540"/>
                    </a:lnTo>
                    <a:lnTo>
                      <a:pt x="3237" y="3401"/>
                    </a:lnTo>
                    <a:lnTo>
                      <a:pt x="3351" y="3237"/>
                    </a:lnTo>
                    <a:lnTo>
                      <a:pt x="3440" y="3072"/>
                    </a:lnTo>
                    <a:lnTo>
                      <a:pt x="3515" y="2883"/>
                    </a:lnTo>
                    <a:lnTo>
                      <a:pt x="3579" y="2693"/>
                    </a:lnTo>
                    <a:lnTo>
                      <a:pt x="3617" y="2491"/>
                    </a:lnTo>
                    <a:lnTo>
                      <a:pt x="3655" y="2288"/>
                    </a:lnTo>
                    <a:lnTo>
                      <a:pt x="3655" y="2074"/>
                    </a:lnTo>
                    <a:lnTo>
                      <a:pt x="3655" y="1859"/>
                    </a:lnTo>
                    <a:lnTo>
                      <a:pt x="3617" y="1656"/>
                    </a:lnTo>
                    <a:lnTo>
                      <a:pt x="3579" y="1454"/>
                    </a:lnTo>
                    <a:lnTo>
                      <a:pt x="3515" y="1264"/>
                    </a:lnTo>
                    <a:lnTo>
                      <a:pt x="3440" y="1087"/>
                    </a:lnTo>
                    <a:lnTo>
                      <a:pt x="3351" y="910"/>
                    </a:lnTo>
                    <a:lnTo>
                      <a:pt x="3237" y="759"/>
                    </a:lnTo>
                    <a:lnTo>
                      <a:pt x="3124" y="607"/>
                    </a:lnTo>
                    <a:lnTo>
                      <a:pt x="2997" y="468"/>
                    </a:lnTo>
                    <a:lnTo>
                      <a:pt x="2845" y="354"/>
                    </a:lnTo>
                    <a:lnTo>
                      <a:pt x="2706" y="253"/>
                    </a:lnTo>
                    <a:lnTo>
                      <a:pt x="2542" y="165"/>
                    </a:lnTo>
                    <a:lnTo>
                      <a:pt x="2378" y="89"/>
                    </a:lnTo>
                    <a:lnTo>
                      <a:pt x="2201" y="38"/>
                    </a:lnTo>
                    <a:lnTo>
                      <a:pt x="2011" y="13"/>
                    </a:lnTo>
                    <a:lnTo>
                      <a:pt x="1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p:nvPr/>
            </p:nvSpPr>
            <p:spPr>
              <a:xfrm>
                <a:off x="4305075" y="1484675"/>
                <a:ext cx="91700" cy="104000"/>
              </a:xfrm>
              <a:custGeom>
                <a:avLst/>
                <a:gdLst/>
                <a:ahLst/>
                <a:cxnLst/>
                <a:rect l="l" t="t" r="r" b="b"/>
                <a:pathLst>
                  <a:path w="3668" h="4160" extrusionOk="0">
                    <a:moveTo>
                      <a:pt x="1834" y="0"/>
                    </a:moveTo>
                    <a:lnTo>
                      <a:pt x="1644" y="13"/>
                    </a:lnTo>
                    <a:lnTo>
                      <a:pt x="1467" y="38"/>
                    </a:lnTo>
                    <a:lnTo>
                      <a:pt x="1290" y="89"/>
                    </a:lnTo>
                    <a:lnTo>
                      <a:pt x="1126" y="165"/>
                    </a:lnTo>
                    <a:lnTo>
                      <a:pt x="962" y="253"/>
                    </a:lnTo>
                    <a:lnTo>
                      <a:pt x="810" y="354"/>
                    </a:lnTo>
                    <a:lnTo>
                      <a:pt x="671" y="468"/>
                    </a:lnTo>
                    <a:lnTo>
                      <a:pt x="545" y="607"/>
                    </a:lnTo>
                    <a:lnTo>
                      <a:pt x="418" y="759"/>
                    </a:lnTo>
                    <a:lnTo>
                      <a:pt x="317" y="910"/>
                    </a:lnTo>
                    <a:lnTo>
                      <a:pt x="229" y="1087"/>
                    </a:lnTo>
                    <a:lnTo>
                      <a:pt x="153" y="1264"/>
                    </a:lnTo>
                    <a:lnTo>
                      <a:pt x="89" y="1454"/>
                    </a:lnTo>
                    <a:lnTo>
                      <a:pt x="39" y="1656"/>
                    </a:lnTo>
                    <a:lnTo>
                      <a:pt x="14" y="1859"/>
                    </a:lnTo>
                    <a:lnTo>
                      <a:pt x="1" y="2074"/>
                    </a:lnTo>
                    <a:lnTo>
                      <a:pt x="14" y="2288"/>
                    </a:lnTo>
                    <a:lnTo>
                      <a:pt x="39" y="2491"/>
                    </a:lnTo>
                    <a:lnTo>
                      <a:pt x="89" y="2693"/>
                    </a:lnTo>
                    <a:lnTo>
                      <a:pt x="153" y="2883"/>
                    </a:lnTo>
                    <a:lnTo>
                      <a:pt x="229" y="3072"/>
                    </a:lnTo>
                    <a:lnTo>
                      <a:pt x="317" y="3237"/>
                    </a:lnTo>
                    <a:lnTo>
                      <a:pt x="418" y="3401"/>
                    </a:lnTo>
                    <a:lnTo>
                      <a:pt x="545" y="3540"/>
                    </a:lnTo>
                    <a:lnTo>
                      <a:pt x="671" y="3679"/>
                    </a:lnTo>
                    <a:lnTo>
                      <a:pt x="810" y="3793"/>
                    </a:lnTo>
                    <a:lnTo>
                      <a:pt x="962" y="3907"/>
                    </a:lnTo>
                    <a:lnTo>
                      <a:pt x="1126" y="3995"/>
                    </a:lnTo>
                    <a:lnTo>
                      <a:pt x="1290" y="4058"/>
                    </a:lnTo>
                    <a:lnTo>
                      <a:pt x="1467" y="4109"/>
                    </a:lnTo>
                    <a:lnTo>
                      <a:pt x="1644" y="4147"/>
                    </a:lnTo>
                    <a:lnTo>
                      <a:pt x="1834" y="4160"/>
                    </a:lnTo>
                    <a:lnTo>
                      <a:pt x="2024" y="4147"/>
                    </a:lnTo>
                    <a:lnTo>
                      <a:pt x="2201" y="4109"/>
                    </a:lnTo>
                    <a:lnTo>
                      <a:pt x="2378" y="4058"/>
                    </a:lnTo>
                    <a:lnTo>
                      <a:pt x="2542" y="3995"/>
                    </a:lnTo>
                    <a:lnTo>
                      <a:pt x="2706" y="3907"/>
                    </a:lnTo>
                    <a:lnTo>
                      <a:pt x="2858" y="3793"/>
                    </a:lnTo>
                    <a:lnTo>
                      <a:pt x="2997" y="3679"/>
                    </a:lnTo>
                    <a:lnTo>
                      <a:pt x="3124" y="3540"/>
                    </a:lnTo>
                    <a:lnTo>
                      <a:pt x="3250" y="3401"/>
                    </a:lnTo>
                    <a:lnTo>
                      <a:pt x="3351" y="3237"/>
                    </a:lnTo>
                    <a:lnTo>
                      <a:pt x="3440" y="3072"/>
                    </a:lnTo>
                    <a:lnTo>
                      <a:pt x="3516" y="2883"/>
                    </a:lnTo>
                    <a:lnTo>
                      <a:pt x="3579" y="2693"/>
                    </a:lnTo>
                    <a:lnTo>
                      <a:pt x="3629" y="2491"/>
                    </a:lnTo>
                    <a:lnTo>
                      <a:pt x="3655" y="2288"/>
                    </a:lnTo>
                    <a:lnTo>
                      <a:pt x="3667" y="2074"/>
                    </a:lnTo>
                    <a:lnTo>
                      <a:pt x="3655" y="1859"/>
                    </a:lnTo>
                    <a:lnTo>
                      <a:pt x="3629" y="1656"/>
                    </a:lnTo>
                    <a:lnTo>
                      <a:pt x="3579" y="1454"/>
                    </a:lnTo>
                    <a:lnTo>
                      <a:pt x="3516" y="1264"/>
                    </a:lnTo>
                    <a:lnTo>
                      <a:pt x="3440" y="1087"/>
                    </a:lnTo>
                    <a:lnTo>
                      <a:pt x="3351" y="910"/>
                    </a:lnTo>
                    <a:lnTo>
                      <a:pt x="3250" y="759"/>
                    </a:lnTo>
                    <a:lnTo>
                      <a:pt x="3124" y="607"/>
                    </a:lnTo>
                    <a:lnTo>
                      <a:pt x="2997" y="468"/>
                    </a:lnTo>
                    <a:lnTo>
                      <a:pt x="2858" y="354"/>
                    </a:lnTo>
                    <a:lnTo>
                      <a:pt x="2706" y="253"/>
                    </a:lnTo>
                    <a:lnTo>
                      <a:pt x="2542" y="165"/>
                    </a:lnTo>
                    <a:lnTo>
                      <a:pt x="2378" y="89"/>
                    </a:lnTo>
                    <a:lnTo>
                      <a:pt x="2201" y="38"/>
                    </a:lnTo>
                    <a:lnTo>
                      <a:pt x="2024" y="13"/>
                    </a:lnTo>
                    <a:lnTo>
                      <a:pt x="18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6"/>
              <p:cNvSpPr/>
              <p:nvPr/>
            </p:nvSpPr>
            <p:spPr>
              <a:xfrm>
                <a:off x="5048150" y="2501750"/>
                <a:ext cx="891950" cy="605300"/>
              </a:xfrm>
              <a:custGeom>
                <a:avLst/>
                <a:gdLst/>
                <a:ahLst/>
                <a:cxnLst/>
                <a:rect l="l" t="t" r="r" b="b"/>
                <a:pathLst>
                  <a:path w="35678" h="24212" extrusionOk="0">
                    <a:moveTo>
                      <a:pt x="30595" y="1"/>
                    </a:moveTo>
                    <a:lnTo>
                      <a:pt x="30355" y="26"/>
                    </a:lnTo>
                    <a:lnTo>
                      <a:pt x="30127" y="51"/>
                    </a:lnTo>
                    <a:lnTo>
                      <a:pt x="29887" y="89"/>
                    </a:lnTo>
                    <a:lnTo>
                      <a:pt x="29660" y="140"/>
                    </a:lnTo>
                    <a:lnTo>
                      <a:pt x="29432" y="203"/>
                    </a:lnTo>
                    <a:lnTo>
                      <a:pt x="29217" y="279"/>
                    </a:lnTo>
                    <a:lnTo>
                      <a:pt x="28990" y="355"/>
                    </a:lnTo>
                    <a:lnTo>
                      <a:pt x="28775" y="443"/>
                    </a:lnTo>
                    <a:lnTo>
                      <a:pt x="28560" y="544"/>
                    </a:lnTo>
                    <a:lnTo>
                      <a:pt x="28358" y="658"/>
                    </a:lnTo>
                    <a:lnTo>
                      <a:pt x="28155" y="785"/>
                    </a:lnTo>
                    <a:lnTo>
                      <a:pt x="27953" y="911"/>
                    </a:lnTo>
                    <a:lnTo>
                      <a:pt x="27763" y="1050"/>
                    </a:lnTo>
                    <a:lnTo>
                      <a:pt x="27574" y="1202"/>
                    </a:lnTo>
                    <a:lnTo>
                      <a:pt x="27397" y="1366"/>
                    </a:lnTo>
                    <a:lnTo>
                      <a:pt x="27232" y="1531"/>
                    </a:lnTo>
                    <a:lnTo>
                      <a:pt x="27068" y="1720"/>
                    </a:lnTo>
                    <a:lnTo>
                      <a:pt x="26904" y="1897"/>
                    </a:lnTo>
                    <a:lnTo>
                      <a:pt x="26765" y="2099"/>
                    </a:lnTo>
                    <a:lnTo>
                      <a:pt x="26626" y="2302"/>
                    </a:lnTo>
                    <a:lnTo>
                      <a:pt x="26486" y="2517"/>
                    </a:lnTo>
                    <a:lnTo>
                      <a:pt x="19445" y="13971"/>
                    </a:lnTo>
                    <a:lnTo>
                      <a:pt x="1201" y="7725"/>
                    </a:lnTo>
                    <a:lnTo>
                      <a:pt x="0" y="12884"/>
                    </a:lnTo>
                    <a:lnTo>
                      <a:pt x="645" y="13427"/>
                    </a:lnTo>
                    <a:lnTo>
                      <a:pt x="1404" y="14059"/>
                    </a:lnTo>
                    <a:lnTo>
                      <a:pt x="2403" y="14856"/>
                    </a:lnTo>
                    <a:lnTo>
                      <a:pt x="3629" y="15804"/>
                    </a:lnTo>
                    <a:lnTo>
                      <a:pt x="4312" y="16310"/>
                    </a:lnTo>
                    <a:lnTo>
                      <a:pt x="5045" y="16841"/>
                    </a:lnTo>
                    <a:lnTo>
                      <a:pt x="5803" y="17397"/>
                    </a:lnTo>
                    <a:lnTo>
                      <a:pt x="6612" y="17953"/>
                    </a:lnTo>
                    <a:lnTo>
                      <a:pt x="7434" y="18510"/>
                    </a:lnTo>
                    <a:lnTo>
                      <a:pt x="8294" y="19078"/>
                    </a:lnTo>
                    <a:lnTo>
                      <a:pt x="9179" y="19635"/>
                    </a:lnTo>
                    <a:lnTo>
                      <a:pt x="10089" y="20178"/>
                    </a:lnTo>
                    <a:lnTo>
                      <a:pt x="10999" y="20722"/>
                    </a:lnTo>
                    <a:lnTo>
                      <a:pt x="11935" y="21228"/>
                    </a:lnTo>
                    <a:lnTo>
                      <a:pt x="12870" y="21721"/>
                    </a:lnTo>
                    <a:lnTo>
                      <a:pt x="13806" y="22188"/>
                    </a:lnTo>
                    <a:lnTo>
                      <a:pt x="14286" y="22403"/>
                    </a:lnTo>
                    <a:lnTo>
                      <a:pt x="14754" y="22606"/>
                    </a:lnTo>
                    <a:lnTo>
                      <a:pt x="15222" y="22808"/>
                    </a:lnTo>
                    <a:lnTo>
                      <a:pt x="15690" y="22998"/>
                    </a:lnTo>
                    <a:lnTo>
                      <a:pt x="16158" y="23175"/>
                    </a:lnTo>
                    <a:lnTo>
                      <a:pt x="16625" y="23339"/>
                    </a:lnTo>
                    <a:lnTo>
                      <a:pt x="17080" y="23491"/>
                    </a:lnTo>
                    <a:lnTo>
                      <a:pt x="17536" y="23630"/>
                    </a:lnTo>
                    <a:lnTo>
                      <a:pt x="17991" y="23756"/>
                    </a:lnTo>
                    <a:lnTo>
                      <a:pt x="18446" y="23870"/>
                    </a:lnTo>
                    <a:lnTo>
                      <a:pt x="18888" y="23971"/>
                    </a:lnTo>
                    <a:lnTo>
                      <a:pt x="19318" y="24047"/>
                    </a:lnTo>
                    <a:lnTo>
                      <a:pt x="19761" y="24110"/>
                    </a:lnTo>
                    <a:lnTo>
                      <a:pt x="20178" y="24161"/>
                    </a:lnTo>
                    <a:lnTo>
                      <a:pt x="20608" y="24199"/>
                    </a:lnTo>
                    <a:lnTo>
                      <a:pt x="21012" y="24211"/>
                    </a:lnTo>
                    <a:lnTo>
                      <a:pt x="21417" y="24199"/>
                    </a:lnTo>
                    <a:lnTo>
                      <a:pt x="21821" y="24186"/>
                    </a:lnTo>
                    <a:lnTo>
                      <a:pt x="22201" y="24135"/>
                    </a:lnTo>
                    <a:lnTo>
                      <a:pt x="22580" y="24072"/>
                    </a:lnTo>
                    <a:lnTo>
                      <a:pt x="22845" y="24009"/>
                    </a:lnTo>
                    <a:lnTo>
                      <a:pt x="23098" y="23946"/>
                    </a:lnTo>
                    <a:lnTo>
                      <a:pt x="23351" y="23857"/>
                    </a:lnTo>
                    <a:lnTo>
                      <a:pt x="23617" y="23756"/>
                    </a:lnTo>
                    <a:lnTo>
                      <a:pt x="23869" y="23642"/>
                    </a:lnTo>
                    <a:lnTo>
                      <a:pt x="24110" y="23529"/>
                    </a:lnTo>
                    <a:lnTo>
                      <a:pt x="24363" y="23390"/>
                    </a:lnTo>
                    <a:lnTo>
                      <a:pt x="24615" y="23238"/>
                    </a:lnTo>
                    <a:lnTo>
                      <a:pt x="24856" y="23086"/>
                    </a:lnTo>
                    <a:lnTo>
                      <a:pt x="25108" y="22922"/>
                    </a:lnTo>
                    <a:lnTo>
                      <a:pt x="25349" y="22732"/>
                    </a:lnTo>
                    <a:lnTo>
                      <a:pt x="25589" y="22542"/>
                    </a:lnTo>
                    <a:lnTo>
                      <a:pt x="25829" y="22353"/>
                    </a:lnTo>
                    <a:lnTo>
                      <a:pt x="26069" y="22138"/>
                    </a:lnTo>
                    <a:lnTo>
                      <a:pt x="26309" y="21923"/>
                    </a:lnTo>
                    <a:lnTo>
                      <a:pt x="26537" y="21695"/>
                    </a:lnTo>
                    <a:lnTo>
                      <a:pt x="27005" y="21215"/>
                    </a:lnTo>
                    <a:lnTo>
                      <a:pt x="27460" y="20709"/>
                    </a:lnTo>
                    <a:lnTo>
                      <a:pt x="27902" y="20166"/>
                    </a:lnTo>
                    <a:lnTo>
                      <a:pt x="28345" y="19597"/>
                    </a:lnTo>
                    <a:lnTo>
                      <a:pt x="28787" y="19003"/>
                    </a:lnTo>
                    <a:lnTo>
                      <a:pt x="29205" y="18396"/>
                    </a:lnTo>
                    <a:lnTo>
                      <a:pt x="29622" y="17751"/>
                    </a:lnTo>
                    <a:lnTo>
                      <a:pt x="30039" y="17106"/>
                    </a:lnTo>
                    <a:lnTo>
                      <a:pt x="30431" y="16449"/>
                    </a:lnTo>
                    <a:lnTo>
                      <a:pt x="30823" y="15766"/>
                    </a:lnTo>
                    <a:lnTo>
                      <a:pt x="31202" y="15083"/>
                    </a:lnTo>
                    <a:lnTo>
                      <a:pt x="31581" y="14401"/>
                    </a:lnTo>
                    <a:lnTo>
                      <a:pt x="31935" y="13705"/>
                    </a:lnTo>
                    <a:lnTo>
                      <a:pt x="32289" y="13010"/>
                    </a:lnTo>
                    <a:lnTo>
                      <a:pt x="32972" y="11645"/>
                    </a:lnTo>
                    <a:lnTo>
                      <a:pt x="33604" y="10292"/>
                    </a:lnTo>
                    <a:lnTo>
                      <a:pt x="34198" y="8990"/>
                    </a:lnTo>
                    <a:lnTo>
                      <a:pt x="35248" y="6613"/>
                    </a:lnTo>
                    <a:lnTo>
                      <a:pt x="35336" y="6385"/>
                    </a:lnTo>
                    <a:lnTo>
                      <a:pt x="35425" y="6158"/>
                    </a:lnTo>
                    <a:lnTo>
                      <a:pt x="35501" y="5918"/>
                    </a:lnTo>
                    <a:lnTo>
                      <a:pt x="35551" y="5690"/>
                    </a:lnTo>
                    <a:lnTo>
                      <a:pt x="35602" y="5450"/>
                    </a:lnTo>
                    <a:lnTo>
                      <a:pt x="35640" y="5222"/>
                    </a:lnTo>
                    <a:lnTo>
                      <a:pt x="35665" y="4982"/>
                    </a:lnTo>
                    <a:lnTo>
                      <a:pt x="35678" y="4742"/>
                    </a:lnTo>
                    <a:lnTo>
                      <a:pt x="35678" y="4514"/>
                    </a:lnTo>
                    <a:lnTo>
                      <a:pt x="35665" y="4274"/>
                    </a:lnTo>
                    <a:lnTo>
                      <a:pt x="35652" y="4046"/>
                    </a:lnTo>
                    <a:lnTo>
                      <a:pt x="35614" y="3819"/>
                    </a:lnTo>
                    <a:lnTo>
                      <a:pt x="35576" y="3591"/>
                    </a:lnTo>
                    <a:lnTo>
                      <a:pt x="35526" y="3364"/>
                    </a:lnTo>
                    <a:lnTo>
                      <a:pt x="35463" y="3136"/>
                    </a:lnTo>
                    <a:lnTo>
                      <a:pt x="35387" y="2921"/>
                    </a:lnTo>
                    <a:lnTo>
                      <a:pt x="35311" y="2694"/>
                    </a:lnTo>
                    <a:lnTo>
                      <a:pt x="35222" y="2491"/>
                    </a:lnTo>
                    <a:lnTo>
                      <a:pt x="35121" y="2276"/>
                    </a:lnTo>
                    <a:lnTo>
                      <a:pt x="35007" y="2074"/>
                    </a:lnTo>
                    <a:lnTo>
                      <a:pt x="34881" y="1872"/>
                    </a:lnTo>
                    <a:lnTo>
                      <a:pt x="34755" y="1682"/>
                    </a:lnTo>
                    <a:lnTo>
                      <a:pt x="34616" y="1493"/>
                    </a:lnTo>
                    <a:lnTo>
                      <a:pt x="34464" y="1316"/>
                    </a:lnTo>
                    <a:lnTo>
                      <a:pt x="34312" y="1139"/>
                    </a:lnTo>
                    <a:lnTo>
                      <a:pt x="34148" y="962"/>
                    </a:lnTo>
                    <a:lnTo>
                      <a:pt x="33971" y="810"/>
                    </a:lnTo>
                    <a:lnTo>
                      <a:pt x="33781" y="658"/>
                    </a:lnTo>
                    <a:lnTo>
                      <a:pt x="33592" y="507"/>
                    </a:lnTo>
                    <a:lnTo>
                      <a:pt x="33389" y="367"/>
                    </a:lnTo>
                    <a:lnTo>
                      <a:pt x="33187" y="241"/>
                    </a:lnTo>
                    <a:lnTo>
                      <a:pt x="32972" y="127"/>
                    </a:lnTo>
                    <a:lnTo>
                      <a:pt x="32972" y="127"/>
                    </a:lnTo>
                    <a:lnTo>
                      <a:pt x="33162" y="570"/>
                    </a:lnTo>
                    <a:lnTo>
                      <a:pt x="33162" y="570"/>
                    </a:lnTo>
                    <a:lnTo>
                      <a:pt x="32947" y="456"/>
                    </a:lnTo>
                    <a:lnTo>
                      <a:pt x="32707" y="355"/>
                    </a:lnTo>
                    <a:lnTo>
                      <a:pt x="32479" y="266"/>
                    </a:lnTo>
                    <a:lnTo>
                      <a:pt x="32251" y="203"/>
                    </a:lnTo>
                    <a:lnTo>
                      <a:pt x="32011" y="140"/>
                    </a:lnTo>
                    <a:lnTo>
                      <a:pt x="31784" y="89"/>
                    </a:lnTo>
                    <a:lnTo>
                      <a:pt x="31543" y="51"/>
                    </a:lnTo>
                    <a:lnTo>
                      <a:pt x="31303" y="13"/>
                    </a:lnTo>
                    <a:lnTo>
                      <a:pt x="310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6"/>
              <p:cNvSpPr/>
              <p:nvPr/>
            </p:nvSpPr>
            <p:spPr>
              <a:xfrm>
                <a:off x="4837325" y="2067800"/>
                <a:ext cx="361600" cy="713375"/>
              </a:xfrm>
              <a:custGeom>
                <a:avLst/>
                <a:gdLst/>
                <a:ahLst/>
                <a:cxnLst/>
                <a:rect l="l" t="t" r="r" b="b"/>
                <a:pathLst>
                  <a:path w="14464" h="28535" extrusionOk="0">
                    <a:moveTo>
                      <a:pt x="3819" y="1"/>
                    </a:moveTo>
                    <a:lnTo>
                      <a:pt x="1" y="1505"/>
                    </a:lnTo>
                    <a:lnTo>
                      <a:pt x="10646" y="28535"/>
                    </a:lnTo>
                    <a:lnTo>
                      <a:pt x="14464" y="27030"/>
                    </a:lnTo>
                    <a:lnTo>
                      <a:pt x="38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p:nvPr/>
            </p:nvSpPr>
            <p:spPr>
              <a:xfrm>
                <a:off x="4885050" y="2227425"/>
                <a:ext cx="530400" cy="1049975"/>
              </a:xfrm>
              <a:custGeom>
                <a:avLst/>
                <a:gdLst/>
                <a:ahLst/>
                <a:cxnLst/>
                <a:rect l="l" t="t" r="r" b="b"/>
                <a:pathLst>
                  <a:path w="21216" h="41999" extrusionOk="0">
                    <a:moveTo>
                      <a:pt x="4476" y="0"/>
                    </a:moveTo>
                    <a:lnTo>
                      <a:pt x="4211" y="38"/>
                    </a:lnTo>
                    <a:lnTo>
                      <a:pt x="3958" y="101"/>
                    </a:lnTo>
                    <a:lnTo>
                      <a:pt x="3693" y="177"/>
                    </a:lnTo>
                    <a:lnTo>
                      <a:pt x="1682" y="974"/>
                    </a:lnTo>
                    <a:lnTo>
                      <a:pt x="1430" y="1087"/>
                    </a:lnTo>
                    <a:lnTo>
                      <a:pt x="1202" y="1226"/>
                    </a:lnTo>
                    <a:lnTo>
                      <a:pt x="987" y="1378"/>
                    </a:lnTo>
                    <a:lnTo>
                      <a:pt x="797" y="1543"/>
                    </a:lnTo>
                    <a:lnTo>
                      <a:pt x="620" y="1732"/>
                    </a:lnTo>
                    <a:lnTo>
                      <a:pt x="469" y="1934"/>
                    </a:lnTo>
                    <a:lnTo>
                      <a:pt x="330" y="2149"/>
                    </a:lnTo>
                    <a:lnTo>
                      <a:pt x="228" y="2377"/>
                    </a:lnTo>
                    <a:lnTo>
                      <a:pt x="127" y="2617"/>
                    </a:lnTo>
                    <a:lnTo>
                      <a:pt x="64" y="2870"/>
                    </a:lnTo>
                    <a:lnTo>
                      <a:pt x="26" y="3110"/>
                    </a:lnTo>
                    <a:lnTo>
                      <a:pt x="1" y="3376"/>
                    </a:lnTo>
                    <a:lnTo>
                      <a:pt x="14" y="3629"/>
                    </a:lnTo>
                    <a:lnTo>
                      <a:pt x="39" y="3894"/>
                    </a:lnTo>
                    <a:lnTo>
                      <a:pt x="102" y="4147"/>
                    </a:lnTo>
                    <a:lnTo>
                      <a:pt x="191" y="4400"/>
                    </a:lnTo>
                    <a:lnTo>
                      <a:pt x="14097" y="40317"/>
                    </a:lnTo>
                    <a:lnTo>
                      <a:pt x="14211" y="40570"/>
                    </a:lnTo>
                    <a:lnTo>
                      <a:pt x="14338" y="40798"/>
                    </a:lnTo>
                    <a:lnTo>
                      <a:pt x="14489" y="41012"/>
                    </a:lnTo>
                    <a:lnTo>
                      <a:pt x="14666" y="41202"/>
                    </a:lnTo>
                    <a:lnTo>
                      <a:pt x="14856" y="41379"/>
                    </a:lnTo>
                    <a:lnTo>
                      <a:pt x="15058" y="41531"/>
                    </a:lnTo>
                    <a:lnTo>
                      <a:pt x="15273" y="41657"/>
                    </a:lnTo>
                    <a:lnTo>
                      <a:pt x="15501" y="41771"/>
                    </a:lnTo>
                    <a:lnTo>
                      <a:pt x="15741" y="41860"/>
                    </a:lnTo>
                    <a:lnTo>
                      <a:pt x="15981" y="41935"/>
                    </a:lnTo>
                    <a:lnTo>
                      <a:pt x="16234" y="41973"/>
                    </a:lnTo>
                    <a:lnTo>
                      <a:pt x="16487" y="41999"/>
                    </a:lnTo>
                    <a:lnTo>
                      <a:pt x="16752" y="41986"/>
                    </a:lnTo>
                    <a:lnTo>
                      <a:pt x="17005" y="41961"/>
                    </a:lnTo>
                    <a:lnTo>
                      <a:pt x="17271" y="41897"/>
                    </a:lnTo>
                    <a:lnTo>
                      <a:pt x="17523" y="41809"/>
                    </a:lnTo>
                    <a:lnTo>
                      <a:pt x="19534" y="41012"/>
                    </a:lnTo>
                    <a:lnTo>
                      <a:pt x="19786" y="40899"/>
                    </a:lnTo>
                    <a:lnTo>
                      <a:pt x="20014" y="40772"/>
                    </a:lnTo>
                    <a:lnTo>
                      <a:pt x="20229" y="40621"/>
                    </a:lnTo>
                    <a:lnTo>
                      <a:pt x="20419" y="40444"/>
                    </a:lnTo>
                    <a:lnTo>
                      <a:pt x="20596" y="40254"/>
                    </a:lnTo>
                    <a:lnTo>
                      <a:pt x="20747" y="40052"/>
                    </a:lnTo>
                    <a:lnTo>
                      <a:pt x="20886" y="39837"/>
                    </a:lnTo>
                    <a:lnTo>
                      <a:pt x="20987" y="39609"/>
                    </a:lnTo>
                    <a:lnTo>
                      <a:pt x="21089" y="39369"/>
                    </a:lnTo>
                    <a:lnTo>
                      <a:pt x="21152" y="39129"/>
                    </a:lnTo>
                    <a:lnTo>
                      <a:pt x="21190" y="38876"/>
                    </a:lnTo>
                    <a:lnTo>
                      <a:pt x="21215" y="38623"/>
                    </a:lnTo>
                    <a:lnTo>
                      <a:pt x="21202" y="38358"/>
                    </a:lnTo>
                    <a:lnTo>
                      <a:pt x="21177" y="38105"/>
                    </a:lnTo>
                    <a:lnTo>
                      <a:pt x="21114" y="37839"/>
                    </a:lnTo>
                    <a:lnTo>
                      <a:pt x="21025" y="37586"/>
                    </a:lnTo>
                    <a:lnTo>
                      <a:pt x="7119" y="1669"/>
                    </a:lnTo>
                    <a:lnTo>
                      <a:pt x="7018" y="1429"/>
                    </a:lnTo>
                    <a:lnTo>
                      <a:pt x="6878" y="1201"/>
                    </a:lnTo>
                    <a:lnTo>
                      <a:pt x="6727" y="986"/>
                    </a:lnTo>
                    <a:lnTo>
                      <a:pt x="6550" y="797"/>
                    </a:lnTo>
                    <a:lnTo>
                      <a:pt x="6360" y="620"/>
                    </a:lnTo>
                    <a:lnTo>
                      <a:pt x="6158" y="468"/>
                    </a:lnTo>
                    <a:lnTo>
                      <a:pt x="5943" y="329"/>
                    </a:lnTo>
                    <a:lnTo>
                      <a:pt x="5715" y="215"/>
                    </a:lnTo>
                    <a:lnTo>
                      <a:pt x="5475" y="127"/>
                    </a:lnTo>
                    <a:lnTo>
                      <a:pt x="5235" y="63"/>
                    </a:lnTo>
                    <a:lnTo>
                      <a:pt x="4982" y="13"/>
                    </a:lnTo>
                    <a:lnTo>
                      <a:pt x="47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6"/>
              <p:cNvSpPr/>
              <p:nvPr/>
            </p:nvSpPr>
            <p:spPr>
              <a:xfrm>
                <a:off x="4758325" y="1951175"/>
                <a:ext cx="220325" cy="186825"/>
              </a:xfrm>
              <a:custGeom>
                <a:avLst/>
                <a:gdLst/>
                <a:ahLst/>
                <a:cxnLst/>
                <a:rect l="l" t="t" r="r" b="b"/>
                <a:pathLst>
                  <a:path w="8813" h="7473" extrusionOk="0">
                    <a:moveTo>
                      <a:pt x="6941" y="1"/>
                    </a:moveTo>
                    <a:lnTo>
                      <a:pt x="0" y="2731"/>
                    </a:lnTo>
                    <a:lnTo>
                      <a:pt x="1871" y="7472"/>
                    </a:lnTo>
                    <a:lnTo>
                      <a:pt x="8812" y="4741"/>
                    </a:lnTo>
                    <a:lnTo>
                      <a:pt x="6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p:nvPr/>
            </p:nvSpPr>
            <p:spPr>
              <a:xfrm>
                <a:off x="3709300" y="438500"/>
                <a:ext cx="1653350" cy="1653350"/>
              </a:xfrm>
              <a:custGeom>
                <a:avLst/>
                <a:gdLst/>
                <a:ahLst/>
                <a:cxnLst/>
                <a:rect l="l" t="t" r="r" b="b"/>
                <a:pathLst>
                  <a:path w="66134" h="66134" extrusionOk="0">
                    <a:moveTo>
                      <a:pt x="33074" y="7611"/>
                    </a:moveTo>
                    <a:lnTo>
                      <a:pt x="33693" y="7624"/>
                    </a:lnTo>
                    <a:lnTo>
                      <a:pt x="34313" y="7649"/>
                    </a:lnTo>
                    <a:lnTo>
                      <a:pt x="34932" y="7687"/>
                    </a:lnTo>
                    <a:lnTo>
                      <a:pt x="35539" y="7738"/>
                    </a:lnTo>
                    <a:lnTo>
                      <a:pt x="36158" y="7801"/>
                    </a:lnTo>
                    <a:lnTo>
                      <a:pt x="36765" y="7889"/>
                    </a:lnTo>
                    <a:lnTo>
                      <a:pt x="37372" y="7990"/>
                    </a:lnTo>
                    <a:lnTo>
                      <a:pt x="37966" y="8092"/>
                    </a:lnTo>
                    <a:lnTo>
                      <a:pt x="38573" y="8218"/>
                    </a:lnTo>
                    <a:lnTo>
                      <a:pt x="39167" y="8370"/>
                    </a:lnTo>
                    <a:lnTo>
                      <a:pt x="39761" y="8521"/>
                    </a:lnTo>
                    <a:lnTo>
                      <a:pt x="40343" y="8686"/>
                    </a:lnTo>
                    <a:lnTo>
                      <a:pt x="40925" y="8863"/>
                    </a:lnTo>
                    <a:lnTo>
                      <a:pt x="41506" y="9065"/>
                    </a:lnTo>
                    <a:lnTo>
                      <a:pt x="42088" y="9280"/>
                    </a:lnTo>
                    <a:lnTo>
                      <a:pt x="42644" y="9495"/>
                    </a:lnTo>
                    <a:lnTo>
                      <a:pt x="43213" y="9735"/>
                    </a:lnTo>
                    <a:lnTo>
                      <a:pt x="43769" y="9988"/>
                    </a:lnTo>
                    <a:lnTo>
                      <a:pt x="44325" y="10241"/>
                    </a:lnTo>
                    <a:lnTo>
                      <a:pt x="44869" y="10519"/>
                    </a:lnTo>
                    <a:lnTo>
                      <a:pt x="45400" y="10810"/>
                    </a:lnTo>
                    <a:lnTo>
                      <a:pt x="45931" y="11113"/>
                    </a:lnTo>
                    <a:lnTo>
                      <a:pt x="46462" y="11429"/>
                    </a:lnTo>
                    <a:lnTo>
                      <a:pt x="46968" y="11758"/>
                    </a:lnTo>
                    <a:lnTo>
                      <a:pt x="47486" y="12099"/>
                    </a:lnTo>
                    <a:lnTo>
                      <a:pt x="47979" y="12453"/>
                    </a:lnTo>
                    <a:lnTo>
                      <a:pt x="48472" y="12820"/>
                    </a:lnTo>
                    <a:lnTo>
                      <a:pt x="48965" y="13199"/>
                    </a:lnTo>
                    <a:lnTo>
                      <a:pt x="49433" y="13578"/>
                    </a:lnTo>
                    <a:lnTo>
                      <a:pt x="49901" y="13983"/>
                    </a:lnTo>
                    <a:lnTo>
                      <a:pt x="50356" y="14400"/>
                    </a:lnTo>
                    <a:lnTo>
                      <a:pt x="50811" y="14817"/>
                    </a:lnTo>
                    <a:lnTo>
                      <a:pt x="51254" y="15260"/>
                    </a:lnTo>
                    <a:lnTo>
                      <a:pt x="51671" y="15702"/>
                    </a:lnTo>
                    <a:lnTo>
                      <a:pt x="52101" y="16170"/>
                    </a:lnTo>
                    <a:lnTo>
                      <a:pt x="52505" y="16638"/>
                    </a:lnTo>
                    <a:lnTo>
                      <a:pt x="52897" y="17118"/>
                    </a:lnTo>
                    <a:lnTo>
                      <a:pt x="53289" y="17611"/>
                    </a:lnTo>
                    <a:lnTo>
                      <a:pt x="53668" y="18117"/>
                    </a:lnTo>
                    <a:lnTo>
                      <a:pt x="54022" y="18635"/>
                    </a:lnTo>
                    <a:lnTo>
                      <a:pt x="54376" y="19154"/>
                    </a:lnTo>
                    <a:lnTo>
                      <a:pt x="54718" y="19697"/>
                    </a:lnTo>
                    <a:lnTo>
                      <a:pt x="55046" y="20241"/>
                    </a:lnTo>
                    <a:lnTo>
                      <a:pt x="55362" y="20797"/>
                    </a:lnTo>
                    <a:lnTo>
                      <a:pt x="55666" y="21366"/>
                    </a:lnTo>
                    <a:lnTo>
                      <a:pt x="55957" y="21948"/>
                    </a:lnTo>
                    <a:lnTo>
                      <a:pt x="56222" y="22529"/>
                    </a:lnTo>
                    <a:lnTo>
                      <a:pt x="56488" y="23136"/>
                    </a:lnTo>
                    <a:lnTo>
                      <a:pt x="56740" y="23743"/>
                    </a:lnTo>
                    <a:lnTo>
                      <a:pt x="56968" y="24350"/>
                    </a:lnTo>
                    <a:lnTo>
                      <a:pt x="57183" y="24969"/>
                    </a:lnTo>
                    <a:lnTo>
                      <a:pt x="57385" y="25589"/>
                    </a:lnTo>
                    <a:lnTo>
                      <a:pt x="57575" y="26208"/>
                    </a:lnTo>
                    <a:lnTo>
                      <a:pt x="57739" y="26828"/>
                    </a:lnTo>
                    <a:lnTo>
                      <a:pt x="57891" y="27447"/>
                    </a:lnTo>
                    <a:lnTo>
                      <a:pt x="58017" y="28079"/>
                    </a:lnTo>
                    <a:lnTo>
                      <a:pt x="58131" y="28699"/>
                    </a:lnTo>
                    <a:lnTo>
                      <a:pt x="58232" y="29318"/>
                    </a:lnTo>
                    <a:lnTo>
                      <a:pt x="58321" y="29951"/>
                    </a:lnTo>
                    <a:lnTo>
                      <a:pt x="58397" y="30570"/>
                    </a:lnTo>
                    <a:lnTo>
                      <a:pt x="58447" y="31202"/>
                    </a:lnTo>
                    <a:lnTo>
                      <a:pt x="58485" y="31822"/>
                    </a:lnTo>
                    <a:lnTo>
                      <a:pt x="58510" y="32441"/>
                    </a:lnTo>
                    <a:lnTo>
                      <a:pt x="58510" y="33061"/>
                    </a:lnTo>
                    <a:lnTo>
                      <a:pt x="58510" y="33680"/>
                    </a:lnTo>
                    <a:lnTo>
                      <a:pt x="58485" y="34300"/>
                    </a:lnTo>
                    <a:lnTo>
                      <a:pt x="58447" y="34919"/>
                    </a:lnTo>
                    <a:lnTo>
                      <a:pt x="58397" y="35539"/>
                    </a:lnTo>
                    <a:lnTo>
                      <a:pt x="58321" y="36145"/>
                    </a:lnTo>
                    <a:lnTo>
                      <a:pt x="58245" y="36752"/>
                    </a:lnTo>
                    <a:lnTo>
                      <a:pt x="58144" y="37359"/>
                    </a:lnTo>
                    <a:lnTo>
                      <a:pt x="58030" y="37966"/>
                    </a:lnTo>
                    <a:lnTo>
                      <a:pt x="57903" y="38560"/>
                    </a:lnTo>
                    <a:lnTo>
                      <a:pt x="57764" y="39154"/>
                    </a:lnTo>
                    <a:lnTo>
                      <a:pt x="57613" y="39748"/>
                    </a:lnTo>
                    <a:lnTo>
                      <a:pt x="57448" y="40343"/>
                    </a:lnTo>
                    <a:lnTo>
                      <a:pt x="57259" y="40924"/>
                    </a:lnTo>
                    <a:lnTo>
                      <a:pt x="57069" y="41506"/>
                    </a:lnTo>
                    <a:lnTo>
                      <a:pt x="56854" y="42075"/>
                    </a:lnTo>
                    <a:lnTo>
                      <a:pt x="56639" y="42644"/>
                    </a:lnTo>
                    <a:lnTo>
                      <a:pt x="56399" y="43200"/>
                    </a:lnTo>
                    <a:lnTo>
                      <a:pt x="56146" y="43756"/>
                    </a:lnTo>
                    <a:lnTo>
                      <a:pt x="55881" y="44312"/>
                    </a:lnTo>
                    <a:lnTo>
                      <a:pt x="55603" y="44856"/>
                    </a:lnTo>
                    <a:lnTo>
                      <a:pt x="55324" y="45400"/>
                    </a:lnTo>
                    <a:lnTo>
                      <a:pt x="55021" y="45931"/>
                    </a:lnTo>
                    <a:lnTo>
                      <a:pt x="54705" y="46449"/>
                    </a:lnTo>
                    <a:lnTo>
                      <a:pt x="54376" y="46967"/>
                    </a:lnTo>
                    <a:lnTo>
                      <a:pt x="54035" y="47473"/>
                    </a:lnTo>
                    <a:lnTo>
                      <a:pt x="53681" y="47979"/>
                    </a:lnTo>
                    <a:lnTo>
                      <a:pt x="53314" y="48472"/>
                    </a:lnTo>
                    <a:lnTo>
                      <a:pt x="52935" y="48952"/>
                    </a:lnTo>
                    <a:lnTo>
                      <a:pt x="52543" y="49433"/>
                    </a:lnTo>
                    <a:lnTo>
                      <a:pt x="52151" y="49900"/>
                    </a:lnTo>
                    <a:lnTo>
                      <a:pt x="51734" y="50356"/>
                    </a:lnTo>
                    <a:lnTo>
                      <a:pt x="51304" y="50798"/>
                    </a:lnTo>
                    <a:lnTo>
                      <a:pt x="50874" y="51241"/>
                    </a:lnTo>
                    <a:lnTo>
                      <a:pt x="50419" y="51670"/>
                    </a:lnTo>
                    <a:lnTo>
                      <a:pt x="49964" y="52088"/>
                    </a:lnTo>
                    <a:lnTo>
                      <a:pt x="49496" y="52492"/>
                    </a:lnTo>
                    <a:lnTo>
                      <a:pt x="49016" y="52897"/>
                    </a:lnTo>
                    <a:lnTo>
                      <a:pt x="48523" y="53276"/>
                    </a:lnTo>
                    <a:lnTo>
                      <a:pt x="48017" y="53655"/>
                    </a:lnTo>
                    <a:lnTo>
                      <a:pt x="47499" y="54022"/>
                    </a:lnTo>
                    <a:lnTo>
                      <a:pt x="46968" y="54376"/>
                    </a:lnTo>
                    <a:lnTo>
                      <a:pt x="46437" y="54705"/>
                    </a:lnTo>
                    <a:lnTo>
                      <a:pt x="45893" y="55033"/>
                    </a:lnTo>
                    <a:lnTo>
                      <a:pt x="45337" y="55349"/>
                    </a:lnTo>
                    <a:lnTo>
                      <a:pt x="44768" y="55653"/>
                    </a:lnTo>
                    <a:lnTo>
                      <a:pt x="44186" y="55944"/>
                    </a:lnTo>
                    <a:lnTo>
                      <a:pt x="43605" y="56222"/>
                    </a:lnTo>
                    <a:lnTo>
                      <a:pt x="42998" y="56487"/>
                    </a:lnTo>
                    <a:lnTo>
                      <a:pt x="42391" y="56727"/>
                    </a:lnTo>
                    <a:lnTo>
                      <a:pt x="41784" y="56968"/>
                    </a:lnTo>
                    <a:lnTo>
                      <a:pt x="41165" y="57183"/>
                    </a:lnTo>
                    <a:lnTo>
                      <a:pt x="40545" y="57385"/>
                    </a:lnTo>
                    <a:lnTo>
                      <a:pt x="39926" y="57562"/>
                    </a:lnTo>
                    <a:lnTo>
                      <a:pt x="39306" y="57726"/>
                    </a:lnTo>
                    <a:lnTo>
                      <a:pt x="38687" y="57878"/>
                    </a:lnTo>
                    <a:lnTo>
                      <a:pt x="38055" y="58017"/>
                    </a:lnTo>
                    <a:lnTo>
                      <a:pt x="37435" y="58131"/>
                    </a:lnTo>
                    <a:lnTo>
                      <a:pt x="36803" y="58232"/>
                    </a:lnTo>
                    <a:lnTo>
                      <a:pt x="36184" y="58320"/>
                    </a:lnTo>
                    <a:lnTo>
                      <a:pt x="35564" y="58384"/>
                    </a:lnTo>
                    <a:lnTo>
                      <a:pt x="34932" y="58434"/>
                    </a:lnTo>
                    <a:lnTo>
                      <a:pt x="34313" y="58472"/>
                    </a:lnTo>
                    <a:lnTo>
                      <a:pt x="33693" y="58497"/>
                    </a:lnTo>
                    <a:lnTo>
                      <a:pt x="33074" y="58510"/>
                    </a:lnTo>
                    <a:lnTo>
                      <a:pt x="32441" y="58497"/>
                    </a:lnTo>
                    <a:lnTo>
                      <a:pt x="31835" y="58472"/>
                    </a:lnTo>
                    <a:lnTo>
                      <a:pt x="31215" y="58434"/>
                    </a:lnTo>
                    <a:lnTo>
                      <a:pt x="30596" y="58384"/>
                    </a:lnTo>
                    <a:lnTo>
                      <a:pt x="29989" y="58320"/>
                    </a:lnTo>
                    <a:lnTo>
                      <a:pt x="29382" y="58232"/>
                    </a:lnTo>
                    <a:lnTo>
                      <a:pt x="28775" y="58143"/>
                    </a:lnTo>
                    <a:lnTo>
                      <a:pt x="28168" y="58030"/>
                    </a:lnTo>
                    <a:lnTo>
                      <a:pt x="27561" y="57903"/>
                    </a:lnTo>
                    <a:lnTo>
                      <a:pt x="26967" y="57764"/>
                    </a:lnTo>
                    <a:lnTo>
                      <a:pt x="26386" y="57612"/>
                    </a:lnTo>
                    <a:lnTo>
                      <a:pt x="25792" y="57435"/>
                    </a:lnTo>
                    <a:lnTo>
                      <a:pt x="25210" y="57258"/>
                    </a:lnTo>
                    <a:lnTo>
                      <a:pt x="24628" y="57056"/>
                    </a:lnTo>
                    <a:lnTo>
                      <a:pt x="24060" y="56854"/>
                    </a:lnTo>
                    <a:lnTo>
                      <a:pt x="23491" y="56626"/>
                    </a:lnTo>
                    <a:lnTo>
                      <a:pt x="22922" y="56386"/>
                    </a:lnTo>
                    <a:lnTo>
                      <a:pt x="22365" y="56146"/>
                    </a:lnTo>
                    <a:lnTo>
                      <a:pt x="21822" y="55880"/>
                    </a:lnTo>
                    <a:lnTo>
                      <a:pt x="21278" y="55602"/>
                    </a:lnTo>
                    <a:lnTo>
                      <a:pt x="20735" y="55311"/>
                    </a:lnTo>
                    <a:lnTo>
                      <a:pt x="20204" y="55008"/>
                    </a:lnTo>
                    <a:lnTo>
                      <a:pt x="19685" y="54692"/>
                    </a:lnTo>
                    <a:lnTo>
                      <a:pt x="19167" y="54363"/>
                    </a:lnTo>
                    <a:lnTo>
                      <a:pt x="18661" y="54022"/>
                    </a:lnTo>
                    <a:lnTo>
                      <a:pt x="18155" y="53681"/>
                    </a:lnTo>
                    <a:lnTo>
                      <a:pt x="17662" y="53314"/>
                    </a:lnTo>
                    <a:lnTo>
                      <a:pt x="17182" y="52935"/>
                    </a:lnTo>
                    <a:lnTo>
                      <a:pt x="16702" y="52543"/>
                    </a:lnTo>
                    <a:lnTo>
                      <a:pt x="16234" y="52138"/>
                    </a:lnTo>
                    <a:lnTo>
                      <a:pt x="15779" y="51734"/>
                    </a:lnTo>
                    <a:lnTo>
                      <a:pt x="15324" y="51304"/>
                    </a:lnTo>
                    <a:lnTo>
                      <a:pt x="14894" y="50861"/>
                    </a:lnTo>
                    <a:lnTo>
                      <a:pt x="14464" y="50419"/>
                    </a:lnTo>
                    <a:lnTo>
                      <a:pt x="14047" y="49964"/>
                    </a:lnTo>
                    <a:lnTo>
                      <a:pt x="13629" y="49483"/>
                    </a:lnTo>
                    <a:lnTo>
                      <a:pt x="13238" y="49003"/>
                    </a:lnTo>
                    <a:lnTo>
                      <a:pt x="12846" y="48510"/>
                    </a:lnTo>
                    <a:lnTo>
                      <a:pt x="12479" y="48004"/>
                    </a:lnTo>
                    <a:lnTo>
                      <a:pt x="12112" y="47498"/>
                    </a:lnTo>
                    <a:lnTo>
                      <a:pt x="11758" y="46967"/>
                    </a:lnTo>
                    <a:lnTo>
                      <a:pt x="11417" y="46436"/>
                    </a:lnTo>
                    <a:lnTo>
                      <a:pt x="11088" y="45880"/>
                    </a:lnTo>
                    <a:lnTo>
                      <a:pt x="10785" y="45324"/>
                    </a:lnTo>
                    <a:lnTo>
                      <a:pt x="10481" y="44755"/>
                    </a:lnTo>
                    <a:lnTo>
                      <a:pt x="10191" y="44186"/>
                    </a:lnTo>
                    <a:lnTo>
                      <a:pt x="9913" y="43592"/>
                    </a:lnTo>
                    <a:lnTo>
                      <a:pt x="9647" y="42998"/>
                    </a:lnTo>
                    <a:lnTo>
                      <a:pt x="9407" y="42391"/>
                    </a:lnTo>
                    <a:lnTo>
                      <a:pt x="9167" y="41771"/>
                    </a:lnTo>
                    <a:lnTo>
                      <a:pt x="8952" y="41152"/>
                    </a:lnTo>
                    <a:lnTo>
                      <a:pt x="8749" y="40532"/>
                    </a:lnTo>
                    <a:lnTo>
                      <a:pt x="8572" y="39913"/>
                    </a:lnTo>
                    <a:lnTo>
                      <a:pt x="8408" y="39293"/>
                    </a:lnTo>
                    <a:lnTo>
                      <a:pt x="8256" y="38674"/>
                    </a:lnTo>
                    <a:lnTo>
                      <a:pt x="8117" y="38054"/>
                    </a:lnTo>
                    <a:lnTo>
                      <a:pt x="8004" y="37422"/>
                    </a:lnTo>
                    <a:lnTo>
                      <a:pt x="7902" y="36803"/>
                    </a:lnTo>
                    <a:lnTo>
                      <a:pt x="7814" y="36183"/>
                    </a:lnTo>
                    <a:lnTo>
                      <a:pt x="7751" y="35551"/>
                    </a:lnTo>
                    <a:lnTo>
                      <a:pt x="7688" y="34932"/>
                    </a:lnTo>
                    <a:lnTo>
                      <a:pt x="7650" y="34300"/>
                    </a:lnTo>
                    <a:lnTo>
                      <a:pt x="7637" y="33680"/>
                    </a:lnTo>
                    <a:lnTo>
                      <a:pt x="7624" y="33061"/>
                    </a:lnTo>
                    <a:lnTo>
                      <a:pt x="7637" y="32441"/>
                    </a:lnTo>
                    <a:lnTo>
                      <a:pt x="7650" y="31822"/>
                    </a:lnTo>
                    <a:lnTo>
                      <a:pt x="7688" y="31202"/>
                    </a:lnTo>
                    <a:lnTo>
                      <a:pt x="7751" y="30595"/>
                    </a:lnTo>
                    <a:lnTo>
                      <a:pt x="7814" y="29976"/>
                    </a:lnTo>
                    <a:lnTo>
                      <a:pt x="7890" y="29369"/>
                    </a:lnTo>
                    <a:lnTo>
                      <a:pt x="7991" y="28762"/>
                    </a:lnTo>
                    <a:lnTo>
                      <a:pt x="8105" y="28155"/>
                    </a:lnTo>
                    <a:lnTo>
                      <a:pt x="8231" y="27561"/>
                    </a:lnTo>
                    <a:lnTo>
                      <a:pt x="8370" y="26967"/>
                    </a:lnTo>
                    <a:lnTo>
                      <a:pt x="8522" y="26373"/>
                    </a:lnTo>
                    <a:lnTo>
                      <a:pt x="8699" y="25791"/>
                    </a:lnTo>
                    <a:lnTo>
                      <a:pt x="8876" y="25197"/>
                    </a:lnTo>
                    <a:lnTo>
                      <a:pt x="9066" y="24628"/>
                    </a:lnTo>
                    <a:lnTo>
                      <a:pt x="9280" y="24046"/>
                    </a:lnTo>
                    <a:lnTo>
                      <a:pt x="9508" y="23478"/>
                    </a:lnTo>
                    <a:lnTo>
                      <a:pt x="9736" y="22921"/>
                    </a:lnTo>
                    <a:lnTo>
                      <a:pt x="9988" y="22365"/>
                    </a:lnTo>
                    <a:lnTo>
                      <a:pt x="10254" y="21809"/>
                    </a:lnTo>
                    <a:lnTo>
                      <a:pt x="10532" y="21265"/>
                    </a:lnTo>
                    <a:lnTo>
                      <a:pt x="10823" y="20734"/>
                    </a:lnTo>
                    <a:lnTo>
                      <a:pt x="11126" y="20203"/>
                    </a:lnTo>
                    <a:lnTo>
                      <a:pt x="11442" y="19672"/>
                    </a:lnTo>
                    <a:lnTo>
                      <a:pt x="11758" y="19154"/>
                    </a:lnTo>
                    <a:lnTo>
                      <a:pt x="12100" y="18648"/>
                    </a:lnTo>
                    <a:lnTo>
                      <a:pt x="12454" y="18142"/>
                    </a:lnTo>
                    <a:lnTo>
                      <a:pt x="12820" y="17649"/>
                    </a:lnTo>
                    <a:lnTo>
                      <a:pt x="13200" y="17169"/>
                    </a:lnTo>
                    <a:lnTo>
                      <a:pt x="13592" y="16701"/>
                    </a:lnTo>
                    <a:lnTo>
                      <a:pt x="13996" y="16233"/>
                    </a:lnTo>
                    <a:lnTo>
                      <a:pt x="14401" y="15766"/>
                    </a:lnTo>
                    <a:lnTo>
                      <a:pt x="14831" y="15323"/>
                    </a:lnTo>
                    <a:lnTo>
                      <a:pt x="15260" y="14881"/>
                    </a:lnTo>
                    <a:lnTo>
                      <a:pt x="15715" y="14451"/>
                    </a:lnTo>
                    <a:lnTo>
                      <a:pt x="16171" y="14034"/>
                    </a:lnTo>
                    <a:lnTo>
                      <a:pt x="16638" y="13629"/>
                    </a:lnTo>
                    <a:lnTo>
                      <a:pt x="17131" y="13237"/>
                    </a:lnTo>
                    <a:lnTo>
                      <a:pt x="17625" y="12845"/>
                    </a:lnTo>
                    <a:lnTo>
                      <a:pt x="18130" y="12466"/>
                    </a:lnTo>
                    <a:lnTo>
                      <a:pt x="18636" y="12112"/>
                    </a:lnTo>
                    <a:lnTo>
                      <a:pt x="19167" y="11758"/>
                    </a:lnTo>
                    <a:lnTo>
                      <a:pt x="19698" y="11417"/>
                    </a:lnTo>
                    <a:lnTo>
                      <a:pt x="20254" y="11088"/>
                    </a:lnTo>
                    <a:lnTo>
                      <a:pt x="20810" y="10772"/>
                    </a:lnTo>
                    <a:lnTo>
                      <a:pt x="21379" y="10468"/>
                    </a:lnTo>
                    <a:lnTo>
                      <a:pt x="21948" y="10178"/>
                    </a:lnTo>
                    <a:lnTo>
                      <a:pt x="22542" y="9899"/>
                    </a:lnTo>
                    <a:lnTo>
                      <a:pt x="23137" y="9647"/>
                    </a:lnTo>
                    <a:lnTo>
                      <a:pt x="23743" y="9394"/>
                    </a:lnTo>
                    <a:lnTo>
                      <a:pt x="24363" y="9166"/>
                    </a:lnTo>
                    <a:lnTo>
                      <a:pt x="24970" y="8951"/>
                    </a:lnTo>
                    <a:lnTo>
                      <a:pt x="25589" y="8749"/>
                    </a:lnTo>
                    <a:lnTo>
                      <a:pt x="26209" y="8559"/>
                    </a:lnTo>
                    <a:lnTo>
                      <a:pt x="26841" y="8395"/>
                    </a:lnTo>
                    <a:lnTo>
                      <a:pt x="27460" y="8243"/>
                    </a:lnTo>
                    <a:lnTo>
                      <a:pt x="28080" y="8117"/>
                    </a:lnTo>
                    <a:lnTo>
                      <a:pt x="28699" y="7990"/>
                    </a:lnTo>
                    <a:lnTo>
                      <a:pt x="29331" y="7889"/>
                    </a:lnTo>
                    <a:lnTo>
                      <a:pt x="29951" y="7813"/>
                    </a:lnTo>
                    <a:lnTo>
                      <a:pt x="30583" y="7738"/>
                    </a:lnTo>
                    <a:lnTo>
                      <a:pt x="31203" y="7687"/>
                    </a:lnTo>
                    <a:lnTo>
                      <a:pt x="31822" y="7649"/>
                    </a:lnTo>
                    <a:lnTo>
                      <a:pt x="32454" y="7624"/>
                    </a:lnTo>
                    <a:lnTo>
                      <a:pt x="33074" y="7611"/>
                    </a:lnTo>
                    <a:close/>
                    <a:moveTo>
                      <a:pt x="32265" y="0"/>
                    </a:moveTo>
                    <a:lnTo>
                      <a:pt x="31455" y="38"/>
                    </a:lnTo>
                    <a:lnTo>
                      <a:pt x="30646" y="89"/>
                    </a:lnTo>
                    <a:lnTo>
                      <a:pt x="29837" y="152"/>
                    </a:lnTo>
                    <a:lnTo>
                      <a:pt x="29015" y="241"/>
                    </a:lnTo>
                    <a:lnTo>
                      <a:pt x="28206" y="354"/>
                    </a:lnTo>
                    <a:lnTo>
                      <a:pt x="27397" y="493"/>
                    </a:lnTo>
                    <a:lnTo>
                      <a:pt x="26588" y="645"/>
                    </a:lnTo>
                    <a:lnTo>
                      <a:pt x="25779" y="809"/>
                    </a:lnTo>
                    <a:lnTo>
                      <a:pt x="24970" y="1012"/>
                    </a:lnTo>
                    <a:lnTo>
                      <a:pt x="24161" y="1227"/>
                    </a:lnTo>
                    <a:lnTo>
                      <a:pt x="23352" y="1467"/>
                    </a:lnTo>
                    <a:lnTo>
                      <a:pt x="22555" y="1720"/>
                    </a:lnTo>
                    <a:lnTo>
                      <a:pt x="21746" y="1998"/>
                    </a:lnTo>
                    <a:lnTo>
                      <a:pt x="20949" y="2301"/>
                    </a:lnTo>
                    <a:lnTo>
                      <a:pt x="20166" y="2630"/>
                    </a:lnTo>
                    <a:lnTo>
                      <a:pt x="19382" y="2971"/>
                    </a:lnTo>
                    <a:lnTo>
                      <a:pt x="18623" y="3325"/>
                    </a:lnTo>
                    <a:lnTo>
                      <a:pt x="17865" y="3705"/>
                    </a:lnTo>
                    <a:lnTo>
                      <a:pt x="17131" y="4097"/>
                    </a:lnTo>
                    <a:lnTo>
                      <a:pt x="16411" y="4501"/>
                    </a:lnTo>
                    <a:lnTo>
                      <a:pt x="15703" y="4931"/>
                    </a:lnTo>
                    <a:lnTo>
                      <a:pt x="14995" y="5373"/>
                    </a:lnTo>
                    <a:lnTo>
                      <a:pt x="14312" y="5829"/>
                    </a:lnTo>
                    <a:lnTo>
                      <a:pt x="13642" y="6296"/>
                    </a:lnTo>
                    <a:lnTo>
                      <a:pt x="12997" y="6789"/>
                    </a:lnTo>
                    <a:lnTo>
                      <a:pt x="12353" y="7295"/>
                    </a:lnTo>
                    <a:lnTo>
                      <a:pt x="11720" y="7801"/>
                    </a:lnTo>
                    <a:lnTo>
                      <a:pt x="11114" y="8332"/>
                    </a:lnTo>
                    <a:lnTo>
                      <a:pt x="10519" y="8875"/>
                    </a:lnTo>
                    <a:lnTo>
                      <a:pt x="9938" y="9432"/>
                    </a:lnTo>
                    <a:lnTo>
                      <a:pt x="9369" y="10013"/>
                    </a:lnTo>
                    <a:lnTo>
                      <a:pt x="8813" y="10595"/>
                    </a:lnTo>
                    <a:lnTo>
                      <a:pt x="8282" y="11189"/>
                    </a:lnTo>
                    <a:lnTo>
                      <a:pt x="7751" y="11796"/>
                    </a:lnTo>
                    <a:lnTo>
                      <a:pt x="7245" y="12415"/>
                    </a:lnTo>
                    <a:lnTo>
                      <a:pt x="6752" y="13035"/>
                    </a:lnTo>
                    <a:lnTo>
                      <a:pt x="6284" y="13680"/>
                    </a:lnTo>
                    <a:lnTo>
                      <a:pt x="5829" y="14337"/>
                    </a:lnTo>
                    <a:lnTo>
                      <a:pt x="5387" y="14994"/>
                    </a:lnTo>
                    <a:lnTo>
                      <a:pt x="4957" y="15664"/>
                    </a:lnTo>
                    <a:lnTo>
                      <a:pt x="4552" y="16347"/>
                    </a:lnTo>
                    <a:lnTo>
                      <a:pt x="4160" y="17030"/>
                    </a:lnTo>
                    <a:lnTo>
                      <a:pt x="3781" y="17738"/>
                    </a:lnTo>
                    <a:lnTo>
                      <a:pt x="3414" y="18446"/>
                    </a:lnTo>
                    <a:lnTo>
                      <a:pt x="3073" y="19154"/>
                    </a:lnTo>
                    <a:lnTo>
                      <a:pt x="2757" y="19887"/>
                    </a:lnTo>
                    <a:lnTo>
                      <a:pt x="2441" y="20608"/>
                    </a:lnTo>
                    <a:lnTo>
                      <a:pt x="2150" y="21354"/>
                    </a:lnTo>
                    <a:lnTo>
                      <a:pt x="1885" y="22100"/>
                    </a:lnTo>
                    <a:lnTo>
                      <a:pt x="1632" y="22845"/>
                    </a:lnTo>
                    <a:lnTo>
                      <a:pt x="1392" y="23604"/>
                    </a:lnTo>
                    <a:lnTo>
                      <a:pt x="1177" y="24375"/>
                    </a:lnTo>
                    <a:lnTo>
                      <a:pt x="974" y="25134"/>
                    </a:lnTo>
                    <a:lnTo>
                      <a:pt x="785" y="25918"/>
                    </a:lnTo>
                    <a:lnTo>
                      <a:pt x="620" y="26689"/>
                    </a:lnTo>
                    <a:lnTo>
                      <a:pt x="481" y="27473"/>
                    </a:lnTo>
                    <a:lnTo>
                      <a:pt x="355" y="28269"/>
                    </a:lnTo>
                    <a:lnTo>
                      <a:pt x="254" y="29053"/>
                    </a:lnTo>
                    <a:lnTo>
                      <a:pt x="165" y="29849"/>
                    </a:lnTo>
                    <a:lnTo>
                      <a:pt x="89" y="30646"/>
                    </a:lnTo>
                    <a:lnTo>
                      <a:pt x="39" y="31455"/>
                    </a:lnTo>
                    <a:lnTo>
                      <a:pt x="14" y="32251"/>
                    </a:lnTo>
                    <a:lnTo>
                      <a:pt x="1" y="33061"/>
                    </a:lnTo>
                    <a:lnTo>
                      <a:pt x="14" y="33870"/>
                    </a:lnTo>
                    <a:lnTo>
                      <a:pt x="39" y="34679"/>
                    </a:lnTo>
                    <a:lnTo>
                      <a:pt x="89" y="35488"/>
                    </a:lnTo>
                    <a:lnTo>
                      <a:pt x="165" y="36297"/>
                    </a:lnTo>
                    <a:lnTo>
                      <a:pt x="254" y="37106"/>
                    </a:lnTo>
                    <a:lnTo>
                      <a:pt x="368" y="37928"/>
                    </a:lnTo>
                    <a:lnTo>
                      <a:pt x="494" y="38737"/>
                    </a:lnTo>
                    <a:lnTo>
                      <a:pt x="646" y="39546"/>
                    </a:lnTo>
                    <a:lnTo>
                      <a:pt x="823" y="40355"/>
                    </a:lnTo>
                    <a:lnTo>
                      <a:pt x="1012" y="41164"/>
                    </a:lnTo>
                    <a:lnTo>
                      <a:pt x="1227" y="41974"/>
                    </a:lnTo>
                    <a:lnTo>
                      <a:pt x="1467" y="42783"/>
                    </a:lnTo>
                    <a:lnTo>
                      <a:pt x="1733" y="43579"/>
                    </a:lnTo>
                    <a:lnTo>
                      <a:pt x="2011" y="44376"/>
                    </a:lnTo>
                    <a:lnTo>
                      <a:pt x="2314" y="45185"/>
                    </a:lnTo>
                    <a:lnTo>
                      <a:pt x="2631" y="45969"/>
                    </a:lnTo>
                    <a:lnTo>
                      <a:pt x="2972" y="46752"/>
                    </a:lnTo>
                    <a:lnTo>
                      <a:pt x="3338" y="47511"/>
                    </a:lnTo>
                    <a:lnTo>
                      <a:pt x="3705" y="48257"/>
                    </a:lnTo>
                    <a:lnTo>
                      <a:pt x="4097" y="49003"/>
                    </a:lnTo>
                    <a:lnTo>
                      <a:pt x="4514" y="49723"/>
                    </a:lnTo>
                    <a:lnTo>
                      <a:pt x="4931" y="50431"/>
                    </a:lnTo>
                    <a:lnTo>
                      <a:pt x="5374" y="51127"/>
                    </a:lnTo>
                    <a:lnTo>
                      <a:pt x="5842" y="51809"/>
                    </a:lnTo>
                    <a:lnTo>
                      <a:pt x="6309" y="52480"/>
                    </a:lnTo>
                    <a:lnTo>
                      <a:pt x="6790" y="53137"/>
                    </a:lnTo>
                    <a:lnTo>
                      <a:pt x="7296" y="53782"/>
                    </a:lnTo>
                    <a:lnTo>
                      <a:pt x="7814" y="54414"/>
                    </a:lnTo>
                    <a:lnTo>
                      <a:pt x="8345" y="55021"/>
                    </a:lnTo>
                    <a:lnTo>
                      <a:pt x="8889" y="55615"/>
                    </a:lnTo>
                    <a:lnTo>
                      <a:pt x="9445" y="56196"/>
                    </a:lnTo>
                    <a:lnTo>
                      <a:pt x="10014" y="56765"/>
                    </a:lnTo>
                    <a:lnTo>
                      <a:pt x="10595" y="57322"/>
                    </a:lnTo>
                    <a:lnTo>
                      <a:pt x="11189" y="57853"/>
                    </a:lnTo>
                    <a:lnTo>
                      <a:pt x="11796" y="58384"/>
                    </a:lnTo>
                    <a:lnTo>
                      <a:pt x="12416" y="58889"/>
                    </a:lnTo>
                    <a:lnTo>
                      <a:pt x="13048" y="59370"/>
                    </a:lnTo>
                    <a:lnTo>
                      <a:pt x="13693" y="59850"/>
                    </a:lnTo>
                    <a:lnTo>
                      <a:pt x="14337" y="60305"/>
                    </a:lnTo>
                    <a:lnTo>
                      <a:pt x="14995" y="60748"/>
                    </a:lnTo>
                    <a:lnTo>
                      <a:pt x="15678" y="61178"/>
                    </a:lnTo>
                    <a:lnTo>
                      <a:pt x="16348" y="61582"/>
                    </a:lnTo>
                    <a:lnTo>
                      <a:pt x="17043" y="61974"/>
                    </a:lnTo>
                    <a:lnTo>
                      <a:pt x="17738" y="62353"/>
                    </a:lnTo>
                    <a:lnTo>
                      <a:pt x="18446" y="62707"/>
                    </a:lnTo>
                    <a:lnTo>
                      <a:pt x="19167" y="63049"/>
                    </a:lnTo>
                    <a:lnTo>
                      <a:pt x="19888" y="63377"/>
                    </a:lnTo>
                    <a:lnTo>
                      <a:pt x="20621" y="63681"/>
                    </a:lnTo>
                    <a:lnTo>
                      <a:pt x="21354" y="63972"/>
                    </a:lnTo>
                    <a:lnTo>
                      <a:pt x="22100" y="64250"/>
                    </a:lnTo>
                    <a:lnTo>
                      <a:pt x="22858" y="64503"/>
                    </a:lnTo>
                    <a:lnTo>
                      <a:pt x="23617" y="64743"/>
                    </a:lnTo>
                    <a:lnTo>
                      <a:pt x="24376" y="64958"/>
                    </a:lnTo>
                    <a:lnTo>
                      <a:pt x="25147" y="65160"/>
                    </a:lnTo>
                    <a:lnTo>
                      <a:pt x="25918" y="65337"/>
                    </a:lnTo>
                    <a:lnTo>
                      <a:pt x="26702" y="65501"/>
                    </a:lnTo>
                    <a:lnTo>
                      <a:pt x="27486" y="65653"/>
                    </a:lnTo>
                    <a:lnTo>
                      <a:pt x="28269" y="65779"/>
                    </a:lnTo>
                    <a:lnTo>
                      <a:pt x="29066" y="65881"/>
                    </a:lnTo>
                    <a:lnTo>
                      <a:pt x="29862" y="65969"/>
                    </a:lnTo>
                    <a:lnTo>
                      <a:pt x="30659" y="66045"/>
                    </a:lnTo>
                    <a:lnTo>
                      <a:pt x="31455" y="66096"/>
                    </a:lnTo>
                    <a:lnTo>
                      <a:pt x="32265" y="66121"/>
                    </a:lnTo>
                    <a:lnTo>
                      <a:pt x="33074" y="66133"/>
                    </a:lnTo>
                    <a:lnTo>
                      <a:pt x="33870" y="66121"/>
                    </a:lnTo>
                    <a:lnTo>
                      <a:pt x="34679" y="66096"/>
                    </a:lnTo>
                    <a:lnTo>
                      <a:pt x="35501" y="66045"/>
                    </a:lnTo>
                    <a:lnTo>
                      <a:pt x="36310" y="65969"/>
                    </a:lnTo>
                    <a:lnTo>
                      <a:pt x="37119" y="65881"/>
                    </a:lnTo>
                    <a:lnTo>
                      <a:pt x="37928" y="65767"/>
                    </a:lnTo>
                    <a:lnTo>
                      <a:pt x="38737" y="65640"/>
                    </a:lnTo>
                    <a:lnTo>
                      <a:pt x="39547" y="65489"/>
                    </a:lnTo>
                    <a:lnTo>
                      <a:pt x="40368" y="65312"/>
                    </a:lnTo>
                    <a:lnTo>
                      <a:pt x="41177" y="65122"/>
                    </a:lnTo>
                    <a:lnTo>
                      <a:pt x="41974" y="64894"/>
                    </a:lnTo>
                    <a:lnTo>
                      <a:pt x="42783" y="64667"/>
                    </a:lnTo>
                    <a:lnTo>
                      <a:pt x="43592" y="64401"/>
                    </a:lnTo>
                    <a:lnTo>
                      <a:pt x="44389" y="64123"/>
                    </a:lnTo>
                    <a:lnTo>
                      <a:pt x="45185" y="63820"/>
                    </a:lnTo>
                    <a:lnTo>
                      <a:pt x="45982" y="63504"/>
                    </a:lnTo>
                    <a:lnTo>
                      <a:pt x="46753" y="63162"/>
                    </a:lnTo>
                    <a:lnTo>
                      <a:pt x="47511" y="62796"/>
                    </a:lnTo>
                    <a:lnTo>
                      <a:pt x="48270" y="62429"/>
                    </a:lnTo>
                    <a:lnTo>
                      <a:pt x="49003" y="62025"/>
                    </a:lnTo>
                    <a:lnTo>
                      <a:pt x="49736" y="61620"/>
                    </a:lnTo>
                    <a:lnTo>
                      <a:pt x="50444" y="61190"/>
                    </a:lnTo>
                    <a:lnTo>
                      <a:pt x="51140" y="60748"/>
                    </a:lnTo>
                    <a:lnTo>
                      <a:pt x="51822" y="60293"/>
                    </a:lnTo>
                    <a:lnTo>
                      <a:pt x="52492" y="59825"/>
                    </a:lnTo>
                    <a:lnTo>
                      <a:pt x="53150" y="59332"/>
                    </a:lnTo>
                    <a:lnTo>
                      <a:pt x="53782" y="58839"/>
                    </a:lnTo>
                    <a:lnTo>
                      <a:pt x="54414" y="58320"/>
                    </a:lnTo>
                    <a:lnTo>
                      <a:pt x="55021" y="57789"/>
                    </a:lnTo>
                    <a:lnTo>
                      <a:pt x="55628" y="57246"/>
                    </a:lnTo>
                    <a:lnTo>
                      <a:pt x="56209" y="56689"/>
                    </a:lnTo>
                    <a:lnTo>
                      <a:pt x="56778" y="56121"/>
                    </a:lnTo>
                    <a:lnTo>
                      <a:pt x="57322" y="55539"/>
                    </a:lnTo>
                    <a:lnTo>
                      <a:pt x="57866" y="54945"/>
                    </a:lnTo>
                    <a:lnTo>
                      <a:pt x="58384" y="54338"/>
                    </a:lnTo>
                    <a:lnTo>
                      <a:pt x="58890" y="53718"/>
                    </a:lnTo>
                    <a:lnTo>
                      <a:pt x="59383" y="53086"/>
                    </a:lnTo>
                    <a:lnTo>
                      <a:pt x="59850" y="52442"/>
                    </a:lnTo>
                    <a:lnTo>
                      <a:pt x="60318" y="51797"/>
                    </a:lnTo>
                    <a:lnTo>
                      <a:pt x="60761" y="51127"/>
                    </a:lnTo>
                    <a:lnTo>
                      <a:pt x="61178" y="50457"/>
                    </a:lnTo>
                    <a:lnTo>
                      <a:pt x="61595" y="49774"/>
                    </a:lnTo>
                    <a:lnTo>
                      <a:pt x="61987" y="49091"/>
                    </a:lnTo>
                    <a:lnTo>
                      <a:pt x="62366" y="48396"/>
                    </a:lnTo>
                    <a:lnTo>
                      <a:pt x="62720" y="47688"/>
                    </a:lnTo>
                    <a:lnTo>
                      <a:pt x="63062" y="46967"/>
                    </a:lnTo>
                    <a:lnTo>
                      <a:pt x="63390" y="46247"/>
                    </a:lnTo>
                    <a:lnTo>
                      <a:pt x="63694" y="45513"/>
                    </a:lnTo>
                    <a:lnTo>
                      <a:pt x="63984" y="44780"/>
                    </a:lnTo>
                    <a:lnTo>
                      <a:pt x="64250" y="44034"/>
                    </a:lnTo>
                    <a:lnTo>
                      <a:pt x="64515" y="43276"/>
                    </a:lnTo>
                    <a:lnTo>
                      <a:pt x="64743" y="42517"/>
                    </a:lnTo>
                    <a:lnTo>
                      <a:pt x="64971" y="41759"/>
                    </a:lnTo>
                    <a:lnTo>
                      <a:pt x="65173" y="40987"/>
                    </a:lnTo>
                    <a:lnTo>
                      <a:pt x="65350" y="40216"/>
                    </a:lnTo>
                    <a:lnTo>
                      <a:pt x="65514" y="39432"/>
                    </a:lnTo>
                    <a:lnTo>
                      <a:pt x="65653" y="38649"/>
                    </a:lnTo>
                    <a:lnTo>
                      <a:pt x="65780" y="37865"/>
                    </a:lnTo>
                    <a:lnTo>
                      <a:pt x="65894" y="37068"/>
                    </a:lnTo>
                    <a:lnTo>
                      <a:pt x="65982" y="36272"/>
                    </a:lnTo>
                    <a:lnTo>
                      <a:pt x="66045" y="35475"/>
                    </a:lnTo>
                    <a:lnTo>
                      <a:pt x="66096" y="34679"/>
                    </a:lnTo>
                    <a:lnTo>
                      <a:pt x="66121" y="33870"/>
                    </a:lnTo>
                    <a:lnTo>
                      <a:pt x="66134" y="33061"/>
                    </a:lnTo>
                    <a:lnTo>
                      <a:pt x="66121" y="32251"/>
                    </a:lnTo>
                    <a:lnTo>
                      <a:pt x="66096" y="31442"/>
                    </a:lnTo>
                    <a:lnTo>
                      <a:pt x="66045" y="30633"/>
                    </a:lnTo>
                    <a:lnTo>
                      <a:pt x="65982" y="29824"/>
                    </a:lnTo>
                    <a:lnTo>
                      <a:pt x="65881" y="29015"/>
                    </a:lnTo>
                    <a:lnTo>
                      <a:pt x="65780" y="28206"/>
                    </a:lnTo>
                    <a:lnTo>
                      <a:pt x="65641" y="27397"/>
                    </a:lnTo>
                    <a:lnTo>
                      <a:pt x="65489" y="26575"/>
                    </a:lnTo>
                    <a:lnTo>
                      <a:pt x="65312" y="25766"/>
                    </a:lnTo>
                    <a:lnTo>
                      <a:pt x="65122" y="24957"/>
                    </a:lnTo>
                    <a:lnTo>
                      <a:pt x="64907" y="24148"/>
                    </a:lnTo>
                    <a:lnTo>
                      <a:pt x="64667" y="23351"/>
                    </a:lnTo>
                    <a:lnTo>
                      <a:pt x="64414" y="22542"/>
                    </a:lnTo>
                    <a:lnTo>
                      <a:pt x="64136" y="21746"/>
                    </a:lnTo>
                    <a:lnTo>
                      <a:pt x="63833" y="20949"/>
                    </a:lnTo>
                    <a:lnTo>
                      <a:pt x="63504" y="20153"/>
                    </a:lnTo>
                    <a:lnTo>
                      <a:pt x="63163" y="19381"/>
                    </a:lnTo>
                    <a:lnTo>
                      <a:pt x="62809" y="18610"/>
                    </a:lnTo>
                    <a:lnTo>
                      <a:pt x="62429" y="17864"/>
                    </a:lnTo>
                    <a:lnTo>
                      <a:pt x="62038" y="17131"/>
                    </a:lnTo>
                    <a:lnTo>
                      <a:pt x="61633" y="16398"/>
                    </a:lnTo>
                    <a:lnTo>
                      <a:pt x="61203" y="15690"/>
                    </a:lnTo>
                    <a:lnTo>
                      <a:pt x="60761" y="14994"/>
                    </a:lnTo>
                    <a:lnTo>
                      <a:pt x="60306" y="14312"/>
                    </a:lnTo>
                    <a:lnTo>
                      <a:pt x="59825" y="13642"/>
                    </a:lnTo>
                    <a:lnTo>
                      <a:pt x="59345" y="12984"/>
                    </a:lnTo>
                    <a:lnTo>
                      <a:pt x="58839" y="12339"/>
                    </a:lnTo>
                    <a:lnTo>
                      <a:pt x="58321" y="11720"/>
                    </a:lnTo>
                    <a:lnTo>
                      <a:pt x="57790" y="11101"/>
                    </a:lnTo>
                    <a:lnTo>
                      <a:pt x="57246" y="10506"/>
                    </a:lnTo>
                    <a:lnTo>
                      <a:pt x="56690" y="9925"/>
                    </a:lnTo>
                    <a:lnTo>
                      <a:pt x="56121" y="9356"/>
                    </a:lnTo>
                    <a:lnTo>
                      <a:pt x="55539" y="8800"/>
                    </a:lnTo>
                    <a:lnTo>
                      <a:pt x="54945" y="8269"/>
                    </a:lnTo>
                    <a:lnTo>
                      <a:pt x="54338" y="7750"/>
                    </a:lnTo>
                    <a:lnTo>
                      <a:pt x="53719" y="7245"/>
                    </a:lnTo>
                    <a:lnTo>
                      <a:pt x="53087" y="6751"/>
                    </a:lnTo>
                    <a:lnTo>
                      <a:pt x="52455" y="6271"/>
                    </a:lnTo>
                    <a:lnTo>
                      <a:pt x="51797" y="5816"/>
                    </a:lnTo>
                    <a:lnTo>
                      <a:pt x="51140" y="5373"/>
                    </a:lnTo>
                    <a:lnTo>
                      <a:pt x="50470" y="4956"/>
                    </a:lnTo>
                    <a:lnTo>
                      <a:pt x="49787" y="4539"/>
                    </a:lnTo>
                    <a:lnTo>
                      <a:pt x="49092" y="4147"/>
                    </a:lnTo>
                    <a:lnTo>
                      <a:pt x="48396" y="3768"/>
                    </a:lnTo>
                    <a:lnTo>
                      <a:pt x="47688" y="3414"/>
                    </a:lnTo>
                    <a:lnTo>
                      <a:pt x="46980" y="3073"/>
                    </a:lnTo>
                    <a:lnTo>
                      <a:pt x="46247" y="2744"/>
                    </a:lnTo>
                    <a:lnTo>
                      <a:pt x="45514" y="2440"/>
                    </a:lnTo>
                    <a:lnTo>
                      <a:pt x="44781" y="2150"/>
                    </a:lnTo>
                    <a:lnTo>
                      <a:pt x="44035" y="1871"/>
                    </a:lnTo>
                    <a:lnTo>
                      <a:pt x="43289" y="1619"/>
                    </a:lnTo>
                    <a:lnTo>
                      <a:pt x="42530" y="1378"/>
                    </a:lnTo>
                    <a:lnTo>
                      <a:pt x="41759" y="1163"/>
                    </a:lnTo>
                    <a:lnTo>
                      <a:pt x="40988" y="961"/>
                    </a:lnTo>
                    <a:lnTo>
                      <a:pt x="40217" y="784"/>
                    </a:lnTo>
                    <a:lnTo>
                      <a:pt x="39445" y="620"/>
                    </a:lnTo>
                    <a:lnTo>
                      <a:pt x="38662" y="481"/>
                    </a:lnTo>
                    <a:lnTo>
                      <a:pt x="37865" y="354"/>
                    </a:lnTo>
                    <a:lnTo>
                      <a:pt x="37081" y="241"/>
                    </a:lnTo>
                    <a:lnTo>
                      <a:pt x="36285" y="152"/>
                    </a:lnTo>
                    <a:lnTo>
                      <a:pt x="35488" y="89"/>
                    </a:lnTo>
                    <a:lnTo>
                      <a:pt x="34679" y="38"/>
                    </a:lnTo>
                    <a:lnTo>
                      <a:pt x="338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p:nvPr/>
            </p:nvSpPr>
            <p:spPr>
              <a:xfrm>
                <a:off x="5643300" y="2451825"/>
                <a:ext cx="580300" cy="1087600"/>
              </a:xfrm>
              <a:custGeom>
                <a:avLst/>
                <a:gdLst/>
                <a:ahLst/>
                <a:cxnLst/>
                <a:rect l="l" t="t" r="r" b="b"/>
                <a:pathLst>
                  <a:path w="23212" h="43504" extrusionOk="0">
                    <a:moveTo>
                      <a:pt x="11138" y="0"/>
                    </a:moveTo>
                    <a:lnTo>
                      <a:pt x="10721" y="13"/>
                    </a:lnTo>
                    <a:lnTo>
                      <a:pt x="10317" y="38"/>
                    </a:lnTo>
                    <a:lnTo>
                      <a:pt x="9937" y="89"/>
                    </a:lnTo>
                    <a:lnTo>
                      <a:pt x="9596" y="165"/>
                    </a:lnTo>
                    <a:lnTo>
                      <a:pt x="9255" y="241"/>
                    </a:lnTo>
                    <a:lnTo>
                      <a:pt x="8951" y="329"/>
                    </a:lnTo>
                    <a:lnTo>
                      <a:pt x="8660" y="430"/>
                    </a:lnTo>
                    <a:lnTo>
                      <a:pt x="8408" y="544"/>
                    </a:lnTo>
                    <a:lnTo>
                      <a:pt x="8167" y="645"/>
                    </a:lnTo>
                    <a:lnTo>
                      <a:pt x="7952" y="759"/>
                    </a:lnTo>
                    <a:lnTo>
                      <a:pt x="7763" y="860"/>
                    </a:lnTo>
                    <a:lnTo>
                      <a:pt x="7598" y="961"/>
                    </a:lnTo>
                    <a:lnTo>
                      <a:pt x="7346" y="1138"/>
                    </a:lnTo>
                    <a:lnTo>
                      <a:pt x="7181" y="1252"/>
                    </a:lnTo>
                    <a:lnTo>
                      <a:pt x="7131" y="1302"/>
                    </a:lnTo>
                    <a:lnTo>
                      <a:pt x="7055" y="1315"/>
                    </a:lnTo>
                    <a:lnTo>
                      <a:pt x="6865" y="1378"/>
                    </a:lnTo>
                    <a:lnTo>
                      <a:pt x="6713" y="1429"/>
                    </a:lnTo>
                    <a:lnTo>
                      <a:pt x="6549" y="1505"/>
                    </a:lnTo>
                    <a:lnTo>
                      <a:pt x="6359" y="1593"/>
                    </a:lnTo>
                    <a:lnTo>
                      <a:pt x="6144" y="1707"/>
                    </a:lnTo>
                    <a:lnTo>
                      <a:pt x="5904" y="1846"/>
                    </a:lnTo>
                    <a:lnTo>
                      <a:pt x="5664" y="1998"/>
                    </a:lnTo>
                    <a:lnTo>
                      <a:pt x="5399" y="2187"/>
                    </a:lnTo>
                    <a:lnTo>
                      <a:pt x="5120" y="2415"/>
                    </a:lnTo>
                    <a:lnTo>
                      <a:pt x="4830" y="2655"/>
                    </a:lnTo>
                    <a:lnTo>
                      <a:pt x="4539" y="2946"/>
                    </a:lnTo>
                    <a:lnTo>
                      <a:pt x="4248" y="3262"/>
                    </a:lnTo>
                    <a:lnTo>
                      <a:pt x="3945" y="3616"/>
                    </a:lnTo>
                    <a:lnTo>
                      <a:pt x="3641" y="4021"/>
                    </a:lnTo>
                    <a:lnTo>
                      <a:pt x="3338" y="4463"/>
                    </a:lnTo>
                    <a:lnTo>
                      <a:pt x="3034" y="4944"/>
                    </a:lnTo>
                    <a:lnTo>
                      <a:pt x="2744" y="5475"/>
                    </a:lnTo>
                    <a:lnTo>
                      <a:pt x="2605" y="5753"/>
                    </a:lnTo>
                    <a:lnTo>
                      <a:pt x="2466" y="6056"/>
                    </a:lnTo>
                    <a:lnTo>
                      <a:pt x="2326" y="6360"/>
                    </a:lnTo>
                    <a:lnTo>
                      <a:pt x="2187" y="6676"/>
                    </a:lnTo>
                    <a:lnTo>
                      <a:pt x="2048" y="7017"/>
                    </a:lnTo>
                    <a:lnTo>
                      <a:pt x="1922" y="7358"/>
                    </a:lnTo>
                    <a:lnTo>
                      <a:pt x="1795" y="7725"/>
                    </a:lnTo>
                    <a:lnTo>
                      <a:pt x="1682" y="8092"/>
                    </a:lnTo>
                    <a:lnTo>
                      <a:pt x="1555" y="8483"/>
                    </a:lnTo>
                    <a:lnTo>
                      <a:pt x="1441" y="8888"/>
                    </a:lnTo>
                    <a:lnTo>
                      <a:pt x="1340" y="9305"/>
                    </a:lnTo>
                    <a:lnTo>
                      <a:pt x="1239" y="9735"/>
                    </a:lnTo>
                    <a:lnTo>
                      <a:pt x="1138" y="10190"/>
                    </a:lnTo>
                    <a:lnTo>
                      <a:pt x="1050" y="10645"/>
                    </a:lnTo>
                    <a:lnTo>
                      <a:pt x="961" y="11126"/>
                    </a:lnTo>
                    <a:lnTo>
                      <a:pt x="885" y="11619"/>
                    </a:lnTo>
                    <a:lnTo>
                      <a:pt x="809" y="12137"/>
                    </a:lnTo>
                    <a:lnTo>
                      <a:pt x="746" y="12655"/>
                    </a:lnTo>
                    <a:lnTo>
                      <a:pt x="683" y="13199"/>
                    </a:lnTo>
                    <a:lnTo>
                      <a:pt x="632" y="13768"/>
                    </a:lnTo>
                    <a:lnTo>
                      <a:pt x="582" y="14350"/>
                    </a:lnTo>
                    <a:lnTo>
                      <a:pt x="544" y="14944"/>
                    </a:lnTo>
                    <a:lnTo>
                      <a:pt x="519" y="15551"/>
                    </a:lnTo>
                    <a:lnTo>
                      <a:pt x="506" y="16183"/>
                    </a:lnTo>
                    <a:lnTo>
                      <a:pt x="405" y="20342"/>
                    </a:lnTo>
                    <a:lnTo>
                      <a:pt x="316" y="24830"/>
                    </a:lnTo>
                    <a:lnTo>
                      <a:pt x="152" y="33731"/>
                    </a:lnTo>
                    <a:lnTo>
                      <a:pt x="0" y="43503"/>
                    </a:lnTo>
                    <a:lnTo>
                      <a:pt x="22542" y="43503"/>
                    </a:lnTo>
                    <a:lnTo>
                      <a:pt x="22656" y="42011"/>
                    </a:lnTo>
                    <a:lnTo>
                      <a:pt x="22769" y="40292"/>
                    </a:lnTo>
                    <a:lnTo>
                      <a:pt x="22896" y="38042"/>
                    </a:lnTo>
                    <a:lnTo>
                      <a:pt x="22959" y="36752"/>
                    </a:lnTo>
                    <a:lnTo>
                      <a:pt x="23022" y="35361"/>
                    </a:lnTo>
                    <a:lnTo>
                      <a:pt x="23085" y="33882"/>
                    </a:lnTo>
                    <a:lnTo>
                      <a:pt x="23136" y="32340"/>
                    </a:lnTo>
                    <a:lnTo>
                      <a:pt x="23174" y="30722"/>
                    </a:lnTo>
                    <a:lnTo>
                      <a:pt x="23199" y="29053"/>
                    </a:lnTo>
                    <a:lnTo>
                      <a:pt x="23212" y="27359"/>
                    </a:lnTo>
                    <a:lnTo>
                      <a:pt x="23212" y="25627"/>
                    </a:lnTo>
                    <a:lnTo>
                      <a:pt x="23199" y="23882"/>
                    </a:lnTo>
                    <a:lnTo>
                      <a:pt x="23149" y="22125"/>
                    </a:lnTo>
                    <a:lnTo>
                      <a:pt x="23085" y="20380"/>
                    </a:lnTo>
                    <a:lnTo>
                      <a:pt x="22997" y="18661"/>
                    </a:lnTo>
                    <a:lnTo>
                      <a:pt x="22946" y="17801"/>
                    </a:lnTo>
                    <a:lnTo>
                      <a:pt x="22883" y="16967"/>
                    </a:lnTo>
                    <a:lnTo>
                      <a:pt x="22807" y="16132"/>
                    </a:lnTo>
                    <a:lnTo>
                      <a:pt x="22731" y="15310"/>
                    </a:lnTo>
                    <a:lnTo>
                      <a:pt x="22643" y="14501"/>
                    </a:lnTo>
                    <a:lnTo>
                      <a:pt x="22554" y="13705"/>
                    </a:lnTo>
                    <a:lnTo>
                      <a:pt x="22441" y="12934"/>
                    </a:lnTo>
                    <a:lnTo>
                      <a:pt x="22340" y="12175"/>
                    </a:lnTo>
                    <a:lnTo>
                      <a:pt x="22213" y="11429"/>
                    </a:lnTo>
                    <a:lnTo>
                      <a:pt x="22087" y="10721"/>
                    </a:lnTo>
                    <a:lnTo>
                      <a:pt x="21948" y="10013"/>
                    </a:lnTo>
                    <a:lnTo>
                      <a:pt x="21796" y="9343"/>
                    </a:lnTo>
                    <a:lnTo>
                      <a:pt x="21632" y="8698"/>
                    </a:lnTo>
                    <a:lnTo>
                      <a:pt x="21467" y="8079"/>
                    </a:lnTo>
                    <a:lnTo>
                      <a:pt x="21278" y="7485"/>
                    </a:lnTo>
                    <a:lnTo>
                      <a:pt x="21088" y="6916"/>
                    </a:lnTo>
                    <a:lnTo>
                      <a:pt x="20886" y="6385"/>
                    </a:lnTo>
                    <a:lnTo>
                      <a:pt x="20671" y="5879"/>
                    </a:lnTo>
                    <a:lnTo>
                      <a:pt x="20443" y="5411"/>
                    </a:lnTo>
                    <a:lnTo>
                      <a:pt x="20203" y="4981"/>
                    </a:lnTo>
                    <a:lnTo>
                      <a:pt x="20077" y="4779"/>
                    </a:lnTo>
                    <a:lnTo>
                      <a:pt x="19950" y="4577"/>
                    </a:lnTo>
                    <a:lnTo>
                      <a:pt x="19811" y="4400"/>
                    </a:lnTo>
                    <a:lnTo>
                      <a:pt x="19685" y="4223"/>
                    </a:lnTo>
                    <a:lnTo>
                      <a:pt x="19546" y="4059"/>
                    </a:lnTo>
                    <a:lnTo>
                      <a:pt x="19406" y="3907"/>
                    </a:lnTo>
                    <a:lnTo>
                      <a:pt x="19255" y="3755"/>
                    </a:lnTo>
                    <a:lnTo>
                      <a:pt x="19116" y="3629"/>
                    </a:lnTo>
                    <a:lnTo>
                      <a:pt x="18762" y="3325"/>
                    </a:lnTo>
                    <a:lnTo>
                      <a:pt x="18420" y="3047"/>
                    </a:lnTo>
                    <a:lnTo>
                      <a:pt x="18079" y="2782"/>
                    </a:lnTo>
                    <a:lnTo>
                      <a:pt x="17750" y="2529"/>
                    </a:lnTo>
                    <a:lnTo>
                      <a:pt x="17409" y="2301"/>
                    </a:lnTo>
                    <a:lnTo>
                      <a:pt x="17093" y="2074"/>
                    </a:lnTo>
                    <a:lnTo>
                      <a:pt x="16764" y="1871"/>
                    </a:lnTo>
                    <a:lnTo>
                      <a:pt x="16448" y="1669"/>
                    </a:lnTo>
                    <a:lnTo>
                      <a:pt x="16145" y="1492"/>
                    </a:lnTo>
                    <a:lnTo>
                      <a:pt x="15829" y="1315"/>
                    </a:lnTo>
                    <a:lnTo>
                      <a:pt x="15525" y="1163"/>
                    </a:lnTo>
                    <a:lnTo>
                      <a:pt x="15234" y="1012"/>
                    </a:lnTo>
                    <a:lnTo>
                      <a:pt x="14931" y="873"/>
                    </a:lnTo>
                    <a:lnTo>
                      <a:pt x="14653" y="759"/>
                    </a:lnTo>
                    <a:lnTo>
                      <a:pt x="14362" y="645"/>
                    </a:lnTo>
                    <a:lnTo>
                      <a:pt x="14084" y="544"/>
                    </a:lnTo>
                    <a:lnTo>
                      <a:pt x="13818" y="443"/>
                    </a:lnTo>
                    <a:lnTo>
                      <a:pt x="13540" y="367"/>
                    </a:lnTo>
                    <a:lnTo>
                      <a:pt x="13275" y="291"/>
                    </a:lnTo>
                    <a:lnTo>
                      <a:pt x="13022" y="228"/>
                    </a:lnTo>
                    <a:lnTo>
                      <a:pt x="12516" y="127"/>
                    </a:lnTo>
                    <a:lnTo>
                      <a:pt x="12036" y="51"/>
                    </a:lnTo>
                    <a:lnTo>
                      <a:pt x="11581" y="13"/>
                    </a:lnTo>
                    <a:lnTo>
                      <a:pt x="111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p:nvPr/>
            </p:nvSpPr>
            <p:spPr>
              <a:xfrm>
                <a:off x="5662575" y="2069375"/>
                <a:ext cx="323050" cy="456125"/>
              </a:xfrm>
              <a:custGeom>
                <a:avLst/>
                <a:gdLst/>
                <a:ahLst/>
                <a:cxnLst/>
                <a:rect l="l" t="t" r="r" b="b"/>
                <a:pathLst>
                  <a:path w="12922" h="18245" extrusionOk="0">
                    <a:moveTo>
                      <a:pt x="569" y="1"/>
                    </a:moveTo>
                    <a:lnTo>
                      <a:pt x="506" y="418"/>
                    </a:lnTo>
                    <a:lnTo>
                      <a:pt x="380" y="1518"/>
                    </a:lnTo>
                    <a:lnTo>
                      <a:pt x="291" y="2264"/>
                    </a:lnTo>
                    <a:lnTo>
                      <a:pt x="215" y="3111"/>
                    </a:lnTo>
                    <a:lnTo>
                      <a:pt x="140" y="4034"/>
                    </a:lnTo>
                    <a:lnTo>
                      <a:pt x="64" y="5007"/>
                    </a:lnTo>
                    <a:lnTo>
                      <a:pt x="26" y="6006"/>
                    </a:lnTo>
                    <a:lnTo>
                      <a:pt x="0" y="7017"/>
                    </a:lnTo>
                    <a:lnTo>
                      <a:pt x="0" y="7511"/>
                    </a:lnTo>
                    <a:lnTo>
                      <a:pt x="13" y="7991"/>
                    </a:lnTo>
                    <a:lnTo>
                      <a:pt x="26" y="8459"/>
                    </a:lnTo>
                    <a:lnTo>
                      <a:pt x="51" y="8926"/>
                    </a:lnTo>
                    <a:lnTo>
                      <a:pt x="89" y="9369"/>
                    </a:lnTo>
                    <a:lnTo>
                      <a:pt x="140" y="9786"/>
                    </a:lnTo>
                    <a:lnTo>
                      <a:pt x="203" y="10178"/>
                    </a:lnTo>
                    <a:lnTo>
                      <a:pt x="279" y="10545"/>
                    </a:lnTo>
                    <a:lnTo>
                      <a:pt x="367" y="10886"/>
                    </a:lnTo>
                    <a:lnTo>
                      <a:pt x="481" y="11189"/>
                    </a:lnTo>
                    <a:lnTo>
                      <a:pt x="531" y="11341"/>
                    </a:lnTo>
                    <a:lnTo>
                      <a:pt x="595" y="11468"/>
                    </a:lnTo>
                    <a:lnTo>
                      <a:pt x="670" y="11581"/>
                    </a:lnTo>
                    <a:lnTo>
                      <a:pt x="734" y="11695"/>
                    </a:lnTo>
                    <a:lnTo>
                      <a:pt x="885" y="11897"/>
                    </a:lnTo>
                    <a:lnTo>
                      <a:pt x="1050" y="12100"/>
                    </a:lnTo>
                    <a:lnTo>
                      <a:pt x="1227" y="12277"/>
                    </a:lnTo>
                    <a:lnTo>
                      <a:pt x="1416" y="12441"/>
                    </a:lnTo>
                    <a:lnTo>
                      <a:pt x="1619" y="12605"/>
                    </a:lnTo>
                    <a:lnTo>
                      <a:pt x="1821" y="12757"/>
                    </a:lnTo>
                    <a:lnTo>
                      <a:pt x="2023" y="12896"/>
                    </a:lnTo>
                    <a:lnTo>
                      <a:pt x="2238" y="13023"/>
                    </a:lnTo>
                    <a:lnTo>
                      <a:pt x="2466" y="13136"/>
                    </a:lnTo>
                    <a:lnTo>
                      <a:pt x="2681" y="13250"/>
                    </a:lnTo>
                    <a:lnTo>
                      <a:pt x="2908" y="13351"/>
                    </a:lnTo>
                    <a:lnTo>
                      <a:pt x="3136" y="13453"/>
                    </a:lnTo>
                    <a:lnTo>
                      <a:pt x="3591" y="13617"/>
                    </a:lnTo>
                    <a:lnTo>
                      <a:pt x="4033" y="13756"/>
                    </a:lnTo>
                    <a:lnTo>
                      <a:pt x="4463" y="13857"/>
                    </a:lnTo>
                    <a:lnTo>
                      <a:pt x="4855" y="13946"/>
                    </a:lnTo>
                    <a:lnTo>
                      <a:pt x="5222" y="14009"/>
                    </a:lnTo>
                    <a:lnTo>
                      <a:pt x="5538" y="14059"/>
                    </a:lnTo>
                    <a:lnTo>
                      <a:pt x="5993" y="14110"/>
                    </a:lnTo>
                    <a:lnTo>
                      <a:pt x="6157" y="14123"/>
                    </a:lnTo>
                    <a:lnTo>
                      <a:pt x="6360" y="18244"/>
                    </a:lnTo>
                    <a:lnTo>
                      <a:pt x="11821" y="16348"/>
                    </a:lnTo>
                    <a:lnTo>
                      <a:pt x="11998" y="11683"/>
                    </a:lnTo>
                    <a:lnTo>
                      <a:pt x="12921" y="342"/>
                    </a:lnTo>
                    <a:lnTo>
                      <a:pt x="569"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5632875" y="1969500"/>
                <a:ext cx="399825" cy="375525"/>
              </a:xfrm>
              <a:custGeom>
                <a:avLst/>
                <a:gdLst/>
                <a:ahLst/>
                <a:cxnLst/>
                <a:rect l="l" t="t" r="r" b="b"/>
                <a:pathLst>
                  <a:path w="15993" h="15021" extrusionOk="0">
                    <a:moveTo>
                      <a:pt x="6637" y="1"/>
                    </a:moveTo>
                    <a:lnTo>
                      <a:pt x="5563" y="13"/>
                    </a:lnTo>
                    <a:lnTo>
                      <a:pt x="4513" y="51"/>
                    </a:lnTo>
                    <a:lnTo>
                      <a:pt x="3527" y="89"/>
                    </a:lnTo>
                    <a:lnTo>
                      <a:pt x="1808" y="165"/>
                    </a:lnTo>
                    <a:lnTo>
                      <a:pt x="632" y="241"/>
                    </a:lnTo>
                    <a:lnTo>
                      <a:pt x="190" y="266"/>
                    </a:lnTo>
                    <a:lnTo>
                      <a:pt x="152" y="355"/>
                    </a:lnTo>
                    <a:lnTo>
                      <a:pt x="114" y="443"/>
                    </a:lnTo>
                    <a:lnTo>
                      <a:pt x="76" y="582"/>
                    </a:lnTo>
                    <a:lnTo>
                      <a:pt x="38" y="747"/>
                    </a:lnTo>
                    <a:lnTo>
                      <a:pt x="0" y="936"/>
                    </a:lnTo>
                    <a:lnTo>
                      <a:pt x="0" y="1151"/>
                    </a:lnTo>
                    <a:lnTo>
                      <a:pt x="13" y="1404"/>
                    </a:lnTo>
                    <a:lnTo>
                      <a:pt x="25" y="1531"/>
                    </a:lnTo>
                    <a:lnTo>
                      <a:pt x="51" y="1670"/>
                    </a:lnTo>
                    <a:lnTo>
                      <a:pt x="89" y="1809"/>
                    </a:lnTo>
                    <a:lnTo>
                      <a:pt x="126" y="1960"/>
                    </a:lnTo>
                    <a:lnTo>
                      <a:pt x="190" y="2112"/>
                    </a:lnTo>
                    <a:lnTo>
                      <a:pt x="253" y="2264"/>
                    </a:lnTo>
                    <a:lnTo>
                      <a:pt x="329" y="2428"/>
                    </a:lnTo>
                    <a:lnTo>
                      <a:pt x="430" y="2593"/>
                    </a:lnTo>
                    <a:lnTo>
                      <a:pt x="531" y="2757"/>
                    </a:lnTo>
                    <a:lnTo>
                      <a:pt x="657" y="2934"/>
                    </a:lnTo>
                    <a:lnTo>
                      <a:pt x="797" y="3098"/>
                    </a:lnTo>
                    <a:lnTo>
                      <a:pt x="948" y="3275"/>
                    </a:lnTo>
                    <a:lnTo>
                      <a:pt x="1125" y="3452"/>
                    </a:lnTo>
                    <a:lnTo>
                      <a:pt x="1315" y="3642"/>
                    </a:lnTo>
                    <a:lnTo>
                      <a:pt x="1530" y="3819"/>
                    </a:lnTo>
                    <a:lnTo>
                      <a:pt x="1757" y="3996"/>
                    </a:lnTo>
                    <a:lnTo>
                      <a:pt x="8698" y="4185"/>
                    </a:lnTo>
                    <a:lnTo>
                      <a:pt x="8660" y="4287"/>
                    </a:lnTo>
                    <a:lnTo>
                      <a:pt x="8559" y="4552"/>
                    </a:lnTo>
                    <a:lnTo>
                      <a:pt x="8496" y="4754"/>
                    </a:lnTo>
                    <a:lnTo>
                      <a:pt x="8433" y="4995"/>
                    </a:lnTo>
                    <a:lnTo>
                      <a:pt x="8382" y="5260"/>
                    </a:lnTo>
                    <a:lnTo>
                      <a:pt x="8331" y="5576"/>
                    </a:lnTo>
                    <a:lnTo>
                      <a:pt x="8294" y="5918"/>
                    </a:lnTo>
                    <a:lnTo>
                      <a:pt x="8281" y="6284"/>
                    </a:lnTo>
                    <a:lnTo>
                      <a:pt x="8281" y="6676"/>
                    </a:lnTo>
                    <a:lnTo>
                      <a:pt x="8306" y="7093"/>
                    </a:lnTo>
                    <a:lnTo>
                      <a:pt x="8357" y="7548"/>
                    </a:lnTo>
                    <a:lnTo>
                      <a:pt x="8407" y="7776"/>
                    </a:lnTo>
                    <a:lnTo>
                      <a:pt x="8445" y="8016"/>
                    </a:lnTo>
                    <a:lnTo>
                      <a:pt x="8508" y="8256"/>
                    </a:lnTo>
                    <a:lnTo>
                      <a:pt x="8584" y="8497"/>
                    </a:lnTo>
                    <a:lnTo>
                      <a:pt x="8660" y="8749"/>
                    </a:lnTo>
                    <a:lnTo>
                      <a:pt x="8749" y="9002"/>
                    </a:lnTo>
                    <a:lnTo>
                      <a:pt x="8825" y="9179"/>
                    </a:lnTo>
                    <a:lnTo>
                      <a:pt x="8926" y="9356"/>
                    </a:lnTo>
                    <a:lnTo>
                      <a:pt x="9039" y="9533"/>
                    </a:lnTo>
                    <a:lnTo>
                      <a:pt x="9166" y="9710"/>
                    </a:lnTo>
                    <a:lnTo>
                      <a:pt x="9292" y="9875"/>
                    </a:lnTo>
                    <a:lnTo>
                      <a:pt x="9431" y="10039"/>
                    </a:lnTo>
                    <a:lnTo>
                      <a:pt x="9709" y="10342"/>
                    </a:lnTo>
                    <a:lnTo>
                      <a:pt x="9975" y="10595"/>
                    </a:lnTo>
                    <a:lnTo>
                      <a:pt x="10190" y="10798"/>
                    </a:lnTo>
                    <a:lnTo>
                      <a:pt x="10405" y="10975"/>
                    </a:lnTo>
                    <a:lnTo>
                      <a:pt x="10417" y="10873"/>
                    </a:lnTo>
                    <a:lnTo>
                      <a:pt x="10493" y="10621"/>
                    </a:lnTo>
                    <a:lnTo>
                      <a:pt x="10544" y="10444"/>
                    </a:lnTo>
                    <a:lnTo>
                      <a:pt x="10607" y="10254"/>
                    </a:lnTo>
                    <a:lnTo>
                      <a:pt x="10683" y="10052"/>
                    </a:lnTo>
                    <a:lnTo>
                      <a:pt x="10784" y="9849"/>
                    </a:lnTo>
                    <a:lnTo>
                      <a:pt x="10885" y="9647"/>
                    </a:lnTo>
                    <a:lnTo>
                      <a:pt x="11012" y="9445"/>
                    </a:lnTo>
                    <a:lnTo>
                      <a:pt x="11163" y="9255"/>
                    </a:lnTo>
                    <a:lnTo>
                      <a:pt x="11239" y="9179"/>
                    </a:lnTo>
                    <a:lnTo>
                      <a:pt x="11328" y="9091"/>
                    </a:lnTo>
                    <a:lnTo>
                      <a:pt x="11416" y="9028"/>
                    </a:lnTo>
                    <a:lnTo>
                      <a:pt x="11505" y="8964"/>
                    </a:lnTo>
                    <a:lnTo>
                      <a:pt x="11606" y="8914"/>
                    </a:lnTo>
                    <a:lnTo>
                      <a:pt x="11707" y="8863"/>
                    </a:lnTo>
                    <a:lnTo>
                      <a:pt x="11808" y="8825"/>
                    </a:lnTo>
                    <a:lnTo>
                      <a:pt x="11922" y="8800"/>
                    </a:lnTo>
                    <a:lnTo>
                      <a:pt x="12162" y="8800"/>
                    </a:lnTo>
                    <a:lnTo>
                      <a:pt x="12251" y="8813"/>
                    </a:lnTo>
                    <a:lnTo>
                      <a:pt x="12326" y="8825"/>
                    </a:lnTo>
                    <a:lnTo>
                      <a:pt x="12402" y="8851"/>
                    </a:lnTo>
                    <a:lnTo>
                      <a:pt x="12478" y="8889"/>
                    </a:lnTo>
                    <a:lnTo>
                      <a:pt x="12541" y="8939"/>
                    </a:lnTo>
                    <a:lnTo>
                      <a:pt x="12617" y="8990"/>
                    </a:lnTo>
                    <a:lnTo>
                      <a:pt x="12680" y="9053"/>
                    </a:lnTo>
                    <a:lnTo>
                      <a:pt x="12731" y="9129"/>
                    </a:lnTo>
                    <a:lnTo>
                      <a:pt x="12845" y="9280"/>
                    </a:lnTo>
                    <a:lnTo>
                      <a:pt x="12933" y="9470"/>
                    </a:lnTo>
                    <a:lnTo>
                      <a:pt x="13009" y="9672"/>
                    </a:lnTo>
                    <a:lnTo>
                      <a:pt x="13072" y="9887"/>
                    </a:lnTo>
                    <a:lnTo>
                      <a:pt x="13110" y="10127"/>
                    </a:lnTo>
                    <a:lnTo>
                      <a:pt x="13136" y="10368"/>
                    </a:lnTo>
                    <a:lnTo>
                      <a:pt x="13136" y="10633"/>
                    </a:lnTo>
                    <a:lnTo>
                      <a:pt x="13123" y="10899"/>
                    </a:lnTo>
                    <a:lnTo>
                      <a:pt x="13098" y="11164"/>
                    </a:lnTo>
                    <a:lnTo>
                      <a:pt x="13047" y="11430"/>
                    </a:lnTo>
                    <a:lnTo>
                      <a:pt x="12984" y="11695"/>
                    </a:lnTo>
                    <a:lnTo>
                      <a:pt x="12883" y="11961"/>
                    </a:lnTo>
                    <a:lnTo>
                      <a:pt x="12782" y="12201"/>
                    </a:lnTo>
                    <a:lnTo>
                      <a:pt x="12668" y="12403"/>
                    </a:lnTo>
                    <a:lnTo>
                      <a:pt x="12541" y="12567"/>
                    </a:lnTo>
                    <a:lnTo>
                      <a:pt x="12402" y="12719"/>
                    </a:lnTo>
                    <a:lnTo>
                      <a:pt x="12263" y="12833"/>
                    </a:lnTo>
                    <a:lnTo>
                      <a:pt x="12124" y="12934"/>
                    </a:lnTo>
                    <a:lnTo>
                      <a:pt x="11985" y="12997"/>
                    </a:lnTo>
                    <a:lnTo>
                      <a:pt x="11846" y="13061"/>
                    </a:lnTo>
                    <a:lnTo>
                      <a:pt x="11720" y="13098"/>
                    </a:lnTo>
                    <a:lnTo>
                      <a:pt x="11593" y="13124"/>
                    </a:lnTo>
                    <a:lnTo>
                      <a:pt x="11492" y="13136"/>
                    </a:lnTo>
                    <a:lnTo>
                      <a:pt x="11252" y="13136"/>
                    </a:lnTo>
                    <a:lnTo>
                      <a:pt x="11201" y="13124"/>
                    </a:lnTo>
                    <a:lnTo>
                      <a:pt x="11201" y="13124"/>
                    </a:lnTo>
                    <a:lnTo>
                      <a:pt x="13237" y="15020"/>
                    </a:lnTo>
                    <a:lnTo>
                      <a:pt x="13439" y="14641"/>
                    </a:lnTo>
                    <a:lnTo>
                      <a:pt x="13667" y="14186"/>
                    </a:lnTo>
                    <a:lnTo>
                      <a:pt x="13945" y="13592"/>
                    </a:lnTo>
                    <a:lnTo>
                      <a:pt x="14261" y="12896"/>
                    </a:lnTo>
                    <a:lnTo>
                      <a:pt x="14602" y="12087"/>
                    </a:lnTo>
                    <a:lnTo>
                      <a:pt x="14779" y="11657"/>
                    </a:lnTo>
                    <a:lnTo>
                      <a:pt x="14943" y="11215"/>
                    </a:lnTo>
                    <a:lnTo>
                      <a:pt x="15108" y="10760"/>
                    </a:lnTo>
                    <a:lnTo>
                      <a:pt x="15260" y="10292"/>
                    </a:lnTo>
                    <a:lnTo>
                      <a:pt x="15411" y="9824"/>
                    </a:lnTo>
                    <a:lnTo>
                      <a:pt x="15550" y="9344"/>
                    </a:lnTo>
                    <a:lnTo>
                      <a:pt x="15677" y="8876"/>
                    </a:lnTo>
                    <a:lnTo>
                      <a:pt x="15778" y="8395"/>
                    </a:lnTo>
                    <a:lnTo>
                      <a:pt x="15866" y="7928"/>
                    </a:lnTo>
                    <a:lnTo>
                      <a:pt x="15930" y="7473"/>
                    </a:lnTo>
                    <a:lnTo>
                      <a:pt x="15980" y="7017"/>
                    </a:lnTo>
                    <a:lnTo>
                      <a:pt x="15993" y="6588"/>
                    </a:lnTo>
                    <a:lnTo>
                      <a:pt x="15980" y="6158"/>
                    </a:lnTo>
                    <a:lnTo>
                      <a:pt x="15968" y="5955"/>
                    </a:lnTo>
                    <a:lnTo>
                      <a:pt x="15942" y="5766"/>
                    </a:lnTo>
                    <a:lnTo>
                      <a:pt x="15904" y="5564"/>
                    </a:lnTo>
                    <a:lnTo>
                      <a:pt x="15866" y="5387"/>
                    </a:lnTo>
                    <a:lnTo>
                      <a:pt x="15816" y="5210"/>
                    </a:lnTo>
                    <a:lnTo>
                      <a:pt x="15765" y="5033"/>
                    </a:lnTo>
                    <a:lnTo>
                      <a:pt x="15689" y="4868"/>
                    </a:lnTo>
                    <a:lnTo>
                      <a:pt x="15614" y="4704"/>
                    </a:lnTo>
                    <a:lnTo>
                      <a:pt x="15525" y="4552"/>
                    </a:lnTo>
                    <a:lnTo>
                      <a:pt x="15424" y="4413"/>
                    </a:lnTo>
                    <a:lnTo>
                      <a:pt x="15323" y="4274"/>
                    </a:lnTo>
                    <a:lnTo>
                      <a:pt x="15196" y="4148"/>
                    </a:lnTo>
                    <a:lnTo>
                      <a:pt x="15070" y="4034"/>
                    </a:lnTo>
                    <a:lnTo>
                      <a:pt x="14931" y="3920"/>
                    </a:lnTo>
                    <a:lnTo>
                      <a:pt x="14918" y="3819"/>
                    </a:lnTo>
                    <a:lnTo>
                      <a:pt x="14893" y="3528"/>
                    </a:lnTo>
                    <a:lnTo>
                      <a:pt x="14855" y="3338"/>
                    </a:lnTo>
                    <a:lnTo>
                      <a:pt x="14804" y="3111"/>
                    </a:lnTo>
                    <a:lnTo>
                      <a:pt x="14729" y="2858"/>
                    </a:lnTo>
                    <a:lnTo>
                      <a:pt x="14640" y="2593"/>
                    </a:lnTo>
                    <a:lnTo>
                      <a:pt x="14514" y="2314"/>
                    </a:lnTo>
                    <a:lnTo>
                      <a:pt x="14362" y="2036"/>
                    </a:lnTo>
                    <a:lnTo>
                      <a:pt x="14286" y="1897"/>
                    </a:lnTo>
                    <a:lnTo>
                      <a:pt x="14185" y="1745"/>
                    </a:lnTo>
                    <a:lnTo>
                      <a:pt x="14084" y="1606"/>
                    </a:lnTo>
                    <a:lnTo>
                      <a:pt x="13957" y="1467"/>
                    </a:lnTo>
                    <a:lnTo>
                      <a:pt x="13831" y="1341"/>
                    </a:lnTo>
                    <a:lnTo>
                      <a:pt x="13705" y="1202"/>
                    </a:lnTo>
                    <a:lnTo>
                      <a:pt x="13553" y="1075"/>
                    </a:lnTo>
                    <a:lnTo>
                      <a:pt x="13401" y="949"/>
                    </a:lnTo>
                    <a:lnTo>
                      <a:pt x="13224" y="835"/>
                    </a:lnTo>
                    <a:lnTo>
                      <a:pt x="13047" y="721"/>
                    </a:lnTo>
                    <a:lnTo>
                      <a:pt x="12857" y="608"/>
                    </a:lnTo>
                    <a:lnTo>
                      <a:pt x="12643" y="519"/>
                    </a:lnTo>
                    <a:lnTo>
                      <a:pt x="12402" y="431"/>
                    </a:lnTo>
                    <a:lnTo>
                      <a:pt x="12124" y="342"/>
                    </a:lnTo>
                    <a:lnTo>
                      <a:pt x="11808" y="279"/>
                    </a:lnTo>
                    <a:lnTo>
                      <a:pt x="11454" y="216"/>
                    </a:lnTo>
                    <a:lnTo>
                      <a:pt x="11062" y="165"/>
                    </a:lnTo>
                    <a:lnTo>
                      <a:pt x="10645" y="115"/>
                    </a:lnTo>
                    <a:lnTo>
                      <a:pt x="10203" y="77"/>
                    </a:lnTo>
                    <a:lnTo>
                      <a:pt x="9735" y="51"/>
                    </a:lnTo>
                    <a:lnTo>
                      <a:pt x="8749" y="13"/>
                    </a:lnTo>
                    <a:lnTo>
                      <a:pt x="7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p:nvPr/>
            </p:nvSpPr>
            <p:spPr>
              <a:xfrm>
                <a:off x="5816500" y="2368375"/>
                <a:ext cx="72075" cy="96750"/>
              </a:xfrm>
              <a:custGeom>
                <a:avLst/>
                <a:gdLst/>
                <a:ahLst/>
                <a:cxnLst/>
                <a:rect l="l" t="t" r="r" b="b"/>
                <a:pathLst>
                  <a:path w="2883" h="3870" extrusionOk="0">
                    <a:moveTo>
                      <a:pt x="2883" y="1"/>
                    </a:moveTo>
                    <a:lnTo>
                      <a:pt x="2858" y="140"/>
                    </a:lnTo>
                    <a:lnTo>
                      <a:pt x="2820" y="266"/>
                    </a:lnTo>
                    <a:lnTo>
                      <a:pt x="2756" y="393"/>
                    </a:lnTo>
                    <a:lnTo>
                      <a:pt x="2693" y="506"/>
                    </a:lnTo>
                    <a:lnTo>
                      <a:pt x="2617" y="620"/>
                    </a:lnTo>
                    <a:lnTo>
                      <a:pt x="2529" y="734"/>
                    </a:lnTo>
                    <a:lnTo>
                      <a:pt x="2428" y="835"/>
                    </a:lnTo>
                    <a:lnTo>
                      <a:pt x="2327" y="949"/>
                    </a:lnTo>
                    <a:lnTo>
                      <a:pt x="2112" y="1139"/>
                    </a:lnTo>
                    <a:lnTo>
                      <a:pt x="1859" y="1316"/>
                    </a:lnTo>
                    <a:lnTo>
                      <a:pt x="1606" y="1480"/>
                    </a:lnTo>
                    <a:lnTo>
                      <a:pt x="1353" y="1619"/>
                    </a:lnTo>
                    <a:lnTo>
                      <a:pt x="1100" y="1745"/>
                    </a:lnTo>
                    <a:lnTo>
                      <a:pt x="847" y="1859"/>
                    </a:lnTo>
                    <a:lnTo>
                      <a:pt x="418" y="2023"/>
                    </a:lnTo>
                    <a:lnTo>
                      <a:pt x="114" y="2125"/>
                    </a:lnTo>
                    <a:lnTo>
                      <a:pt x="0" y="2163"/>
                    </a:lnTo>
                    <a:lnTo>
                      <a:pt x="89" y="3869"/>
                    </a:lnTo>
                    <a:lnTo>
                      <a:pt x="342" y="3793"/>
                    </a:lnTo>
                    <a:lnTo>
                      <a:pt x="582" y="3718"/>
                    </a:lnTo>
                    <a:lnTo>
                      <a:pt x="809" y="3616"/>
                    </a:lnTo>
                    <a:lnTo>
                      <a:pt x="1024" y="3503"/>
                    </a:lnTo>
                    <a:lnTo>
                      <a:pt x="1214" y="3389"/>
                    </a:lnTo>
                    <a:lnTo>
                      <a:pt x="1404" y="3262"/>
                    </a:lnTo>
                    <a:lnTo>
                      <a:pt x="1568" y="3123"/>
                    </a:lnTo>
                    <a:lnTo>
                      <a:pt x="1720" y="2972"/>
                    </a:lnTo>
                    <a:lnTo>
                      <a:pt x="1871" y="2833"/>
                    </a:lnTo>
                    <a:lnTo>
                      <a:pt x="1998" y="2668"/>
                    </a:lnTo>
                    <a:lnTo>
                      <a:pt x="2112" y="2504"/>
                    </a:lnTo>
                    <a:lnTo>
                      <a:pt x="2225" y="2352"/>
                    </a:lnTo>
                    <a:lnTo>
                      <a:pt x="2314" y="2175"/>
                    </a:lnTo>
                    <a:lnTo>
                      <a:pt x="2402" y="2011"/>
                    </a:lnTo>
                    <a:lnTo>
                      <a:pt x="2478" y="1846"/>
                    </a:lnTo>
                    <a:lnTo>
                      <a:pt x="2554" y="1682"/>
                    </a:lnTo>
                    <a:lnTo>
                      <a:pt x="2668" y="1353"/>
                    </a:lnTo>
                    <a:lnTo>
                      <a:pt x="2756" y="1050"/>
                    </a:lnTo>
                    <a:lnTo>
                      <a:pt x="2807" y="759"/>
                    </a:lnTo>
                    <a:lnTo>
                      <a:pt x="2845" y="519"/>
                    </a:lnTo>
                    <a:lnTo>
                      <a:pt x="2870" y="304"/>
                    </a:lnTo>
                    <a:lnTo>
                      <a:pt x="2883" y="140"/>
                    </a:lnTo>
                    <a:lnTo>
                      <a:pt x="2883" y="1"/>
                    </a:lnTo>
                    <a:close/>
                  </a:path>
                </a:pathLst>
              </a:custGeom>
              <a:solidFill>
                <a:srgbClr val="BF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p:nvPr/>
            </p:nvSpPr>
            <p:spPr>
              <a:xfrm>
                <a:off x="5805750" y="2429375"/>
                <a:ext cx="187775" cy="122350"/>
              </a:xfrm>
              <a:custGeom>
                <a:avLst/>
                <a:gdLst/>
                <a:ahLst/>
                <a:cxnLst/>
                <a:rect l="l" t="t" r="r" b="b"/>
                <a:pathLst>
                  <a:path w="7511" h="4894" extrusionOk="0">
                    <a:moveTo>
                      <a:pt x="6360" y="1"/>
                    </a:moveTo>
                    <a:lnTo>
                      <a:pt x="1315" y="3073"/>
                    </a:lnTo>
                    <a:lnTo>
                      <a:pt x="582" y="1910"/>
                    </a:lnTo>
                    <a:lnTo>
                      <a:pt x="0" y="2694"/>
                    </a:lnTo>
                    <a:lnTo>
                      <a:pt x="0" y="4312"/>
                    </a:lnTo>
                    <a:lnTo>
                      <a:pt x="1290" y="3680"/>
                    </a:lnTo>
                    <a:lnTo>
                      <a:pt x="3654" y="4893"/>
                    </a:lnTo>
                    <a:lnTo>
                      <a:pt x="7510" y="1404"/>
                    </a:lnTo>
                    <a:lnTo>
                      <a:pt x="63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5643300" y="3539400"/>
                <a:ext cx="750025" cy="1660300"/>
              </a:xfrm>
              <a:custGeom>
                <a:avLst/>
                <a:gdLst/>
                <a:ahLst/>
                <a:cxnLst/>
                <a:rect l="l" t="t" r="r" b="b"/>
                <a:pathLst>
                  <a:path w="30001" h="66412" extrusionOk="0">
                    <a:moveTo>
                      <a:pt x="0" y="0"/>
                    </a:moveTo>
                    <a:lnTo>
                      <a:pt x="5171" y="66412"/>
                    </a:lnTo>
                    <a:lnTo>
                      <a:pt x="13401" y="66412"/>
                    </a:lnTo>
                    <a:lnTo>
                      <a:pt x="13401" y="28636"/>
                    </a:lnTo>
                    <a:lnTo>
                      <a:pt x="21164" y="66412"/>
                    </a:lnTo>
                    <a:lnTo>
                      <a:pt x="30001" y="66412"/>
                    </a:lnTo>
                    <a:lnTo>
                      <a:pt x="25285" y="28484"/>
                    </a:lnTo>
                    <a:lnTo>
                      <a:pt x="22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6214425" y="5144675"/>
                <a:ext cx="156150" cy="91375"/>
              </a:xfrm>
              <a:custGeom>
                <a:avLst/>
                <a:gdLst/>
                <a:ahLst/>
                <a:cxnLst/>
                <a:rect l="l" t="t" r="r" b="b"/>
                <a:pathLst>
                  <a:path w="6246" h="3655" extrusionOk="0">
                    <a:moveTo>
                      <a:pt x="0" y="1"/>
                    </a:moveTo>
                    <a:lnTo>
                      <a:pt x="835" y="3654"/>
                    </a:lnTo>
                    <a:lnTo>
                      <a:pt x="6246" y="3654"/>
                    </a:lnTo>
                    <a:lnTo>
                      <a:pt x="5715" y="1"/>
                    </a:lnTo>
                    <a:close/>
                  </a:path>
                </a:pathLst>
              </a:custGeom>
              <a:solidFill>
                <a:srgbClr val="011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6"/>
              <p:cNvSpPr/>
              <p:nvPr/>
            </p:nvSpPr>
            <p:spPr>
              <a:xfrm>
                <a:off x="6018150" y="5236025"/>
                <a:ext cx="377700" cy="201675"/>
              </a:xfrm>
              <a:custGeom>
                <a:avLst/>
                <a:gdLst/>
                <a:ahLst/>
                <a:cxnLst/>
                <a:rect l="l" t="t" r="r" b="b"/>
                <a:pathLst>
                  <a:path w="15108" h="8067" extrusionOk="0">
                    <a:moveTo>
                      <a:pt x="8686" y="0"/>
                    </a:moveTo>
                    <a:lnTo>
                      <a:pt x="8306" y="456"/>
                    </a:lnTo>
                    <a:lnTo>
                      <a:pt x="8129" y="633"/>
                    </a:lnTo>
                    <a:lnTo>
                      <a:pt x="7624" y="1113"/>
                    </a:lnTo>
                    <a:lnTo>
                      <a:pt x="7270" y="1442"/>
                    </a:lnTo>
                    <a:lnTo>
                      <a:pt x="6852" y="1808"/>
                    </a:lnTo>
                    <a:lnTo>
                      <a:pt x="6385" y="2200"/>
                    </a:lnTo>
                    <a:lnTo>
                      <a:pt x="5866" y="2630"/>
                    </a:lnTo>
                    <a:lnTo>
                      <a:pt x="5310" y="3060"/>
                    </a:lnTo>
                    <a:lnTo>
                      <a:pt x="4729" y="3490"/>
                    </a:lnTo>
                    <a:lnTo>
                      <a:pt x="4122" y="3907"/>
                    </a:lnTo>
                    <a:lnTo>
                      <a:pt x="3806" y="4109"/>
                    </a:lnTo>
                    <a:lnTo>
                      <a:pt x="3490" y="4312"/>
                    </a:lnTo>
                    <a:lnTo>
                      <a:pt x="3161" y="4501"/>
                    </a:lnTo>
                    <a:lnTo>
                      <a:pt x="2845" y="4678"/>
                    </a:lnTo>
                    <a:lnTo>
                      <a:pt x="2516" y="4842"/>
                    </a:lnTo>
                    <a:lnTo>
                      <a:pt x="2200" y="5007"/>
                    </a:lnTo>
                    <a:lnTo>
                      <a:pt x="1871" y="5146"/>
                    </a:lnTo>
                    <a:lnTo>
                      <a:pt x="1555" y="5272"/>
                    </a:lnTo>
                    <a:lnTo>
                      <a:pt x="1239" y="5386"/>
                    </a:lnTo>
                    <a:lnTo>
                      <a:pt x="923" y="5475"/>
                    </a:lnTo>
                    <a:lnTo>
                      <a:pt x="0" y="8066"/>
                    </a:lnTo>
                    <a:lnTo>
                      <a:pt x="8711" y="8066"/>
                    </a:lnTo>
                    <a:lnTo>
                      <a:pt x="10974" y="7611"/>
                    </a:lnTo>
                    <a:lnTo>
                      <a:pt x="11631" y="8066"/>
                    </a:lnTo>
                    <a:lnTo>
                      <a:pt x="15007" y="8066"/>
                    </a:lnTo>
                    <a:lnTo>
                      <a:pt x="15032" y="7826"/>
                    </a:lnTo>
                    <a:lnTo>
                      <a:pt x="15070" y="7143"/>
                    </a:lnTo>
                    <a:lnTo>
                      <a:pt x="15083" y="6676"/>
                    </a:lnTo>
                    <a:lnTo>
                      <a:pt x="15095" y="6132"/>
                    </a:lnTo>
                    <a:lnTo>
                      <a:pt x="15108" y="5550"/>
                    </a:lnTo>
                    <a:lnTo>
                      <a:pt x="15095" y="4918"/>
                    </a:lnTo>
                    <a:lnTo>
                      <a:pt x="15070" y="4261"/>
                    </a:lnTo>
                    <a:lnTo>
                      <a:pt x="15020" y="3591"/>
                    </a:lnTo>
                    <a:lnTo>
                      <a:pt x="14944" y="2921"/>
                    </a:lnTo>
                    <a:lnTo>
                      <a:pt x="14906" y="2579"/>
                    </a:lnTo>
                    <a:lnTo>
                      <a:pt x="14843" y="2251"/>
                    </a:lnTo>
                    <a:lnTo>
                      <a:pt x="14792" y="1935"/>
                    </a:lnTo>
                    <a:lnTo>
                      <a:pt x="14716" y="1619"/>
                    </a:lnTo>
                    <a:lnTo>
                      <a:pt x="14640" y="1315"/>
                    </a:lnTo>
                    <a:lnTo>
                      <a:pt x="14552" y="1024"/>
                    </a:lnTo>
                    <a:lnTo>
                      <a:pt x="14451" y="746"/>
                    </a:lnTo>
                    <a:lnTo>
                      <a:pt x="14349" y="481"/>
                    </a:lnTo>
                    <a:lnTo>
                      <a:pt x="14223" y="228"/>
                    </a:lnTo>
                    <a:lnTo>
                      <a:pt x="1409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6"/>
              <p:cNvSpPr/>
              <p:nvPr/>
            </p:nvSpPr>
            <p:spPr>
              <a:xfrm>
                <a:off x="5812700" y="5144675"/>
                <a:ext cx="134975" cy="91375"/>
              </a:xfrm>
              <a:custGeom>
                <a:avLst/>
                <a:gdLst/>
                <a:ahLst/>
                <a:cxnLst/>
                <a:rect l="l" t="t" r="r" b="b"/>
                <a:pathLst>
                  <a:path w="5399" h="3655" extrusionOk="0">
                    <a:moveTo>
                      <a:pt x="1" y="1"/>
                    </a:moveTo>
                    <a:lnTo>
                      <a:pt x="1" y="3654"/>
                    </a:lnTo>
                    <a:lnTo>
                      <a:pt x="5399" y="3654"/>
                    </a:lnTo>
                    <a:lnTo>
                      <a:pt x="5399" y="1"/>
                    </a:lnTo>
                    <a:close/>
                  </a:path>
                </a:pathLst>
              </a:custGeom>
              <a:solidFill>
                <a:srgbClr val="011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6"/>
              <p:cNvSpPr/>
              <p:nvPr/>
            </p:nvSpPr>
            <p:spPr>
              <a:xfrm>
                <a:off x="5595575" y="5236025"/>
                <a:ext cx="377400" cy="201675"/>
              </a:xfrm>
              <a:custGeom>
                <a:avLst/>
                <a:gdLst/>
                <a:ahLst/>
                <a:cxnLst/>
                <a:rect l="l" t="t" r="r" b="b"/>
                <a:pathLst>
                  <a:path w="15096" h="8067" extrusionOk="0">
                    <a:moveTo>
                      <a:pt x="8686" y="0"/>
                    </a:moveTo>
                    <a:lnTo>
                      <a:pt x="8306" y="456"/>
                    </a:lnTo>
                    <a:lnTo>
                      <a:pt x="8117" y="633"/>
                    </a:lnTo>
                    <a:lnTo>
                      <a:pt x="7624" y="1113"/>
                    </a:lnTo>
                    <a:lnTo>
                      <a:pt x="7257" y="1442"/>
                    </a:lnTo>
                    <a:lnTo>
                      <a:pt x="6852" y="1808"/>
                    </a:lnTo>
                    <a:lnTo>
                      <a:pt x="6385" y="2200"/>
                    </a:lnTo>
                    <a:lnTo>
                      <a:pt x="5866" y="2630"/>
                    </a:lnTo>
                    <a:lnTo>
                      <a:pt x="5310" y="3060"/>
                    </a:lnTo>
                    <a:lnTo>
                      <a:pt x="4729" y="3490"/>
                    </a:lnTo>
                    <a:lnTo>
                      <a:pt x="4109" y="3907"/>
                    </a:lnTo>
                    <a:lnTo>
                      <a:pt x="3793" y="4109"/>
                    </a:lnTo>
                    <a:lnTo>
                      <a:pt x="3477" y="4312"/>
                    </a:lnTo>
                    <a:lnTo>
                      <a:pt x="3161" y="4501"/>
                    </a:lnTo>
                    <a:lnTo>
                      <a:pt x="2845" y="4678"/>
                    </a:lnTo>
                    <a:lnTo>
                      <a:pt x="2516" y="4842"/>
                    </a:lnTo>
                    <a:lnTo>
                      <a:pt x="2187" y="5007"/>
                    </a:lnTo>
                    <a:lnTo>
                      <a:pt x="1871" y="5146"/>
                    </a:lnTo>
                    <a:lnTo>
                      <a:pt x="1543" y="5272"/>
                    </a:lnTo>
                    <a:lnTo>
                      <a:pt x="1227" y="5386"/>
                    </a:lnTo>
                    <a:lnTo>
                      <a:pt x="910" y="5475"/>
                    </a:lnTo>
                    <a:lnTo>
                      <a:pt x="0" y="8066"/>
                    </a:lnTo>
                    <a:lnTo>
                      <a:pt x="8711" y="8066"/>
                    </a:lnTo>
                    <a:lnTo>
                      <a:pt x="10961" y="7611"/>
                    </a:lnTo>
                    <a:lnTo>
                      <a:pt x="11631" y="8066"/>
                    </a:lnTo>
                    <a:lnTo>
                      <a:pt x="15007" y="8066"/>
                    </a:lnTo>
                    <a:lnTo>
                      <a:pt x="15020" y="7826"/>
                    </a:lnTo>
                    <a:lnTo>
                      <a:pt x="15070" y="7143"/>
                    </a:lnTo>
                    <a:lnTo>
                      <a:pt x="15083" y="6676"/>
                    </a:lnTo>
                    <a:lnTo>
                      <a:pt x="15095" y="6132"/>
                    </a:lnTo>
                    <a:lnTo>
                      <a:pt x="15095" y="5550"/>
                    </a:lnTo>
                    <a:lnTo>
                      <a:pt x="15095" y="4918"/>
                    </a:lnTo>
                    <a:lnTo>
                      <a:pt x="15057" y="4261"/>
                    </a:lnTo>
                    <a:lnTo>
                      <a:pt x="15020" y="3591"/>
                    </a:lnTo>
                    <a:lnTo>
                      <a:pt x="14944" y="2921"/>
                    </a:lnTo>
                    <a:lnTo>
                      <a:pt x="14893" y="2579"/>
                    </a:lnTo>
                    <a:lnTo>
                      <a:pt x="14843" y="2251"/>
                    </a:lnTo>
                    <a:lnTo>
                      <a:pt x="14779" y="1935"/>
                    </a:lnTo>
                    <a:lnTo>
                      <a:pt x="14716" y="1619"/>
                    </a:lnTo>
                    <a:lnTo>
                      <a:pt x="14628" y="1315"/>
                    </a:lnTo>
                    <a:lnTo>
                      <a:pt x="14539" y="1024"/>
                    </a:lnTo>
                    <a:lnTo>
                      <a:pt x="14451" y="746"/>
                    </a:lnTo>
                    <a:lnTo>
                      <a:pt x="14337" y="481"/>
                    </a:lnTo>
                    <a:lnTo>
                      <a:pt x="14223" y="228"/>
                    </a:lnTo>
                    <a:lnTo>
                      <a:pt x="1408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5240325" y="2525475"/>
                <a:ext cx="939975" cy="644150"/>
              </a:xfrm>
              <a:custGeom>
                <a:avLst/>
                <a:gdLst/>
                <a:ahLst/>
                <a:cxnLst/>
                <a:rect l="l" t="t" r="r" b="b"/>
                <a:pathLst>
                  <a:path w="37599" h="25766" extrusionOk="0">
                    <a:moveTo>
                      <a:pt x="32466" y="0"/>
                    </a:moveTo>
                    <a:lnTo>
                      <a:pt x="32226" y="13"/>
                    </a:lnTo>
                    <a:lnTo>
                      <a:pt x="31998" y="25"/>
                    </a:lnTo>
                    <a:lnTo>
                      <a:pt x="31758" y="63"/>
                    </a:lnTo>
                    <a:lnTo>
                      <a:pt x="31530" y="114"/>
                    </a:lnTo>
                    <a:lnTo>
                      <a:pt x="31290" y="164"/>
                    </a:lnTo>
                    <a:lnTo>
                      <a:pt x="31075" y="228"/>
                    </a:lnTo>
                    <a:lnTo>
                      <a:pt x="30848" y="303"/>
                    </a:lnTo>
                    <a:lnTo>
                      <a:pt x="30633" y="392"/>
                    </a:lnTo>
                    <a:lnTo>
                      <a:pt x="30418" y="480"/>
                    </a:lnTo>
                    <a:lnTo>
                      <a:pt x="30203" y="594"/>
                    </a:lnTo>
                    <a:lnTo>
                      <a:pt x="30001" y="708"/>
                    </a:lnTo>
                    <a:lnTo>
                      <a:pt x="29798" y="834"/>
                    </a:lnTo>
                    <a:lnTo>
                      <a:pt x="29609" y="961"/>
                    </a:lnTo>
                    <a:lnTo>
                      <a:pt x="29419" y="1113"/>
                    </a:lnTo>
                    <a:lnTo>
                      <a:pt x="29242" y="1264"/>
                    </a:lnTo>
                    <a:lnTo>
                      <a:pt x="29065" y="1429"/>
                    </a:lnTo>
                    <a:lnTo>
                      <a:pt x="28901" y="1593"/>
                    </a:lnTo>
                    <a:lnTo>
                      <a:pt x="28736" y="1770"/>
                    </a:lnTo>
                    <a:lnTo>
                      <a:pt x="28597" y="1960"/>
                    </a:lnTo>
                    <a:lnTo>
                      <a:pt x="28446" y="2149"/>
                    </a:lnTo>
                    <a:lnTo>
                      <a:pt x="28319" y="2352"/>
                    </a:lnTo>
                    <a:lnTo>
                      <a:pt x="28193" y="2554"/>
                    </a:lnTo>
                    <a:lnTo>
                      <a:pt x="28079" y="2769"/>
                    </a:lnTo>
                    <a:lnTo>
                      <a:pt x="27978" y="2996"/>
                    </a:lnTo>
                    <a:lnTo>
                      <a:pt x="27877" y="3224"/>
                    </a:lnTo>
                    <a:lnTo>
                      <a:pt x="27801" y="3464"/>
                    </a:lnTo>
                    <a:lnTo>
                      <a:pt x="23528" y="16511"/>
                    </a:lnTo>
                    <a:lnTo>
                      <a:pt x="518" y="13603"/>
                    </a:lnTo>
                    <a:lnTo>
                      <a:pt x="0" y="20569"/>
                    </a:lnTo>
                    <a:lnTo>
                      <a:pt x="898" y="20898"/>
                    </a:lnTo>
                    <a:lnTo>
                      <a:pt x="1947" y="21252"/>
                    </a:lnTo>
                    <a:lnTo>
                      <a:pt x="3338" y="21707"/>
                    </a:lnTo>
                    <a:lnTo>
                      <a:pt x="5007" y="22238"/>
                    </a:lnTo>
                    <a:lnTo>
                      <a:pt x="5929" y="22516"/>
                    </a:lnTo>
                    <a:lnTo>
                      <a:pt x="6903" y="22807"/>
                    </a:lnTo>
                    <a:lnTo>
                      <a:pt x="7927" y="23098"/>
                    </a:lnTo>
                    <a:lnTo>
                      <a:pt x="9002" y="23401"/>
                    </a:lnTo>
                    <a:lnTo>
                      <a:pt x="10089" y="23692"/>
                    </a:lnTo>
                    <a:lnTo>
                      <a:pt x="11227" y="23970"/>
                    </a:lnTo>
                    <a:lnTo>
                      <a:pt x="12377" y="24248"/>
                    </a:lnTo>
                    <a:lnTo>
                      <a:pt x="13540" y="24514"/>
                    </a:lnTo>
                    <a:lnTo>
                      <a:pt x="14716" y="24754"/>
                    </a:lnTo>
                    <a:lnTo>
                      <a:pt x="15892" y="24994"/>
                    </a:lnTo>
                    <a:lnTo>
                      <a:pt x="17067" y="25197"/>
                    </a:lnTo>
                    <a:lnTo>
                      <a:pt x="18231" y="25374"/>
                    </a:lnTo>
                    <a:lnTo>
                      <a:pt x="19381" y="25525"/>
                    </a:lnTo>
                    <a:lnTo>
                      <a:pt x="19950" y="25589"/>
                    </a:lnTo>
                    <a:lnTo>
                      <a:pt x="20506" y="25639"/>
                    </a:lnTo>
                    <a:lnTo>
                      <a:pt x="21062" y="25677"/>
                    </a:lnTo>
                    <a:lnTo>
                      <a:pt x="21619" y="25715"/>
                    </a:lnTo>
                    <a:lnTo>
                      <a:pt x="22150" y="25740"/>
                    </a:lnTo>
                    <a:lnTo>
                      <a:pt x="22681" y="25753"/>
                    </a:lnTo>
                    <a:lnTo>
                      <a:pt x="23199" y="25766"/>
                    </a:lnTo>
                    <a:lnTo>
                      <a:pt x="23717" y="25753"/>
                    </a:lnTo>
                    <a:lnTo>
                      <a:pt x="24210" y="25740"/>
                    </a:lnTo>
                    <a:lnTo>
                      <a:pt x="24691" y="25702"/>
                    </a:lnTo>
                    <a:lnTo>
                      <a:pt x="25171" y="25664"/>
                    </a:lnTo>
                    <a:lnTo>
                      <a:pt x="25626" y="25614"/>
                    </a:lnTo>
                    <a:lnTo>
                      <a:pt x="26069" y="25538"/>
                    </a:lnTo>
                    <a:lnTo>
                      <a:pt x="26499" y="25462"/>
                    </a:lnTo>
                    <a:lnTo>
                      <a:pt x="26916" y="25361"/>
                    </a:lnTo>
                    <a:lnTo>
                      <a:pt x="27308" y="25247"/>
                    </a:lnTo>
                    <a:lnTo>
                      <a:pt x="27687" y="25121"/>
                    </a:lnTo>
                    <a:lnTo>
                      <a:pt x="28054" y="24982"/>
                    </a:lnTo>
                    <a:lnTo>
                      <a:pt x="28294" y="24868"/>
                    </a:lnTo>
                    <a:lnTo>
                      <a:pt x="28534" y="24741"/>
                    </a:lnTo>
                    <a:lnTo>
                      <a:pt x="28762" y="24615"/>
                    </a:lnTo>
                    <a:lnTo>
                      <a:pt x="29002" y="24476"/>
                    </a:lnTo>
                    <a:lnTo>
                      <a:pt x="29230" y="24312"/>
                    </a:lnTo>
                    <a:lnTo>
                      <a:pt x="29457" y="24147"/>
                    </a:lnTo>
                    <a:lnTo>
                      <a:pt x="29672" y="23970"/>
                    </a:lnTo>
                    <a:lnTo>
                      <a:pt x="29887" y="23781"/>
                    </a:lnTo>
                    <a:lnTo>
                      <a:pt x="30114" y="23591"/>
                    </a:lnTo>
                    <a:lnTo>
                      <a:pt x="30317" y="23389"/>
                    </a:lnTo>
                    <a:lnTo>
                      <a:pt x="30532" y="23174"/>
                    </a:lnTo>
                    <a:lnTo>
                      <a:pt x="30734" y="22946"/>
                    </a:lnTo>
                    <a:lnTo>
                      <a:pt x="30936" y="22706"/>
                    </a:lnTo>
                    <a:lnTo>
                      <a:pt x="31139" y="22466"/>
                    </a:lnTo>
                    <a:lnTo>
                      <a:pt x="31530" y="21960"/>
                    </a:lnTo>
                    <a:lnTo>
                      <a:pt x="31910" y="21429"/>
                    </a:lnTo>
                    <a:lnTo>
                      <a:pt x="32276" y="20860"/>
                    </a:lnTo>
                    <a:lnTo>
                      <a:pt x="32630" y="20279"/>
                    </a:lnTo>
                    <a:lnTo>
                      <a:pt x="32972" y="19659"/>
                    </a:lnTo>
                    <a:lnTo>
                      <a:pt x="33300" y="19027"/>
                    </a:lnTo>
                    <a:lnTo>
                      <a:pt x="33616" y="18370"/>
                    </a:lnTo>
                    <a:lnTo>
                      <a:pt x="33933" y="17712"/>
                    </a:lnTo>
                    <a:lnTo>
                      <a:pt x="34223" y="17030"/>
                    </a:lnTo>
                    <a:lnTo>
                      <a:pt x="34514" y="16334"/>
                    </a:lnTo>
                    <a:lnTo>
                      <a:pt x="34780" y="15626"/>
                    </a:lnTo>
                    <a:lnTo>
                      <a:pt x="35045" y="14918"/>
                    </a:lnTo>
                    <a:lnTo>
                      <a:pt x="35298" y="14198"/>
                    </a:lnTo>
                    <a:lnTo>
                      <a:pt x="35538" y="13477"/>
                    </a:lnTo>
                    <a:lnTo>
                      <a:pt x="35766" y="12769"/>
                    </a:lnTo>
                    <a:lnTo>
                      <a:pt x="35981" y="12048"/>
                    </a:lnTo>
                    <a:lnTo>
                      <a:pt x="36196" y="11340"/>
                    </a:lnTo>
                    <a:lnTo>
                      <a:pt x="36385" y="10632"/>
                    </a:lnTo>
                    <a:lnTo>
                      <a:pt x="36575" y="9937"/>
                    </a:lnTo>
                    <a:lnTo>
                      <a:pt x="36929" y="8572"/>
                    </a:lnTo>
                    <a:lnTo>
                      <a:pt x="37232" y="7282"/>
                    </a:lnTo>
                    <a:lnTo>
                      <a:pt x="37498" y="6068"/>
                    </a:lnTo>
                    <a:lnTo>
                      <a:pt x="37536" y="5828"/>
                    </a:lnTo>
                    <a:lnTo>
                      <a:pt x="37574" y="5588"/>
                    </a:lnTo>
                    <a:lnTo>
                      <a:pt x="37586" y="5348"/>
                    </a:lnTo>
                    <a:lnTo>
                      <a:pt x="37599" y="5108"/>
                    </a:lnTo>
                    <a:lnTo>
                      <a:pt x="37599" y="4867"/>
                    </a:lnTo>
                    <a:lnTo>
                      <a:pt x="37586" y="4627"/>
                    </a:lnTo>
                    <a:lnTo>
                      <a:pt x="37561" y="4387"/>
                    </a:lnTo>
                    <a:lnTo>
                      <a:pt x="37523" y="4159"/>
                    </a:lnTo>
                    <a:lnTo>
                      <a:pt x="37485" y="3932"/>
                    </a:lnTo>
                    <a:lnTo>
                      <a:pt x="37422" y="3704"/>
                    </a:lnTo>
                    <a:lnTo>
                      <a:pt x="37359" y="3477"/>
                    </a:lnTo>
                    <a:lnTo>
                      <a:pt x="37283" y="3262"/>
                    </a:lnTo>
                    <a:lnTo>
                      <a:pt x="37194" y="3047"/>
                    </a:lnTo>
                    <a:lnTo>
                      <a:pt x="37093" y="2832"/>
                    </a:lnTo>
                    <a:lnTo>
                      <a:pt x="36992" y="2630"/>
                    </a:lnTo>
                    <a:lnTo>
                      <a:pt x="36878" y="2427"/>
                    </a:lnTo>
                    <a:lnTo>
                      <a:pt x="36752" y="2225"/>
                    </a:lnTo>
                    <a:lnTo>
                      <a:pt x="36613" y="2035"/>
                    </a:lnTo>
                    <a:lnTo>
                      <a:pt x="36474" y="1858"/>
                    </a:lnTo>
                    <a:lnTo>
                      <a:pt x="36322" y="1681"/>
                    </a:lnTo>
                    <a:lnTo>
                      <a:pt x="36170" y="1504"/>
                    </a:lnTo>
                    <a:lnTo>
                      <a:pt x="35993" y="1340"/>
                    </a:lnTo>
                    <a:lnTo>
                      <a:pt x="35829" y="1188"/>
                    </a:lnTo>
                    <a:lnTo>
                      <a:pt x="35639" y="1037"/>
                    </a:lnTo>
                    <a:lnTo>
                      <a:pt x="35450" y="898"/>
                    </a:lnTo>
                    <a:lnTo>
                      <a:pt x="35260" y="771"/>
                    </a:lnTo>
                    <a:lnTo>
                      <a:pt x="35045" y="645"/>
                    </a:lnTo>
                    <a:lnTo>
                      <a:pt x="34843" y="531"/>
                    </a:lnTo>
                    <a:lnTo>
                      <a:pt x="34615" y="430"/>
                    </a:lnTo>
                    <a:lnTo>
                      <a:pt x="34400" y="341"/>
                    </a:lnTo>
                    <a:lnTo>
                      <a:pt x="34160" y="253"/>
                    </a:lnTo>
                    <a:lnTo>
                      <a:pt x="33933" y="190"/>
                    </a:lnTo>
                    <a:lnTo>
                      <a:pt x="33680" y="126"/>
                    </a:lnTo>
                    <a:lnTo>
                      <a:pt x="33439" y="76"/>
                    </a:lnTo>
                    <a:lnTo>
                      <a:pt x="33199" y="38"/>
                    </a:lnTo>
                    <a:lnTo>
                      <a:pt x="32959" y="13"/>
                    </a:lnTo>
                    <a:lnTo>
                      <a:pt x="327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5042450" y="2808650"/>
                <a:ext cx="214000" cy="231075"/>
              </a:xfrm>
              <a:custGeom>
                <a:avLst/>
                <a:gdLst/>
                <a:ahLst/>
                <a:cxnLst/>
                <a:rect l="l" t="t" r="r" b="b"/>
                <a:pathLst>
                  <a:path w="8560" h="9243" extrusionOk="0">
                    <a:moveTo>
                      <a:pt x="3187" y="1"/>
                    </a:moveTo>
                    <a:lnTo>
                      <a:pt x="3035" y="13"/>
                    </a:lnTo>
                    <a:lnTo>
                      <a:pt x="2909" y="26"/>
                    </a:lnTo>
                    <a:lnTo>
                      <a:pt x="2808" y="64"/>
                    </a:lnTo>
                    <a:lnTo>
                      <a:pt x="2732" y="102"/>
                    </a:lnTo>
                    <a:lnTo>
                      <a:pt x="2668" y="165"/>
                    </a:lnTo>
                    <a:lnTo>
                      <a:pt x="2631" y="228"/>
                    </a:lnTo>
                    <a:lnTo>
                      <a:pt x="2605" y="304"/>
                    </a:lnTo>
                    <a:lnTo>
                      <a:pt x="2605" y="393"/>
                    </a:lnTo>
                    <a:lnTo>
                      <a:pt x="2618" y="481"/>
                    </a:lnTo>
                    <a:lnTo>
                      <a:pt x="2656" y="582"/>
                    </a:lnTo>
                    <a:lnTo>
                      <a:pt x="2694" y="683"/>
                    </a:lnTo>
                    <a:lnTo>
                      <a:pt x="2757" y="785"/>
                    </a:lnTo>
                    <a:lnTo>
                      <a:pt x="2833" y="873"/>
                    </a:lnTo>
                    <a:lnTo>
                      <a:pt x="2909" y="974"/>
                    </a:lnTo>
                    <a:lnTo>
                      <a:pt x="3010" y="1050"/>
                    </a:lnTo>
                    <a:lnTo>
                      <a:pt x="3111" y="1139"/>
                    </a:lnTo>
                    <a:lnTo>
                      <a:pt x="3225" y="1202"/>
                    </a:lnTo>
                    <a:lnTo>
                      <a:pt x="3351" y="1265"/>
                    </a:lnTo>
                    <a:lnTo>
                      <a:pt x="3478" y="1316"/>
                    </a:lnTo>
                    <a:lnTo>
                      <a:pt x="3604" y="1341"/>
                    </a:lnTo>
                    <a:lnTo>
                      <a:pt x="3869" y="1391"/>
                    </a:lnTo>
                    <a:lnTo>
                      <a:pt x="4122" y="1467"/>
                    </a:lnTo>
                    <a:lnTo>
                      <a:pt x="4363" y="1543"/>
                    </a:lnTo>
                    <a:lnTo>
                      <a:pt x="4577" y="1632"/>
                    </a:lnTo>
                    <a:lnTo>
                      <a:pt x="4881" y="1758"/>
                    </a:lnTo>
                    <a:lnTo>
                      <a:pt x="5007" y="1821"/>
                    </a:lnTo>
                    <a:lnTo>
                      <a:pt x="4350" y="1657"/>
                    </a:lnTo>
                    <a:lnTo>
                      <a:pt x="3667" y="1493"/>
                    </a:lnTo>
                    <a:lnTo>
                      <a:pt x="2871" y="1328"/>
                    </a:lnTo>
                    <a:lnTo>
                      <a:pt x="2454" y="1240"/>
                    </a:lnTo>
                    <a:lnTo>
                      <a:pt x="2049" y="1176"/>
                    </a:lnTo>
                    <a:lnTo>
                      <a:pt x="1644" y="1113"/>
                    </a:lnTo>
                    <a:lnTo>
                      <a:pt x="1278" y="1075"/>
                    </a:lnTo>
                    <a:lnTo>
                      <a:pt x="949" y="1063"/>
                    </a:lnTo>
                    <a:lnTo>
                      <a:pt x="671" y="1063"/>
                    </a:lnTo>
                    <a:lnTo>
                      <a:pt x="545" y="1075"/>
                    </a:lnTo>
                    <a:lnTo>
                      <a:pt x="443" y="1101"/>
                    </a:lnTo>
                    <a:lnTo>
                      <a:pt x="355" y="1126"/>
                    </a:lnTo>
                    <a:lnTo>
                      <a:pt x="292" y="1164"/>
                    </a:lnTo>
                    <a:lnTo>
                      <a:pt x="191" y="1265"/>
                    </a:lnTo>
                    <a:lnTo>
                      <a:pt x="115" y="1366"/>
                    </a:lnTo>
                    <a:lnTo>
                      <a:pt x="51" y="1480"/>
                    </a:lnTo>
                    <a:lnTo>
                      <a:pt x="14" y="1594"/>
                    </a:lnTo>
                    <a:lnTo>
                      <a:pt x="1" y="1720"/>
                    </a:lnTo>
                    <a:lnTo>
                      <a:pt x="1" y="1847"/>
                    </a:lnTo>
                    <a:lnTo>
                      <a:pt x="26" y="1986"/>
                    </a:lnTo>
                    <a:lnTo>
                      <a:pt x="77" y="2112"/>
                    </a:lnTo>
                    <a:lnTo>
                      <a:pt x="140" y="2238"/>
                    </a:lnTo>
                    <a:lnTo>
                      <a:pt x="216" y="2352"/>
                    </a:lnTo>
                    <a:lnTo>
                      <a:pt x="317" y="2466"/>
                    </a:lnTo>
                    <a:lnTo>
                      <a:pt x="431" y="2580"/>
                    </a:lnTo>
                    <a:lnTo>
                      <a:pt x="557" y="2668"/>
                    </a:lnTo>
                    <a:lnTo>
                      <a:pt x="709" y="2744"/>
                    </a:lnTo>
                    <a:lnTo>
                      <a:pt x="873" y="2807"/>
                    </a:lnTo>
                    <a:lnTo>
                      <a:pt x="1050" y="2858"/>
                    </a:lnTo>
                    <a:lnTo>
                      <a:pt x="1012" y="2871"/>
                    </a:lnTo>
                    <a:lnTo>
                      <a:pt x="886" y="2896"/>
                    </a:lnTo>
                    <a:lnTo>
                      <a:pt x="722" y="2946"/>
                    </a:lnTo>
                    <a:lnTo>
                      <a:pt x="633" y="2984"/>
                    </a:lnTo>
                    <a:lnTo>
                      <a:pt x="532" y="3035"/>
                    </a:lnTo>
                    <a:lnTo>
                      <a:pt x="443" y="3098"/>
                    </a:lnTo>
                    <a:lnTo>
                      <a:pt x="342" y="3161"/>
                    </a:lnTo>
                    <a:lnTo>
                      <a:pt x="254" y="3250"/>
                    </a:lnTo>
                    <a:lnTo>
                      <a:pt x="178" y="3351"/>
                    </a:lnTo>
                    <a:lnTo>
                      <a:pt x="102" y="3465"/>
                    </a:lnTo>
                    <a:lnTo>
                      <a:pt x="51" y="3591"/>
                    </a:lnTo>
                    <a:lnTo>
                      <a:pt x="14" y="3730"/>
                    </a:lnTo>
                    <a:lnTo>
                      <a:pt x="1" y="3895"/>
                    </a:lnTo>
                    <a:lnTo>
                      <a:pt x="14" y="4059"/>
                    </a:lnTo>
                    <a:lnTo>
                      <a:pt x="39" y="4211"/>
                    </a:lnTo>
                    <a:lnTo>
                      <a:pt x="89" y="4350"/>
                    </a:lnTo>
                    <a:lnTo>
                      <a:pt x="165" y="4476"/>
                    </a:lnTo>
                    <a:lnTo>
                      <a:pt x="254" y="4577"/>
                    </a:lnTo>
                    <a:lnTo>
                      <a:pt x="342" y="4678"/>
                    </a:lnTo>
                    <a:lnTo>
                      <a:pt x="443" y="4767"/>
                    </a:lnTo>
                    <a:lnTo>
                      <a:pt x="557" y="4843"/>
                    </a:lnTo>
                    <a:lnTo>
                      <a:pt x="658" y="4906"/>
                    </a:lnTo>
                    <a:lnTo>
                      <a:pt x="759" y="4957"/>
                    </a:lnTo>
                    <a:lnTo>
                      <a:pt x="949" y="5032"/>
                    </a:lnTo>
                    <a:lnTo>
                      <a:pt x="1075" y="5083"/>
                    </a:lnTo>
                    <a:lnTo>
                      <a:pt x="1126" y="5096"/>
                    </a:lnTo>
                    <a:lnTo>
                      <a:pt x="1113" y="5146"/>
                    </a:lnTo>
                    <a:lnTo>
                      <a:pt x="1075" y="5285"/>
                    </a:lnTo>
                    <a:lnTo>
                      <a:pt x="1038" y="5500"/>
                    </a:lnTo>
                    <a:lnTo>
                      <a:pt x="1025" y="5614"/>
                    </a:lnTo>
                    <a:lnTo>
                      <a:pt x="1025" y="5753"/>
                    </a:lnTo>
                    <a:lnTo>
                      <a:pt x="1038" y="5892"/>
                    </a:lnTo>
                    <a:lnTo>
                      <a:pt x="1050" y="6044"/>
                    </a:lnTo>
                    <a:lnTo>
                      <a:pt x="1088" y="6196"/>
                    </a:lnTo>
                    <a:lnTo>
                      <a:pt x="1151" y="6335"/>
                    </a:lnTo>
                    <a:lnTo>
                      <a:pt x="1227" y="6486"/>
                    </a:lnTo>
                    <a:lnTo>
                      <a:pt x="1341" y="6625"/>
                    </a:lnTo>
                    <a:lnTo>
                      <a:pt x="1467" y="6764"/>
                    </a:lnTo>
                    <a:lnTo>
                      <a:pt x="1632" y="6891"/>
                    </a:lnTo>
                    <a:lnTo>
                      <a:pt x="1644" y="6941"/>
                    </a:lnTo>
                    <a:lnTo>
                      <a:pt x="1670" y="7068"/>
                    </a:lnTo>
                    <a:lnTo>
                      <a:pt x="1720" y="7258"/>
                    </a:lnTo>
                    <a:lnTo>
                      <a:pt x="1758" y="7371"/>
                    </a:lnTo>
                    <a:lnTo>
                      <a:pt x="1821" y="7498"/>
                    </a:lnTo>
                    <a:lnTo>
                      <a:pt x="1885" y="7612"/>
                    </a:lnTo>
                    <a:lnTo>
                      <a:pt x="1960" y="7738"/>
                    </a:lnTo>
                    <a:lnTo>
                      <a:pt x="2049" y="7864"/>
                    </a:lnTo>
                    <a:lnTo>
                      <a:pt x="2150" y="7978"/>
                    </a:lnTo>
                    <a:lnTo>
                      <a:pt x="2277" y="8092"/>
                    </a:lnTo>
                    <a:lnTo>
                      <a:pt x="2416" y="8193"/>
                    </a:lnTo>
                    <a:lnTo>
                      <a:pt x="2580" y="8282"/>
                    </a:lnTo>
                    <a:lnTo>
                      <a:pt x="2757" y="8357"/>
                    </a:lnTo>
                    <a:lnTo>
                      <a:pt x="2972" y="8421"/>
                    </a:lnTo>
                    <a:lnTo>
                      <a:pt x="3263" y="8497"/>
                    </a:lnTo>
                    <a:lnTo>
                      <a:pt x="3983" y="8636"/>
                    </a:lnTo>
                    <a:lnTo>
                      <a:pt x="4830" y="8787"/>
                    </a:lnTo>
                    <a:lnTo>
                      <a:pt x="5715" y="8926"/>
                    </a:lnTo>
                    <a:lnTo>
                      <a:pt x="7258" y="9154"/>
                    </a:lnTo>
                    <a:lnTo>
                      <a:pt x="7915" y="9242"/>
                    </a:lnTo>
                    <a:lnTo>
                      <a:pt x="8560" y="2289"/>
                    </a:lnTo>
                    <a:lnTo>
                      <a:pt x="8269" y="2049"/>
                    </a:lnTo>
                    <a:lnTo>
                      <a:pt x="7940" y="1783"/>
                    </a:lnTo>
                    <a:lnTo>
                      <a:pt x="7536" y="1480"/>
                    </a:lnTo>
                    <a:lnTo>
                      <a:pt x="7081" y="1151"/>
                    </a:lnTo>
                    <a:lnTo>
                      <a:pt x="6840" y="999"/>
                    </a:lnTo>
                    <a:lnTo>
                      <a:pt x="6600" y="848"/>
                    </a:lnTo>
                    <a:lnTo>
                      <a:pt x="6360" y="709"/>
                    </a:lnTo>
                    <a:lnTo>
                      <a:pt x="6120" y="595"/>
                    </a:lnTo>
                    <a:lnTo>
                      <a:pt x="5892" y="494"/>
                    </a:lnTo>
                    <a:lnTo>
                      <a:pt x="5677" y="418"/>
                    </a:lnTo>
                    <a:lnTo>
                      <a:pt x="5248" y="304"/>
                    </a:lnTo>
                    <a:lnTo>
                      <a:pt x="4805" y="203"/>
                    </a:lnTo>
                    <a:lnTo>
                      <a:pt x="4350" y="115"/>
                    </a:lnTo>
                    <a:lnTo>
                      <a:pt x="3920" y="39"/>
                    </a:lnTo>
                    <a:lnTo>
                      <a:pt x="352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p:nvPr/>
            </p:nvSpPr>
            <p:spPr>
              <a:xfrm>
                <a:off x="4988425" y="2625650"/>
                <a:ext cx="141300" cy="203575"/>
              </a:xfrm>
              <a:custGeom>
                <a:avLst/>
                <a:gdLst/>
                <a:ahLst/>
                <a:cxnLst/>
                <a:rect l="l" t="t" r="r" b="b"/>
                <a:pathLst>
                  <a:path w="5652" h="8143" extrusionOk="0">
                    <a:moveTo>
                      <a:pt x="1075" y="1"/>
                    </a:moveTo>
                    <a:lnTo>
                      <a:pt x="973" y="13"/>
                    </a:lnTo>
                    <a:lnTo>
                      <a:pt x="860" y="26"/>
                    </a:lnTo>
                    <a:lnTo>
                      <a:pt x="759" y="51"/>
                    </a:lnTo>
                    <a:lnTo>
                      <a:pt x="657" y="102"/>
                    </a:lnTo>
                    <a:lnTo>
                      <a:pt x="544" y="152"/>
                    </a:lnTo>
                    <a:lnTo>
                      <a:pt x="455" y="228"/>
                    </a:lnTo>
                    <a:lnTo>
                      <a:pt x="367" y="329"/>
                    </a:lnTo>
                    <a:lnTo>
                      <a:pt x="278" y="443"/>
                    </a:lnTo>
                    <a:lnTo>
                      <a:pt x="215" y="582"/>
                    </a:lnTo>
                    <a:lnTo>
                      <a:pt x="152" y="734"/>
                    </a:lnTo>
                    <a:lnTo>
                      <a:pt x="126" y="886"/>
                    </a:lnTo>
                    <a:lnTo>
                      <a:pt x="101" y="1037"/>
                    </a:lnTo>
                    <a:lnTo>
                      <a:pt x="89" y="1189"/>
                    </a:lnTo>
                    <a:lnTo>
                      <a:pt x="101" y="1328"/>
                    </a:lnTo>
                    <a:lnTo>
                      <a:pt x="114" y="1467"/>
                    </a:lnTo>
                    <a:lnTo>
                      <a:pt x="126" y="1606"/>
                    </a:lnTo>
                    <a:lnTo>
                      <a:pt x="152" y="1720"/>
                    </a:lnTo>
                    <a:lnTo>
                      <a:pt x="215" y="1935"/>
                    </a:lnTo>
                    <a:lnTo>
                      <a:pt x="278" y="2112"/>
                    </a:lnTo>
                    <a:lnTo>
                      <a:pt x="354" y="2251"/>
                    </a:lnTo>
                    <a:lnTo>
                      <a:pt x="329" y="2276"/>
                    </a:lnTo>
                    <a:lnTo>
                      <a:pt x="253" y="2352"/>
                    </a:lnTo>
                    <a:lnTo>
                      <a:pt x="164" y="2479"/>
                    </a:lnTo>
                    <a:lnTo>
                      <a:pt x="114" y="2554"/>
                    </a:lnTo>
                    <a:lnTo>
                      <a:pt x="76" y="2656"/>
                    </a:lnTo>
                    <a:lnTo>
                      <a:pt x="38" y="2757"/>
                    </a:lnTo>
                    <a:lnTo>
                      <a:pt x="13" y="2883"/>
                    </a:lnTo>
                    <a:lnTo>
                      <a:pt x="0" y="3010"/>
                    </a:lnTo>
                    <a:lnTo>
                      <a:pt x="0" y="3149"/>
                    </a:lnTo>
                    <a:lnTo>
                      <a:pt x="25" y="3313"/>
                    </a:lnTo>
                    <a:lnTo>
                      <a:pt x="63" y="3477"/>
                    </a:lnTo>
                    <a:lnTo>
                      <a:pt x="126" y="3667"/>
                    </a:lnTo>
                    <a:lnTo>
                      <a:pt x="215" y="3857"/>
                    </a:lnTo>
                    <a:lnTo>
                      <a:pt x="164" y="3970"/>
                    </a:lnTo>
                    <a:lnTo>
                      <a:pt x="126" y="4097"/>
                    </a:lnTo>
                    <a:lnTo>
                      <a:pt x="101" y="4261"/>
                    </a:lnTo>
                    <a:lnTo>
                      <a:pt x="101" y="4350"/>
                    </a:lnTo>
                    <a:lnTo>
                      <a:pt x="101" y="4438"/>
                    </a:lnTo>
                    <a:lnTo>
                      <a:pt x="114" y="4527"/>
                    </a:lnTo>
                    <a:lnTo>
                      <a:pt x="126" y="4628"/>
                    </a:lnTo>
                    <a:lnTo>
                      <a:pt x="164" y="4716"/>
                    </a:lnTo>
                    <a:lnTo>
                      <a:pt x="215" y="4805"/>
                    </a:lnTo>
                    <a:lnTo>
                      <a:pt x="278" y="4893"/>
                    </a:lnTo>
                    <a:lnTo>
                      <a:pt x="354" y="4982"/>
                    </a:lnTo>
                    <a:lnTo>
                      <a:pt x="329" y="5032"/>
                    </a:lnTo>
                    <a:lnTo>
                      <a:pt x="278" y="5197"/>
                    </a:lnTo>
                    <a:lnTo>
                      <a:pt x="253" y="5298"/>
                    </a:lnTo>
                    <a:lnTo>
                      <a:pt x="240" y="5437"/>
                    </a:lnTo>
                    <a:lnTo>
                      <a:pt x="228" y="5576"/>
                    </a:lnTo>
                    <a:lnTo>
                      <a:pt x="240" y="5740"/>
                    </a:lnTo>
                    <a:lnTo>
                      <a:pt x="266" y="5917"/>
                    </a:lnTo>
                    <a:lnTo>
                      <a:pt x="303" y="6094"/>
                    </a:lnTo>
                    <a:lnTo>
                      <a:pt x="379" y="6284"/>
                    </a:lnTo>
                    <a:lnTo>
                      <a:pt x="480" y="6486"/>
                    </a:lnTo>
                    <a:lnTo>
                      <a:pt x="619" y="6676"/>
                    </a:lnTo>
                    <a:lnTo>
                      <a:pt x="695" y="6777"/>
                    </a:lnTo>
                    <a:lnTo>
                      <a:pt x="796" y="6878"/>
                    </a:lnTo>
                    <a:lnTo>
                      <a:pt x="898" y="6979"/>
                    </a:lnTo>
                    <a:lnTo>
                      <a:pt x="1011" y="7081"/>
                    </a:lnTo>
                    <a:lnTo>
                      <a:pt x="1125" y="7169"/>
                    </a:lnTo>
                    <a:lnTo>
                      <a:pt x="1264" y="7270"/>
                    </a:lnTo>
                    <a:lnTo>
                      <a:pt x="1555" y="7447"/>
                    </a:lnTo>
                    <a:lnTo>
                      <a:pt x="1846" y="7599"/>
                    </a:lnTo>
                    <a:lnTo>
                      <a:pt x="2137" y="7738"/>
                    </a:lnTo>
                    <a:lnTo>
                      <a:pt x="2427" y="7839"/>
                    </a:lnTo>
                    <a:lnTo>
                      <a:pt x="2706" y="7928"/>
                    </a:lnTo>
                    <a:lnTo>
                      <a:pt x="2971" y="7991"/>
                    </a:lnTo>
                    <a:lnTo>
                      <a:pt x="3236" y="8041"/>
                    </a:lnTo>
                    <a:lnTo>
                      <a:pt x="3477" y="8079"/>
                    </a:lnTo>
                    <a:lnTo>
                      <a:pt x="3704" y="8105"/>
                    </a:lnTo>
                    <a:lnTo>
                      <a:pt x="3907" y="8130"/>
                    </a:lnTo>
                    <a:lnTo>
                      <a:pt x="4248" y="8142"/>
                    </a:lnTo>
                    <a:lnTo>
                      <a:pt x="4475" y="8130"/>
                    </a:lnTo>
                    <a:lnTo>
                      <a:pt x="4551" y="8130"/>
                    </a:lnTo>
                    <a:lnTo>
                      <a:pt x="4008" y="6638"/>
                    </a:lnTo>
                    <a:lnTo>
                      <a:pt x="4261" y="6613"/>
                    </a:lnTo>
                    <a:lnTo>
                      <a:pt x="4501" y="6562"/>
                    </a:lnTo>
                    <a:lnTo>
                      <a:pt x="4615" y="6524"/>
                    </a:lnTo>
                    <a:lnTo>
                      <a:pt x="4716" y="6474"/>
                    </a:lnTo>
                    <a:lnTo>
                      <a:pt x="4817" y="6436"/>
                    </a:lnTo>
                    <a:lnTo>
                      <a:pt x="4905" y="6373"/>
                    </a:lnTo>
                    <a:lnTo>
                      <a:pt x="4981" y="6322"/>
                    </a:lnTo>
                    <a:lnTo>
                      <a:pt x="5044" y="6259"/>
                    </a:lnTo>
                    <a:lnTo>
                      <a:pt x="5095" y="6183"/>
                    </a:lnTo>
                    <a:lnTo>
                      <a:pt x="5133" y="6107"/>
                    </a:lnTo>
                    <a:lnTo>
                      <a:pt x="5158" y="6031"/>
                    </a:lnTo>
                    <a:lnTo>
                      <a:pt x="5171" y="5955"/>
                    </a:lnTo>
                    <a:lnTo>
                      <a:pt x="5158" y="5867"/>
                    </a:lnTo>
                    <a:lnTo>
                      <a:pt x="5120" y="5778"/>
                    </a:lnTo>
                    <a:lnTo>
                      <a:pt x="5070" y="5677"/>
                    </a:lnTo>
                    <a:lnTo>
                      <a:pt x="4994" y="5589"/>
                    </a:lnTo>
                    <a:lnTo>
                      <a:pt x="4905" y="5513"/>
                    </a:lnTo>
                    <a:lnTo>
                      <a:pt x="4804" y="5450"/>
                    </a:lnTo>
                    <a:lnTo>
                      <a:pt x="4690" y="5386"/>
                    </a:lnTo>
                    <a:lnTo>
                      <a:pt x="4577" y="5336"/>
                    </a:lnTo>
                    <a:lnTo>
                      <a:pt x="4336" y="5260"/>
                    </a:lnTo>
                    <a:lnTo>
                      <a:pt x="4109" y="5209"/>
                    </a:lnTo>
                    <a:lnTo>
                      <a:pt x="3907" y="5184"/>
                    </a:lnTo>
                    <a:lnTo>
                      <a:pt x="3730" y="5159"/>
                    </a:lnTo>
                    <a:lnTo>
                      <a:pt x="3730" y="5159"/>
                    </a:lnTo>
                    <a:lnTo>
                      <a:pt x="3957" y="5172"/>
                    </a:lnTo>
                    <a:lnTo>
                      <a:pt x="4185" y="5172"/>
                    </a:lnTo>
                    <a:lnTo>
                      <a:pt x="4463" y="5146"/>
                    </a:lnTo>
                    <a:lnTo>
                      <a:pt x="4602" y="5134"/>
                    </a:lnTo>
                    <a:lnTo>
                      <a:pt x="4741" y="5108"/>
                    </a:lnTo>
                    <a:lnTo>
                      <a:pt x="4867" y="5070"/>
                    </a:lnTo>
                    <a:lnTo>
                      <a:pt x="4994" y="5020"/>
                    </a:lnTo>
                    <a:lnTo>
                      <a:pt x="5108" y="4969"/>
                    </a:lnTo>
                    <a:lnTo>
                      <a:pt x="5196" y="4893"/>
                    </a:lnTo>
                    <a:lnTo>
                      <a:pt x="5272" y="4818"/>
                    </a:lnTo>
                    <a:lnTo>
                      <a:pt x="5297" y="4767"/>
                    </a:lnTo>
                    <a:lnTo>
                      <a:pt x="5323" y="4716"/>
                    </a:lnTo>
                    <a:lnTo>
                      <a:pt x="5348" y="4615"/>
                    </a:lnTo>
                    <a:lnTo>
                      <a:pt x="5360" y="4514"/>
                    </a:lnTo>
                    <a:lnTo>
                      <a:pt x="5360" y="4426"/>
                    </a:lnTo>
                    <a:lnTo>
                      <a:pt x="5348" y="4350"/>
                    </a:lnTo>
                    <a:lnTo>
                      <a:pt x="5335" y="4274"/>
                    </a:lnTo>
                    <a:lnTo>
                      <a:pt x="5310" y="4198"/>
                    </a:lnTo>
                    <a:lnTo>
                      <a:pt x="5234" y="4084"/>
                    </a:lnTo>
                    <a:lnTo>
                      <a:pt x="5158" y="3983"/>
                    </a:lnTo>
                    <a:lnTo>
                      <a:pt x="5095" y="3907"/>
                    </a:lnTo>
                    <a:lnTo>
                      <a:pt x="5019" y="3857"/>
                    </a:lnTo>
                    <a:lnTo>
                      <a:pt x="5133" y="3844"/>
                    </a:lnTo>
                    <a:lnTo>
                      <a:pt x="5234" y="3831"/>
                    </a:lnTo>
                    <a:lnTo>
                      <a:pt x="5335" y="3793"/>
                    </a:lnTo>
                    <a:lnTo>
                      <a:pt x="5411" y="3743"/>
                    </a:lnTo>
                    <a:lnTo>
                      <a:pt x="5487" y="3680"/>
                    </a:lnTo>
                    <a:lnTo>
                      <a:pt x="5550" y="3616"/>
                    </a:lnTo>
                    <a:lnTo>
                      <a:pt x="5601" y="3541"/>
                    </a:lnTo>
                    <a:lnTo>
                      <a:pt x="5639" y="3452"/>
                    </a:lnTo>
                    <a:lnTo>
                      <a:pt x="5651" y="3364"/>
                    </a:lnTo>
                    <a:lnTo>
                      <a:pt x="5651" y="3275"/>
                    </a:lnTo>
                    <a:lnTo>
                      <a:pt x="5639" y="3174"/>
                    </a:lnTo>
                    <a:lnTo>
                      <a:pt x="5601" y="3085"/>
                    </a:lnTo>
                    <a:lnTo>
                      <a:pt x="5537" y="2997"/>
                    </a:lnTo>
                    <a:lnTo>
                      <a:pt x="5449" y="2896"/>
                    </a:lnTo>
                    <a:lnTo>
                      <a:pt x="5348" y="2807"/>
                    </a:lnTo>
                    <a:lnTo>
                      <a:pt x="5209" y="2731"/>
                    </a:lnTo>
                    <a:lnTo>
                      <a:pt x="5044" y="2656"/>
                    </a:lnTo>
                    <a:lnTo>
                      <a:pt x="4855" y="2592"/>
                    </a:lnTo>
                    <a:lnTo>
                      <a:pt x="4652" y="2542"/>
                    </a:lnTo>
                    <a:lnTo>
                      <a:pt x="4438" y="2491"/>
                    </a:lnTo>
                    <a:lnTo>
                      <a:pt x="4210" y="2453"/>
                    </a:lnTo>
                    <a:lnTo>
                      <a:pt x="3982" y="2428"/>
                    </a:lnTo>
                    <a:lnTo>
                      <a:pt x="3527" y="2403"/>
                    </a:lnTo>
                    <a:lnTo>
                      <a:pt x="3110" y="2390"/>
                    </a:lnTo>
                    <a:lnTo>
                      <a:pt x="2453" y="2390"/>
                    </a:lnTo>
                    <a:lnTo>
                      <a:pt x="2326" y="2061"/>
                    </a:lnTo>
                    <a:lnTo>
                      <a:pt x="2883" y="2061"/>
                    </a:lnTo>
                    <a:lnTo>
                      <a:pt x="3325" y="2099"/>
                    </a:lnTo>
                    <a:lnTo>
                      <a:pt x="3578" y="2125"/>
                    </a:lnTo>
                    <a:lnTo>
                      <a:pt x="3856" y="2150"/>
                    </a:lnTo>
                    <a:lnTo>
                      <a:pt x="4020" y="2175"/>
                    </a:lnTo>
                    <a:lnTo>
                      <a:pt x="4185" y="2175"/>
                    </a:lnTo>
                    <a:lnTo>
                      <a:pt x="4349" y="2163"/>
                    </a:lnTo>
                    <a:lnTo>
                      <a:pt x="4513" y="2137"/>
                    </a:lnTo>
                    <a:lnTo>
                      <a:pt x="4665" y="2087"/>
                    </a:lnTo>
                    <a:lnTo>
                      <a:pt x="4804" y="2036"/>
                    </a:lnTo>
                    <a:lnTo>
                      <a:pt x="4931" y="1973"/>
                    </a:lnTo>
                    <a:lnTo>
                      <a:pt x="5044" y="1884"/>
                    </a:lnTo>
                    <a:lnTo>
                      <a:pt x="5120" y="1796"/>
                    </a:lnTo>
                    <a:lnTo>
                      <a:pt x="5158" y="1745"/>
                    </a:lnTo>
                    <a:lnTo>
                      <a:pt x="5183" y="1695"/>
                    </a:lnTo>
                    <a:lnTo>
                      <a:pt x="5196" y="1632"/>
                    </a:lnTo>
                    <a:lnTo>
                      <a:pt x="5209" y="1568"/>
                    </a:lnTo>
                    <a:lnTo>
                      <a:pt x="5209" y="1518"/>
                    </a:lnTo>
                    <a:lnTo>
                      <a:pt x="5196" y="1442"/>
                    </a:lnTo>
                    <a:lnTo>
                      <a:pt x="5183" y="1379"/>
                    </a:lnTo>
                    <a:lnTo>
                      <a:pt x="5158" y="1303"/>
                    </a:lnTo>
                    <a:lnTo>
                      <a:pt x="5108" y="1240"/>
                    </a:lnTo>
                    <a:lnTo>
                      <a:pt x="5070" y="1164"/>
                    </a:lnTo>
                    <a:lnTo>
                      <a:pt x="5006" y="1075"/>
                    </a:lnTo>
                    <a:lnTo>
                      <a:pt x="4931" y="999"/>
                    </a:lnTo>
                    <a:lnTo>
                      <a:pt x="4754" y="835"/>
                    </a:lnTo>
                    <a:lnTo>
                      <a:pt x="4640" y="747"/>
                    </a:lnTo>
                    <a:lnTo>
                      <a:pt x="4526" y="671"/>
                    </a:lnTo>
                    <a:lnTo>
                      <a:pt x="4286" y="532"/>
                    </a:lnTo>
                    <a:lnTo>
                      <a:pt x="4033" y="405"/>
                    </a:lnTo>
                    <a:lnTo>
                      <a:pt x="3767" y="317"/>
                    </a:lnTo>
                    <a:lnTo>
                      <a:pt x="3502" y="241"/>
                    </a:lnTo>
                    <a:lnTo>
                      <a:pt x="3224" y="178"/>
                    </a:lnTo>
                    <a:lnTo>
                      <a:pt x="2958" y="127"/>
                    </a:lnTo>
                    <a:lnTo>
                      <a:pt x="2693" y="89"/>
                    </a:lnTo>
                    <a:lnTo>
                      <a:pt x="2453" y="64"/>
                    </a:lnTo>
                    <a:lnTo>
                      <a:pt x="2225" y="51"/>
                    </a:lnTo>
                    <a:lnTo>
                      <a:pt x="1833" y="39"/>
                    </a:lnTo>
                    <a:lnTo>
                      <a:pt x="1580" y="39"/>
                    </a:lnTo>
                    <a:lnTo>
                      <a:pt x="1479" y="51"/>
                    </a:lnTo>
                    <a:lnTo>
                      <a:pt x="1441" y="39"/>
                    </a:lnTo>
                    <a:lnTo>
                      <a:pt x="1327" y="13"/>
                    </a:lnTo>
                    <a:lnTo>
                      <a:pt x="1163" y="1"/>
                    </a:lnTo>
                    <a:close/>
                  </a:path>
                </a:pathLst>
              </a:custGeom>
              <a:solidFill>
                <a:srgbClr val="BF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6"/>
              <p:cNvSpPr/>
              <p:nvPr/>
            </p:nvSpPr>
            <p:spPr>
              <a:xfrm>
                <a:off x="1625200" y="4389300"/>
                <a:ext cx="81250" cy="1087575"/>
              </a:xfrm>
              <a:custGeom>
                <a:avLst/>
                <a:gdLst/>
                <a:ahLst/>
                <a:cxnLst/>
                <a:rect l="l" t="t" r="r" b="b"/>
                <a:pathLst>
                  <a:path w="3250" h="43503" extrusionOk="0">
                    <a:moveTo>
                      <a:pt x="0" y="0"/>
                    </a:moveTo>
                    <a:lnTo>
                      <a:pt x="0" y="43503"/>
                    </a:lnTo>
                    <a:lnTo>
                      <a:pt x="3249" y="43503"/>
                    </a:lnTo>
                    <a:lnTo>
                      <a:pt x="32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p:nvPr/>
            </p:nvSpPr>
            <p:spPr>
              <a:xfrm>
                <a:off x="1224125" y="4187650"/>
                <a:ext cx="869825" cy="262025"/>
              </a:xfrm>
              <a:custGeom>
                <a:avLst/>
                <a:gdLst/>
                <a:ahLst/>
                <a:cxnLst/>
                <a:rect l="l" t="t" r="r" b="b"/>
                <a:pathLst>
                  <a:path w="34793" h="10481" extrusionOk="0">
                    <a:moveTo>
                      <a:pt x="3262" y="0"/>
                    </a:moveTo>
                    <a:lnTo>
                      <a:pt x="3097" y="13"/>
                    </a:lnTo>
                    <a:lnTo>
                      <a:pt x="2933" y="25"/>
                    </a:lnTo>
                    <a:lnTo>
                      <a:pt x="2769" y="38"/>
                    </a:lnTo>
                    <a:lnTo>
                      <a:pt x="2604" y="76"/>
                    </a:lnTo>
                    <a:lnTo>
                      <a:pt x="2453" y="114"/>
                    </a:lnTo>
                    <a:lnTo>
                      <a:pt x="2288" y="152"/>
                    </a:lnTo>
                    <a:lnTo>
                      <a:pt x="2137" y="202"/>
                    </a:lnTo>
                    <a:lnTo>
                      <a:pt x="1998" y="266"/>
                    </a:lnTo>
                    <a:lnTo>
                      <a:pt x="1846" y="329"/>
                    </a:lnTo>
                    <a:lnTo>
                      <a:pt x="1707" y="405"/>
                    </a:lnTo>
                    <a:lnTo>
                      <a:pt x="1568" y="481"/>
                    </a:lnTo>
                    <a:lnTo>
                      <a:pt x="1441" y="556"/>
                    </a:lnTo>
                    <a:lnTo>
                      <a:pt x="1188" y="746"/>
                    </a:lnTo>
                    <a:lnTo>
                      <a:pt x="961" y="961"/>
                    </a:lnTo>
                    <a:lnTo>
                      <a:pt x="746" y="1189"/>
                    </a:lnTo>
                    <a:lnTo>
                      <a:pt x="556" y="1441"/>
                    </a:lnTo>
                    <a:lnTo>
                      <a:pt x="468" y="1580"/>
                    </a:lnTo>
                    <a:lnTo>
                      <a:pt x="392" y="1719"/>
                    </a:lnTo>
                    <a:lnTo>
                      <a:pt x="316" y="1859"/>
                    </a:lnTo>
                    <a:lnTo>
                      <a:pt x="253" y="1998"/>
                    </a:lnTo>
                    <a:lnTo>
                      <a:pt x="202" y="2149"/>
                    </a:lnTo>
                    <a:lnTo>
                      <a:pt x="152" y="2301"/>
                    </a:lnTo>
                    <a:lnTo>
                      <a:pt x="101" y="2453"/>
                    </a:lnTo>
                    <a:lnTo>
                      <a:pt x="63" y="2617"/>
                    </a:lnTo>
                    <a:lnTo>
                      <a:pt x="38" y="2769"/>
                    </a:lnTo>
                    <a:lnTo>
                      <a:pt x="13" y="2933"/>
                    </a:lnTo>
                    <a:lnTo>
                      <a:pt x="0" y="3098"/>
                    </a:lnTo>
                    <a:lnTo>
                      <a:pt x="0" y="3275"/>
                    </a:lnTo>
                    <a:lnTo>
                      <a:pt x="0" y="7219"/>
                    </a:lnTo>
                    <a:lnTo>
                      <a:pt x="0" y="7383"/>
                    </a:lnTo>
                    <a:lnTo>
                      <a:pt x="13" y="7548"/>
                    </a:lnTo>
                    <a:lnTo>
                      <a:pt x="38" y="7712"/>
                    </a:lnTo>
                    <a:lnTo>
                      <a:pt x="63" y="7876"/>
                    </a:lnTo>
                    <a:lnTo>
                      <a:pt x="101" y="8028"/>
                    </a:lnTo>
                    <a:lnTo>
                      <a:pt x="152" y="8180"/>
                    </a:lnTo>
                    <a:lnTo>
                      <a:pt x="202" y="8332"/>
                    </a:lnTo>
                    <a:lnTo>
                      <a:pt x="253" y="8483"/>
                    </a:lnTo>
                    <a:lnTo>
                      <a:pt x="316" y="8635"/>
                    </a:lnTo>
                    <a:lnTo>
                      <a:pt x="392" y="8774"/>
                    </a:lnTo>
                    <a:lnTo>
                      <a:pt x="468" y="8913"/>
                    </a:lnTo>
                    <a:lnTo>
                      <a:pt x="556" y="9040"/>
                    </a:lnTo>
                    <a:lnTo>
                      <a:pt x="746" y="9292"/>
                    </a:lnTo>
                    <a:lnTo>
                      <a:pt x="961" y="9520"/>
                    </a:lnTo>
                    <a:lnTo>
                      <a:pt x="1188" y="9735"/>
                    </a:lnTo>
                    <a:lnTo>
                      <a:pt x="1441" y="9925"/>
                    </a:lnTo>
                    <a:lnTo>
                      <a:pt x="1568" y="10000"/>
                    </a:lnTo>
                    <a:lnTo>
                      <a:pt x="1707" y="10089"/>
                    </a:lnTo>
                    <a:lnTo>
                      <a:pt x="1846" y="10152"/>
                    </a:lnTo>
                    <a:lnTo>
                      <a:pt x="1998" y="10228"/>
                    </a:lnTo>
                    <a:lnTo>
                      <a:pt x="2137" y="10278"/>
                    </a:lnTo>
                    <a:lnTo>
                      <a:pt x="2288" y="10329"/>
                    </a:lnTo>
                    <a:lnTo>
                      <a:pt x="2453" y="10380"/>
                    </a:lnTo>
                    <a:lnTo>
                      <a:pt x="2604" y="10418"/>
                    </a:lnTo>
                    <a:lnTo>
                      <a:pt x="2769" y="10443"/>
                    </a:lnTo>
                    <a:lnTo>
                      <a:pt x="2933" y="10468"/>
                    </a:lnTo>
                    <a:lnTo>
                      <a:pt x="3097" y="10481"/>
                    </a:lnTo>
                    <a:lnTo>
                      <a:pt x="31695" y="10481"/>
                    </a:lnTo>
                    <a:lnTo>
                      <a:pt x="31859" y="10468"/>
                    </a:lnTo>
                    <a:lnTo>
                      <a:pt x="32023" y="10443"/>
                    </a:lnTo>
                    <a:lnTo>
                      <a:pt x="32175" y="10418"/>
                    </a:lnTo>
                    <a:lnTo>
                      <a:pt x="32339" y="10380"/>
                    </a:lnTo>
                    <a:lnTo>
                      <a:pt x="32491" y="10329"/>
                    </a:lnTo>
                    <a:lnTo>
                      <a:pt x="32643" y="10278"/>
                    </a:lnTo>
                    <a:lnTo>
                      <a:pt x="32795" y="10228"/>
                    </a:lnTo>
                    <a:lnTo>
                      <a:pt x="32934" y="10152"/>
                    </a:lnTo>
                    <a:lnTo>
                      <a:pt x="33073" y="10089"/>
                    </a:lnTo>
                    <a:lnTo>
                      <a:pt x="33212" y="10000"/>
                    </a:lnTo>
                    <a:lnTo>
                      <a:pt x="33351" y="9925"/>
                    </a:lnTo>
                    <a:lnTo>
                      <a:pt x="33604" y="9735"/>
                    </a:lnTo>
                    <a:lnTo>
                      <a:pt x="33831" y="9520"/>
                    </a:lnTo>
                    <a:lnTo>
                      <a:pt x="34046" y="9292"/>
                    </a:lnTo>
                    <a:lnTo>
                      <a:pt x="34236" y="9040"/>
                    </a:lnTo>
                    <a:lnTo>
                      <a:pt x="34312" y="8913"/>
                    </a:lnTo>
                    <a:lnTo>
                      <a:pt x="34388" y="8774"/>
                    </a:lnTo>
                    <a:lnTo>
                      <a:pt x="34463" y="8635"/>
                    </a:lnTo>
                    <a:lnTo>
                      <a:pt x="34527" y="8483"/>
                    </a:lnTo>
                    <a:lnTo>
                      <a:pt x="34590" y="8332"/>
                    </a:lnTo>
                    <a:lnTo>
                      <a:pt x="34640" y="8180"/>
                    </a:lnTo>
                    <a:lnTo>
                      <a:pt x="34691" y="8028"/>
                    </a:lnTo>
                    <a:lnTo>
                      <a:pt x="34716" y="7876"/>
                    </a:lnTo>
                    <a:lnTo>
                      <a:pt x="34754" y="7712"/>
                    </a:lnTo>
                    <a:lnTo>
                      <a:pt x="34767" y="7548"/>
                    </a:lnTo>
                    <a:lnTo>
                      <a:pt x="34779" y="7383"/>
                    </a:lnTo>
                    <a:lnTo>
                      <a:pt x="34792" y="7219"/>
                    </a:lnTo>
                    <a:lnTo>
                      <a:pt x="34792" y="3275"/>
                    </a:lnTo>
                    <a:lnTo>
                      <a:pt x="34779" y="3098"/>
                    </a:lnTo>
                    <a:lnTo>
                      <a:pt x="34767" y="2933"/>
                    </a:lnTo>
                    <a:lnTo>
                      <a:pt x="34754" y="2769"/>
                    </a:lnTo>
                    <a:lnTo>
                      <a:pt x="34716" y="2617"/>
                    </a:lnTo>
                    <a:lnTo>
                      <a:pt x="34691" y="2453"/>
                    </a:lnTo>
                    <a:lnTo>
                      <a:pt x="34640" y="2301"/>
                    </a:lnTo>
                    <a:lnTo>
                      <a:pt x="34590" y="2149"/>
                    </a:lnTo>
                    <a:lnTo>
                      <a:pt x="34527" y="1998"/>
                    </a:lnTo>
                    <a:lnTo>
                      <a:pt x="34463" y="1859"/>
                    </a:lnTo>
                    <a:lnTo>
                      <a:pt x="34388" y="1719"/>
                    </a:lnTo>
                    <a:lnTo>
                      <a:pt x="34312" y="1580"/>
                    </a:lnTo>
                    <a:lnTo>
                      <a:pt x="34236" y="1441"/>
                    </a:lnTo>
                    <a:lnTo>
                      <a:pt x="34046" y="1189"/>
                    </a:lnTo>
                    <a:lnTo>
                      <a:pt x="33831" y="961"/>
                    </a:lnTo>
                    <a:lnTo>
                      <a:pt x="33604" y="746"/>
                    </a:lnTo>
                    <a:lnTo>
                      <a:pt x="33351" y="556"/>
                    </a:lnTo>
                    <a:lnTo>
                      <a:pt x="33212" y="481"/>
                    </a:lnTo>
                    <a:lnTo>
                      <a:pt x="33073" y="405"/>
                    </a:lnTo>
                    <a:lnTo>
                      <a:pt x="32934" y="329"/>
                    </a:lnTo>
                    <a:lnTo>
                      <a:pt x="32795" y="266"/>
                    </a:lnTo>
                    <a:lnTo>
                      <a:pt x="32643" y="202"/>
                    </a:lnTo>
                    <a:lnTo>
                      <a:pt x="32491" y="152"/>
                    </a:lnTo>
                    <a:lnTo>
                      <a:pt x="32339" y="114"/>
                    </a:lnTo>
                    <a:lnTo>
                      <a:pt x="32175" y="76"/>
                    </a:lnTo>
                    <a:lnTo>
                      <a:pt x="32023" y="38"/>
                    </a:lnTo>
                    <a:lnTo>
                      <a:pt x="31859" y="25"/>
                    </a:lnTo>
                    <a:lnTo>
                      <a:pt x="31695" y="13"/>
                    </a:lnTo>
                    <a:lnTo>
                      <a:pt x="3151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6"/>
              <p:cNvSpPr/>
              <p:nvPr/>
            </p:nvSpPr>
            <p:spPr>
              <a:xfrm>
                <a:off x="1673875" y="2937925"/>
                <a:ext cx="690625" cy="940625"/>
              </a:xfrm>
              <a:custGeom>
                <a:avLst/>
                <a:gdLst/>
                <a:ahLst/>
                <a:cxnLst/>
                <a:rect l="l" t="t" r="r" b="b"/>
                <a:pathLst>
                  <a:path w="27625" h="37625" extrusionOk="0">
                    <a:moveTo>
                      <a:pt x="2946" y="1"/>
                    </a:moveTo>
                    <a:lnTo>
                      <a:pt x="2744" y="13"/>
                    </a:lnTo>
                    <a:lnTo>
                      <a:pt x="2541" y="38"/>
                    </a:lnTo>
                    <a:lnTo>
                      <a:pt x="2339" y="64"/>
                    </a:lnTo>
                    <a:lnTo>
                      <a:pt x="2149" y="114"/>
                    </a:lnTo>
                    <a:lnTo>
                      <a:pt x="1947" y="178"/>
                    </a:lnTo>
                    <a:lnTo>
                      <a:pt x="1758" y="253"/>
                    </a:lnTo>
                    <a:lnTo>
                      <a:pt x="1581" y="355"/>
                    </a:lnTo>
                    <a:lnTo>
                      <a:pt x="1391" y="456"/>
                    </a:lnTo>
                    <a:lnTo>
                      <a:pt x="1214" y="569"/>
                    </a:lnTo>
                    <a:lnTo>
                      <a:pt x="1037" y="709"/>
                    </a:lnTo>
                    <a:lnTo>
                      <a:pt x="873" y="848"/>
                    </a:lnTo>
                    <a:lnTo>
                      <a:pt x="708" y="999"/>
                    </a:lnTo>
                    <a:lnTo>
                      <a:pt x="557" y="1176"/>
                    </a:lnTo>
                    <a:lnTo>
                      <a:pt x="405" y="1353"/>
                    </a:lnTo>
                    <a:lnTo>
                      <a:pt x="266" y="1556"/>
                    </a:lnTo>
                    <a:lnTo>
                      <a:pt x="127" y="1758"/>
                    </a:lnTo>
                    <a:lnTo>
                      <a:pt x="0" y="1973"/>
                    </a:lnTo>
                    <a:lnTo>
                      <a:pt x="63" y="6183"/>
                    </a:lnTo>
                    <a:lnTo>
                      <a:pt x="152" y="10519"/>
                    </a:lnTo>
                    <a:lnTo>
                      <a:pt x="253" y="15551"/>
                    </a:lnTo>
                    <a:lnTo>
                      <a:pt x="380" y="20646"/>
                    </a:lnTo>
                    <a:lnTo>
                      <a:pt x="443" y="23023"/>
                    </a:lnTo>
                    <a:lnTo>
                      <a:pt x="506" y="25197"/>
                    </a:lnTo>
                    <a:lnTo>
                      <a:pt x="569" y="27093"/>
                    </a:lnTo>
                    <a:lnTo>
                      <a:pt x="645" y="28623"/>
                    </a:lnTo>
                    <a:lnTo>
                      <a:pt x="708" y="29710"/>
                    </a:lnTo>
                    <a:lnTo>
                      <a:pt x="734" y="30064"/>
                    </a:lnTo>
                    <a:lnTo>
                      <a:pt x="771" y="30279"/>
                    </a:lnTo>
                    <a:lnTo>
                      <a:pt x="809" y="30355"/>
                    </a:lnTo>
                    <a:lnTo>
                      <a:pt x="873" y="30444"/>
                    </a:lnTo>
                    <a:lnTo>
                      <a:pt x="961" y="30520"/>
                    </a:lnTo>
                    <a:lnTo>
                      <a:pt x="1088" y="30621"/>
                    </a:lnTo>
                    <a:lnTo>
                      <a:pt x="1239" y="30722"/>
                    </a:lnTo>
                    <a:lnTo>
                      <a:pt x="1416" y="30823"/>
                    </a:lnTo>
                    <a:lnTo>
                      <a:pt x="1859" y="31038"/>
                    </a:lnTo>
                    <a:lnTo>
                      <a:pt x="2390" y="31278"/>
                    </a:lnTo>
                    <a:lnTo>
                      <a:pt x="3009" y="31531"/>
                    </a:lnTo>
                    <a:lnTo>
                      <a:pt x="3717" y="31797"/>
                    </a:lnTo>
                    <a:lnTo>
                      <a:pt x="4488" y="32087"/>
                    </a:lnTo>
                    <a:lnTo>
                      <a:pt x="5323" y="32378"/>
                    </a:lnTo>
                    <a:lnTo>
                      <a:pt x="6220" y="32669"/>
                    </a:lnTo>
                    <a:lnTo>
                      <a:pt x="7169" y="32972"/>
                    </a:lnTo>
                    <a:lnTo>
                      <a:pt x="8155" y="33288"/>
                    </a:lnTo>
                    <a:lnTo>
                      <a:pt x="10215" y="33908"/>
                    </a:lnTo>
                    <a:lnTo>
                      <a:pt x="12327" y="34540"/>
                    </a:lnTo>
                    <a:lnTo>
                      <a:pt x="14438" y="35134"/>
                    </a:lnTo>
                    <a:lnTo>
                      <a:pt x="16486" y="35703"/>
                    </a:lnTo>
                    <a:lnTo>
                      <a:pt x="18395" y="36234"/>
                    </a:lnTo>
                    <a:lnTo>
                      <a:pt x="20102" y="36689"/>
                    </a:lnTo>
                    <a:lnTo>
                      <a:pt x="22656" y="37372"/>
                    </a:lnTo>
                    <a:lnTo>
                      <a:pt x="23629" y="37625"/>
                    </a:lnTo>
                    <a:lnTo>
                      <a:pt x="27624" y="32467"/>
                    </a:lnTo>
                    <a:lnTo>
                      <a:pt x="8698" y="25450"/>
                    </a:lnTo>
                    <a:lnTo>
                      <a:pt x="8673" y="24527"/>
                    </a:lnTo>
                    <a:lnTo>
                      <a:pt x="8585" y="22100"/>
                    </a:lnTo>
                    <a:lnTo>
                      <a:pt x="8521" y="20456"/>
                    </a:lnTo>
                    <a:lnTo>
                      <a:pt x="8433" y="18610"/>
                    </a:lnTo>
                    <a:lnTo>
                      <a:pt x="8319" y="16613"/>
                    </a:lnTo>
                    <a:lnTo>
                      <a:pt x="8180" y="14527"/>
                    </a:lnTo>
                    <a:lnTo>
                      <a:pt x="8028" y="12415"/>
                    </a:lnTo>
                    <a:lnTo>
                      <a:pt x="7940" y="11366"/>
                    </a:lnTo>
                    <a:lnTo>
                      <a:pt x="7839" y="10329"/>
                    </a:lnTo>
                    <a:lnTo>
                      <a:pt x="7737" y="9318"/>
                    </a:lnTo>
                    <a:lnTo>
                      <a:pt x="7624" y="8345"/>
                    </a:lnTo>
                    <a:lnTo>
                      <a:pt x="7510" y="7396"/>
                    </a:lnTo>
                    <a:lnTo>
                      <a:pt x="7383" y="6499"/>
                    </a:lnTo>
                    <a:lnTo>
                      <a:pt x="7244" y="5639"/>
                    </a:lnTo>
                    <a:lnTo>
                      <a:pt x="7105" y="4855"/>
                    </a:lnTo>
                    <a:lnTo>
                      <a:pt x="6954" y="4122"/>
                    </a:lnTo>
                    <a:lnTo>
                      <a:pt x="6802" y="3465"/>
                    </a:lnTo>
                    <a:lnTo>
                      <a:pt x="6713" y="3174"/>
                    </a:lnTo>
                    <a:lnTo>
                      <a:pt x="6625" y="2896"/>
                    </a:lnTo>
                    <a:lnTo>
                      <a:pt x="6549" y="2643"/>
                    </a:lnTo>
                    <a:lnTo>
                      <a:pt x="6448" y="2415"/>
                    </a:lnTo>
                    <a:lnTo>
                      <a:pt x="6359" y="2200"/>
                    </a:lnTo>
                    <a:lnTo>
                      <a:pt x="6271" y="2023"/>
                    </a:lnTo>
                    <a:lnTo>
                      <a:pt x="6170" y="1859"/>
                    </a:lnTo>
                    <a:lnTo>
                      <a:pt x="6069" y="1733"/>
                    </a:lnTo>
                    <a:lnTo>
                      <a:pt x="5879" y="1505"/>
                    </a:lnTo>
                    <a:lnTo>
                      <a:pt x="5664" y="1290"/>
                    </a:lnTo>
                    <a:lnTo>
                      <a:pt x="5462" y="1100"/>
                    </a:lnTo>
                    <a:lnTo>
                      <a:pt x="5260" y="923"/>
                    </a:lnTo>
                    <a:lnTo>
                      <a:pt x="5045" y="759"/>
                    </a:lnTo>
                    <a:lnTo>
                      <a:pt x="4842" y="620"/>
                    </a:lnTo>
                    <a:lnTo>
                      <a:pt x="4627" y="494"/>
                    </a:lnTo>
                    <a:lnTo>
                      <a:pt x="4412" y="380"/>
                    </a:lnTo>
                    <a:lnTo>
                      <a:pt x="4210" y="279"/>
                    </a:lnTo>
                    <a:lnTo>
                      <a:pt x="3995" y="190"/>
                    </a:lnTo>
                    <a:lnTo>
                      <a:pt x="3780" y="127"/>
                    </a:lnTo>
                    <a:lnTo>
                      <a:pt x="3565" y="76"/>
                    </a:lnTo>
                    <a:lnTo>
                      <a:pt x="3363" y="38"/>
                    </a:lnTo>
                    <a:lnTo>
                      <a:pt x="3148" y="13"/>
                    </a:lnTo>
                    <a:lnTo>
                      <a:pt x="294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6"/>
              <p:cNvSpPr/>
              <p:nvPr/>
            </p:nvSpPr>
            <p:spPr>
              <a:xfrm>
                <a:off x="2371425" y="5160175"/>
                <a:ext cx="279725" cy="165950"/>
              </a:xfrm>
              <a:custGeom>
                <a:avLst/>
                <a:gdLst/>
                <a:ahLst/>
                <a:cxnLst/>
                <a:rect l="l" t="t" r="r" b="b"/>
                <a:pathLst>
                  <a:path w="11189" h="6638" extrusionOk="0">
                    <a:moveTo>
                      <a:pt x="3464" y="0"/>
                    </a:moveTo>
                    <a:lnTo>
                      <a:pt x="3060" y="25"/>
                    </a:lnTo>
                    <a:lnTo>
                      <a:pt x="2668" y="76"/>
                    </a:lnTo>
                    <a:lnTo>
                      <a:pt x="2289" y="139"/>
                    </a:lnTo>
                    <a:lnTo>
                      <a:pt x="1935" y="215"/>
                    </a:lnTo>
                    <a:lnTo>
                      <a:pt x="1606" y="278"/>
                    </a:lnTo>
                    <a:lnTo>
                      <a:pt x="1328" y="354"/>
                    </a:lnTo>
                    <a:lnTo>
                      <a:pt x="923" y="481"/>
                    </a:lnTo>
                    <a:lnTo>
                      <a:pt x="771" y="519"/>
                    </a:lnTo>
                    <a:lnTo>
                      <a:pt x="0" y="5222"/>
                    </a:lnTo>
                    <a:lnTo>
                      <a:pt x="291" y="5259"/>
                    </a:lnTo>
                    <a:lnTo>
                      <a:pt x="620" y="5310"/>
                    </a:lnTo>
                    <a:lnTo>
                      <a:pt x="1037" y="5373"/>
                    </a:lnTo>
                    <a:lnTo>
                      <a:pt x="1530" y="5487"/>
                    </a:lnTo>
                    <a:lnTo>
                      <a:pt x="2061" y="5613"/>
                    </a:lnTo>
                    <a:lnTo>
                      <a:pt x="2326" y="5689"/>
                    </a:lnTo>
                    <a:lnTo>
                      <a:pt x="2605" y="5778"/>
                    </a:lnTo>
                    <a:lnTo>
                      <a:pt x="2883" y="5879"/>
                    </a:lnTo>
                    <a:lnTo>
                      <a:pt x="3161" y="5993"/>
                    </a:lnTo>
                    <a:lnTo>
                      <a:pt x="3313" y="6043"/>
                    </a:lnTo>
                    <a:lnTo>
                      <a:pt x="3490" y="6094"/>
                    </a:lnTo>
                    <a:lnTo>
                      <a:pt x="3932" y="6208"/>
                    </a:lnTo>
                    <a:lnTo>
                      <a:pt x="4463" y="6309"/>
                    </a:lnTo>
                    <a:lnTo>
                      <a:pt x="5057" y="6397"/>
                    </a:lnTo>
                    <a:lnTo>
                      <a:pt x="5715" y="6473"/>
                    </a:lnTo>
                    <a:lnTo>
                      <a:pt x="6410" y="6536"/>
                    </a:lnTo>
                    <a:lnTo>
                      <a:pt x="7105" y="6600"/>
                    </a:lnTo>
                    <a:lnTo>
                      <a:pt x="7813" y="6625"/>
                    </a:lnTo>
                    <a:lnTo>
                      <a:pt x="8496" y="6638"/>
                    </a:lnTo>
                    <a:lnTo>
                      <a:pt x="9141" y="6638"/>
                    </a:lnTo>
                    <a:lnTo>
                      <a:pt x="9735" y="6600"/>
                    </a:lnTo>
                    <a:lnTo>
                      <a:pt x="10000" y="6574"/>
                    </a:lnTo>
                    <a:lnTo>
                      <a:pt x="10241" y="6536"/>
                    </a:lnTo>
                    <a:lnTo>
                      <a:pt x="10468" y="6498"/>
                    </a:lnTo>
                    <a:lnTo>
                      <a:pt x="10658" y="6448"/>
                    </a:lnTo>
                    <a:lnTo>
                      <a:pt x="10835" y="6397"/>
                    </a:lnTo>
                    <a:lnTo>
                      <a:pt x="10974" y="6334"/>
                    </a:lnTo>
                    <a:lnTo>
                      <a:pt x="11075" y="6258"/>
                    </a:lnTo>
                    <a:lnTo>
                      <a:pt x="11126" y="6220"/>
                    </a:lnTo>
                    <a:lnTo>
                      <a:pt x="11151" y="6182"/>
                    </a:lnTo>
                    <a:lnTo>
                      <a:pt x="11176" y="6132"/>
                    </a:lnTo>
                    <a:lnTo>
                      <a:pt x="11189" y="6081"/>
                    </a:lnTo>
                    <a:lnTo>
                      <a:pt x="11189" y="6043"/>
                    </a:lnTo>
                    <a:lnTo>
                      <a:pt x="11189" y="5993"/>
                    </a:lnTo>
                    <a:lnTo>
                      <a:pt x="11151" y="5879"/>
                    </a:lnTo>
                    <a:lnTo>
                      <a:pt x="11075" y="5740"/>
                    </a:lnTo>
                    <a:lnTo>
                      <a:pt x="10987" y="5601"/>
                    </a:lnTo>
                    <a:lnTo>
                      <a:pt x="10873" y="5436"/>
                    </a:lnTo>
                    <a:lnTo>
                      <a:pt x="10734" y="5259"/>
                    </a:lnTo>
                    <a:lnTo>
                      <a:pt x="10569" y="5070"/>
                    </a:lnTo>
                    <a:lnTo>
                      <a:pt x="10203" y="4665"/>
                    </a:lnTo>
                    <a:lnTo>
                      <a:pt x="9773" y="4223"/>
                    </a:lnTo>
                    <a:lnTo>
                      <a:pt x="9305" y="3768"/>
                    </a:lnTo>
                    <a:lnTo>
                      <a:pt x="8812" y="3300"/>
                    </a:lnTo>
                    <a:lnTo>
                      <a:pt x="8306" y="2845"/>
                    </a:lnTo>
                    <a:lnTo>
                      <a:pt x="7308" y="1960"/>
                    </a:lnTo>
                    <a:lnTo>
                      <a:pt x="6448" y="1227"/>
                    </a:lnTo>
                    <a:lnTo>
                      <a:pt x="5613" y="519"/>
                    </a:lnTo>
                    <a:lnTo>
                      <a:pt x="5474" y="417"/>
                    </a:lnTo>
                    <a:lnTo>
                      <a:pt x="5323" y="329"/>
                    </a:lnTo>
                    <a:lnTo>
                      <a:pt x="5171" y="253"/>
                    </a:lnTo>
                    <a:lnTo>
                      <a:pt x="5007" y="177"/>
                    </a:lnTo>
                    <a:lnTo>
                      <a:pt x="4830" y="127"/>
                    </a:lnTo>
                    <a:lnTo>
                      <a:pt x="4640" y="76"/>
                    </a:lnTo>
                    <a:lnTo>
                      <a:pt x="4450" y="51"/>
                    </a:lnTo>
                    <a:lnTo>
                      <a:pt x="4261" y="25"/>
                    </a:lnTo>
                    <a:lnTo>
                      <a:pt x="4071"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6"/>
              <p:cNvSpPr/>
              <p:nvPr/>
            </p:nvSpPr>
            <p:spPr>
              <a:xfrm>
                <a:off x="2362875" y="5220525"/>
                <a:ext cx="470325" cy="230450"/>
              </a:xfrm>
              <a:custGeom>
                <a:avLst/>
                <a:gdLst/>
                <a:ahLst/>
                <a:cxnLst/>
                <a:rect l="l" t="t" r="r" b="b"/>
                <a:pathLst>
                  <a:path w="18813" h="9218" extrusionOk="0">
                    <a:moveTo>
                      <a:pt x="797" y="1"/>
                    </a:moveTo>
                    <a:lnTo>
                      <a:pt x="342" y="899"/>
                    </a:lnTo>
                    <a:lnTo>
                      <a:pt x="317" y="974"/>
                    </a:lnTo>
                    <a:lnTo>
                      <a:pt x="241" y="1177"/>
                    </a:lnTo>
                    <a:lnTo>
                      <a:pt x="191" y="1341"/>
                    </a:lnTo>
                    <a:lnTo>
                      <a:pt x="140" y="1531"/>
                    </a:lnTo>
                    <a:lnTo>
                      <a:pt x="102" y="1758"/>
                    </a:lnTo>
                    <a:lnTo>
                      <a:pt x="51" y="2011"/>
                    </a:lnTo>
                    <a:lnTo>
                      <a:pt x="26" y="2314"/>
                    </a:lnTo>
                    <a:lnTo>
                      <a:pt x="14" y="2643"/>
                    </a:lnTo>
                    <a:lnTo>
                      <a:pt x="1" y="3010"/>
                    </a:lnTo>
                    <a:lnTo>
                      <a:pt x="26" y="3402"/>
                    </a:lnTo>
                    <a:lnTo>
                      <a:pt x="64" y="3844"/>
                    </a:lnTo>
                    <a:lnTo>
                      <a:pt x="127" y="4312"/>
                    </a:lnTo>
                    <a:lnTo>
                      <a:pt x="216" y="4818"/>
                    </a:lnTo>
                    <a:lnTo>
                      <a:pt x="342" y="5361"/>
                    </a:lnTo>
                    <a:lnTo>
                      <a:pt x="494" y="5905"/>
                    </a:lnTo>
                    <a:lnTo>
                      <a:pt x="633" y="6385"/>
                    </a:lnTo>
                    <a:lnTo>
                      <a:pt x="759" y="6828"/>
                    </a:lnTo>
                    <a:lnTo>
                      <a:pt x="898" y="7220"/>
                    </a:lnTo>
                    <a:lnTo>
                      <a:pt x="1025" y="7574"/>
                    </a:lnTo>
                    <a:lnTo>
                      <a:pt x="1139" y="7890"/>
                    </a:lnTo>
                    <a:lnTo>
                      <a:pt x="1354" y="8408"/>
                    </a:lnTo>
                    <a:lnTo>
                      <a:pt x="1543" y="8775"/>
                    </a:lnTo>
                    <a:lnTo>
                      <a:pt x="1682" y="9028"/>
                    </a:lnTo>
                    <a:lnTo>
                      <a:pt x="1771" y="9167"/>
                    </a:lnTo>
                    <a:lnTo>
                      <a:pt x="1796" y="9205"/>
                    </a:lnTo>
                    <a:lnTo>
                      <a:pt x="2972" y="8952"/>
                    </a:lnTo>
                    <a:lnTo>
                      <a:pt x="2972" y="5627"/>
                    </a:lnTo>
                    <a:lnTo>
                      <a:pt x="3326" y="5842"/>
                    </a:lnTo>
                    <a:lnTo>
                      <a:pt x="3718" y="6082"/>
                    </a:lnTo>
                    <a:lnTo>
                      <a:pt x="4186" y="6385"/>
                    </a:lnTo>
                    <a:lnTo>
                      <a:pt x="4679" y="6752"/>
                    </a:lnTo>
                    <a:lnTo>
                      <a:pt x="4931" y="6942"/>
                    </a:lnTo>
                    <a:lnTo>
                      <a:pt x="5172" y="7131"/>
                    </a:lnTo>
                    <a:lnTo>
                      <a:pt x="5399" y="7334"/>
                    </a:lnTo>
                    <a:lnTo>
                      <a:pt x="5602" y="7536"/>
                    </a:lnTo>
                    <a:lnTo>
                      <a:pt x="5791" y="7726"/>
                    </a:lnTo>
                    <a:lnTo>
                      <a:pt x="5943" y="7928"/>
                    </a:lnTo>
                    <a:lnTo>
                      <a:pt x="6019" y="8016"/>
                    </a:lnTo>
                    <a:lnTo>
                      <a:pt x="6107" y="8105"/>
                    </a:lnTo>
                    <a:lnTo>
                      <a:pt x="6208" y="8193"/>
                    </a:lnTo>
                    <a:lnTo>
                      <a:pt x="6322" y="8282"/>
                    </a:lnTo>
                    <a:lnTo>
                      <a:pt x="6461" y="8358"/>
                    </a:lnTo>
                    <a:lnTo>
                      <a:pt x="6600" y="8433"/>
                    </a:lnTo>
                    <a:lnTo>
                      <a:pt x="6752" y="8497"/>
                    </a:lnTo>
                    <a:lnTo>
                      <a:pt x="6916" y="8573"/>
                    </a:lnTo>
                    <a:lnTo>
                      <a:pt x="7283" y="8699"/>
                    </a:lnTo>
                    <a:lnTo>
                      <a:pt x="7675" y="8800"/>
                    </a:lnTo>
                    <a:lnTo>
                      <a:pt x="8092" y="8901"/>
                    </a:lnTo>
                    <a:lnTo>
                      <a:pt x="8535" y="8977"/>
                    </a:lnTo>
                    <a:lnTo>
                      <a:pt x="8990" y="9053"/>
                    </a:lnTo>
                    <a:lnTo>
                      <a:pt x="9457" y="9104"/>
                    </a:lnTo>
                    <a:lnTo>
                      <a:pt x="9925" y="9154"/>
                    </a:lnTo>
                    <a:lnTo>
                      <a:pt x="10393" y="9192"/>
                    </a:lnTo>
                    <a:lnTo>
                      <a:pt x="10848" y="9205"/>
                    </a:lnTo>
                    <a:lnTo>
                      <a:pt x="11303" y="9217"/>
                    </a:lnTo>
                    <a:lnTo>
                      <a:pt x="11720" y="9217"/>
                    </a:lnTo>
                    <a:lnTo>
                      <a:pt x="12125" y="9205"/>
                    </a:lnTo>
                    <a:lnTo>
                      <a:pt x="12934" y="9179"/>
                    </a:lnTo>
                    <a:lnTo>
                      <a:pt x="13819" y="9154"/>
                    </a:lnTo>
                    <a:lnTo>
                      <a:pt x="14742" y="9116"/>
                    </a:lnTo>
                    <a:lnTo>
                      <a:pt x="15197" y="9091"/>
                    </a:lnTo>
                    <a:lnTo>
                      <a:pt x="15652" y="9053"/>
                    </a:lnTo>
                    <a:lnTo>
                      <a:pt x="16107" y="9015"/>
                    </a:lnTo>
                    <a:lnTo>
                      <a:pt x="16537" y="8952"/>
                    </a:lnTo>
                    <a:lnTo>
                      <a:pt x="16954" y="8889"/>
                    </a:lnTo>
                    <a:lnTo>
                      <a:pt x="17346" y="8800"/>
                    </a:lnTo>
                    <a:lnTo>
                      <a:pt x="17713" y="8699"/>
                    </a:lnTo>
                    <a:lnTo>
                      <a:pt x="18042" y="8573"/>
                    </a:lnTo>
                    <a:lnTo>
                      <a:pt x="18206" y="8509"/>
                    </a:lnTo>
                    <a:lnTo>
                      <a:pt x="18345" y="8433"/>
                    </a:lnTo>
                    <a:lnTo>
                      <a:pt x="18484" y="8358"/>
                    </a:lnTo>
                    <a:lnTo>
                      <a:pt x="18611" y="8269"/>
                    </a:lnTo>
                    <a:lnTo>
                      <a:pt x="18661" y="8219"/>
                    </a:lnTo>
                    <a:lnTo>
                      <a:pt x="18712" y="8181"/>
                    </a:lnTo>
                    <a:lnTo>
                      <a:pt x="18750" y="8130"/>
                    </a:lnTo>
                    <a:lnTo>
                      <a:pt x="18775" y="8079"/>
                    </a:lnTo>
                    <a:lnTo>
                      <a:pt x="18800" y="8016"/>
                    </a:lnTo>
                    <a:lnTo>
                      <a:pt x="18813" y="7966"/>
                    </a:lnTo>
                    <a:lnTo>
                      <a:pt x="18813" y="7915"/>
                    </a:lnTo>
                    <a:lnTo>
                      <a:pt x="18813" y="7852"/>
                    </a:lnTo>
                    <a:lnTo>
                      <a:pt x="18788" y="7726"/>
                    </a:lnTo>
                    <a:lnTo>
                      <a:pt x="18737" y="7599"/>
                    </a:lnTo>
                    <a:lnTo>
                      <a:pt x="18661" y="7473"/>
                    </a:lnTo>
                    <a:lnTo>
                      <a:pt x="18547" y="7334"/>
                    </a:lnTo>
                    <a:lnTo>
                      <a:pt x="18421" y="7195"/>
                    </a:lnTo>
                    <a:lnTo>
                      <a:pt x="18269" y="7043"/>
                    </a:lnTo>
                    <a:lnTo>
                      <a:pt x="18105" y="6904"/>
                    </a:lnTo>
                    <a:lnTo>
                      <a:pt x="17915" y="6752"/>
                    </a:lnTo>
                    <a:lnTo>
                      <a:pt x="17726" y="6600"/>
                    </a:lnTo>
                    <a:lnTo>
                      <a:pt x="17511" y="6449"/>
                    </a:lnTo>
                    <a:lnTo>
                      <a:pt x="17043" y="6145"/>
                    </a:lnTo>
                    <a:lnTo>
                      <a:pt x="16537" y="5842"/>
                    </a:lnTo>
                    <a:lnTo>
                      <a:pt x="16019" y="5551"/>
                    </a:lnTo>
                    <a:lnTo>
                      <a:pt x="15501" y="5260"/>
                    </a:lnTo>
                    <a:lnTo>
                      <a:pt x="14970" y="5007"/>
                    </a:lnTo>
                    <a:lnTo>
                      <a:pt x="14477" y="4767"/>
                    </a:lnTo>
                    <a:lnTo>
                      <a:pt x="14009" y="4552"/>
                    </a:lnTo>
                    <a:lnTo>
                      <a:pt x="13592" y="4375"/>
                    </a:lnTo>
                    <a:lnTo>
                      <a:pt x="13238" y="4224"/>
                    </a:lnTo>
                    <a:lnTo>
                      <a:pt x="12934" y="4110"/>
                    </a:lnTo>
                    <a:lnTo>
                      <a:pt x="12656" y="3983"/>
                    </a:lnTo>
                    <a:lnTo>
                      <a:pt x="12416" y="3870"/>
                    </a:lnTo>
                    <a:lnTo>
                      <a:pt x="12188" y="3756"/>
                    </a:lnTo>
                    <a:lnTo>
                      <a:pt x="11999" y="3642"/>
                    </a:lnTo>
                    <a:lnTo>
                      <a:pt x="11834" y="3541"/>
                    </a:lnTo>
                    <a:lnTo>
                      <a:pt x="11569" y="3351"/>
                    </a:lnTo>
                    <a:lnTo>
                      <a:pt x="11379" y="3199"/>
                    </a:lnTo>
                    <a:lnTo>
                      <a:pt x="11265" y="3086"/>
                    </a:lnTo>
                    <a:lnTo>
                      <a:pt x="11202" y="3010"/>
                    </a:lnTo>
                    <a:lnTo>
                      <a:pt x="11177" y="2985"/>
                    </a:lnTo>
                    <a:lnTo>
                      <a:pt x="11050" y="2997"/>
                    </a:lnTo>
                    <a:lnTo>
                      <a:pt x="10658" y="3060"/>
                    </a:lnTo>
                    <a:lnTo>
                      <a:pt x="10064" y="3124"/>
                    </a:lnTo>
                    <a:lnTo>
                      <a:pt x="9698" y="3162"/>
                    </a:lnTo>
                    <a:lnTo>
                      <a:pt x="9280" y="3174"/>
                    </a:lnTo>
                    <a:lnTo>
                      <a:pt x="8838" y="3199"/>
                    </a:lnTo>
                    <a:lnTo>
                      <a:pt x="8345" y="3199"/>
                    </a:lnTo>
                    <a:lnTo>
                      <a:pt x="7839" y="3187"/>
                    </a:lnTo>
                    <a:lnTo>
                      <a:pt x="7296" y="3162"/>
                    </a:lnTo>
                    <a:lnTo>
                      <a:pt x="6727" y="3111"/>
                    </a:lnTo>
                    <a:lnTo>
                      <a:pt x="6158" y="3035"/>
                    </a:lnTo>
                    <a:lnTo>
                      <a:pt x="5564" y="2934"/>
                    </a:lnTo>
                    <a:lnTo>
                      <a:pt x="4957" y="2808"/>
                    </a:lnTo>
                    <a:lnTo>
                      <a:pt x="4653" y="2732"/>
                    </a:lnTo>
                    <a:lnTo>
                      <a:pt x="4375" y="2643"/>
                    </a:lnTo>
                    <a:lnTo>
                      <a:pt x="4097" y="2555"/>
                    </a:lnTo>
                    <a:lnTo>
                      <a:pt x="3844" y="2466"/>
                    </a:lnTo>
                    <a:lnTo>
                      <a:pt x="3604" y="2365"/>
                    </a:lnTo>
                    <a:lnTo>
                      <a:pt x="3364" y="2264"/>
                    </a:lnTo>
                    <a:lnTo>
                      <a:pt x="3149" y="2150"/>
                    </a:lnTo>
                    <a:lnTo>
                      <a:pt x="2934" y="2049"/>
                    </a:lnTo>
                    <a:lnTo>
                      <a:pt x="2744" y="1935"/>
                    </a:lnTo>
                    <a:lnTo>
                      <a:pt x="2555" y="1821"/>
                    </a:lnTo>
                    <a:lnTo>
                      <a:pt x="2213" y="1581"/>
                    </a:lnTo>
                    <a:lnTo>
                      <a:pt x="1923" y="1354"/>
                    </a:lnTo>
                    <a:lnTo>
                      <a:pt x="1657" y="1113"/>
                    </a:lnTo>
                    <a:lnTo>
                      <a:pt x="1442" y="899"/>
                    </a:lnTo>
                    <a:lnTo>
                      <a:pt x="1265" y="684"/>
                    </a:lnTo>
                    <a:lnTo>
                      <a:pt x="1113" y="507"/>
                    </a:lnTo>
                    <a:lnTo>
                      <a:pt x="1000" y="342"/>
                    </a:lnTo>
                    <a:lnTo>
                      <a:pt x="911" y="203"/>
                    </a:lnTo>
                    <a:lnTo>
                      <a:pt x="848" y="89"/>
                    </a:lnTo>
                    <a:lnTo>
                      <a:pt x="79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p:nvPr/>
            </p:nvSpPr>
            <p:spPr>
              <a:xfrm>
                <a:off x="1993100" y="3901275"/>
                <a:ext cx="584725" cy="1316450"/>
              </a:xfrm>
              <a:custGeom>
                <a:avLst/>
                <a:gdLst/>
                <a:ahLst/>
                <a:cxnLst/>
                <a:rect l="l" t="t" r="r" b="b"/>
                <a:pathLst>
                  <a:path w="23389" h="52658" extrusionOk="0">
                    <a:moveTo>
                      <a:pt x="1922" y="1"/>
                    </a:moveTo>
                    <a:lnTo>
                      <a:pt x="0" y="11303"/>
                    </a:lnTo>
                    <a:lnTo>
                      <a:pt x="13363" y="15298"/>
                    </a:lnTo>
                    <a:lnTo>
                      <a:pt x="13376" y="15374"/>
                    </a:lnTo>
                    <a:lnTo>
                      <a:pt x="13414" y="15640"/>
                    </a:lnTo>
                    <a:lnTo>
                      <a:pt x="13464" y="16158"/>
                    </a:lnTo>
                    <a:lnTo>
                      <a:pt x="13490" y="16537"/>
                    </a:lnTo>
                    <a:lnTo>
                      <a:pt x="13502" y="16993"/>
                    </a:lnTo>
                    <a:lnTo>
                      <a:pt x="13515" y="17549"/>
                    </a:lnTo>
                    <a:lnTo>
                      <a:pt x="13515" y="18206"/>
                    </a:lnTo>
                    <a:lnTo>
                      <a:pt x="13502" y="18965"/>
                    </a:lnTo>
                    <a:lnTo>
                      <a:pt x="13477" y="19850"/>
                    </a:lnTo>
                    <a:lnTo>
                      <a:pt x="13452" y="20861"/>
                    </a:lnTo>
                    <a:lnTo>
                      <a:pt x="13389" y="21999"/>
                    </a:lnTo>
                    <a:lnTo>
                      <a:pt x="13325" y="23276"/>
                    </a:lnTo>
                    <a:lnTo>
                      <a:pt x="13237" y="24704"/>
                    </a:lnTo>
                    <a:lnTo>
                      <a:pt x="13186" y="25602"/>
                    </a:lnTo>
                    <a:lnTo>
                      <a:pt x="13161" y="26550"/>
                    </a:lnTo>
                    <a:lnTo>
                      <a:pt x="13148" y="27536"/>
                    </a:lnTo>
                    <a:lnTo>
                      <a:pt x="13161" y="28560"/>
                    </a:lnTo>
                    <a:lnTo>
                      <a:pt x="13186" y="29610"/>
                    </a:lnTo>
                    <a:lnTo>
                      <a:pt x="13237" y="30697"/>
                    </a:lnTo>
                    <a:lnTo>
                      <a:pt x="13287" y="31784"/>
                    </a:lnTo>
                    <a:lnTo>
                      <a:pt x="13363" y="32897"/>
                    </a:lnTo>
                    <a:lnTo>
                      <a:pt x="13452" y="34022"/>
                    </a:lnTo>
                    <a:lnTo>
                      <a:pt x="13540" y="35160"/>
                    </a:lnTo>
                    <a:lnTo>
                      <a:pt x="13641" y="36285"/>
                    </a:lnTo>
                    <a:lnTo>
                      <a:pt x="13755" y="37410"/>
                    </a:lnTo>
                    <a:lnTo>
                      <a:pt x="14008" y="39635"/>
                    </a:lnTo>
                    <a:lnTo>
                      <a:pt x="14274" y="41797"/>
                    </a:lnTo>
                    <a:lnTo>
                      <a:pt x="14539" y="43833"/>
                    </a:lnTo>
                    <a:lnTo>
                      <a:pt x="14805" y="45729"/>
                    </a:lnTo>
                    <a:lnTo>
                      <a:pt x="15057" y="47436"/>
                    </a:lnTo>
                    <a:lnTo>
                      <a:pt x="15298" y="48928"/>
                    </a:lnTo>
                    <a:lnTo>
                      <a:pt x="15639" y="51064"/>
                    </a:lnTo>
                    <a:lnTo>
                      <a:pt x="15778" y="51848"/>
                    </a:lnTo>
                    <a:lnTo>
                      <a:pt x="15993" y="51911"/>
                    </a:lnTo>
                    <a:lnTo>
                      <a:pt x="16549" y="52076"/>
                    </a:lnTo>
                    <a:lnTo>
                      <a:pt x="17333" y="52278"/>
                    </a:lnTo>
                    <a:lnTo>
                      <a:pt x="17776" y="52379"/>
                    </a:lnTo>
                    <a:lnTo>
                      <a:pt x="18231" y="52480"/>
                    </a:lnTo>
                    <a:lnTo>
                      <a:pt x="18686" y="52556"/>
                    </a:lnTo>
                    <a:lnTo>
                      <a:pt x="19141" y="52619"/>
                    </a:lnTo>
                    <a:lnTo>
                      <a:pt x="19558" y="52644"/>
                    </a:lnTo>
                    <a:lnTo>
                      <a:pt x="19748" y="52657"/>
                    </a:lnTo>
                    <a:lnTo>
                      <a:pt x="19937" y="52644"/>
                    </a:lnTo>
                    <a:lnTo>
                      <a:pt x="20102" y="52632"/>
                    </a:lnTo>
                    <a:lnTo>
                      <a:pt x="20253" y="52607"/>
                    </a:lnTo>
                    <a:lnTo>
                      <a:pt x="20393" y="52569"/>
                    </a:lnTo>
                    <a:lnTo>
                      <a:pt x="20506" y="52518"/>
                    </a:lnTo>
                    <a:lnTo>
                      <a:pt x="20595" y="52455"/>
                    </a:lnTo>
                    <a:lnTo>
                      <a:pt x="20671" y="52379"/>
                    </a:lnTo>
                    <a:lnTo>
                      <a:pt x="20709" y="52290"/>
                    </a:lnTo>
                    <a:lnTo>
                      <a:pt x="20734" y="52177"/>
                    </a:lnTo>
                    <a:lnTo>
                      <a:pt x="20873" y="49787"/>
                    </a:lnTo>
                    <a:lnTo>
                      <a:pt x="21025" y="47474"/>
                    </a:lnTo>
                    <a:lnTo>
                      <a:pt x="21189" y="45236"/>
                    </a:lnTo>
                    <a:lnTo>
                      <a:pt x="21366" y="43087"/>
                    </a:lnTo>
                    <a:lnTo>
                      <a:pt x="21556" y="41013"/>
                    </a:lnTo>
                    <a:lnTo>
                      <a:pt x="21745" y="39028"/>
                    </a:lnTo>
                    <a:lnTo>
                      <a:pt x="21948" y="37107"/>
                    </a:lnTo>
                    <a:lnTo>
                      <a:pt x="22137" y="35248"/>
                    </a:lnTo>
                    <a:lnTo>
                      <a:pt x="22516" y="31759"/>
                    </a:lnTo>
                    <a:lnTo>
                      <a:pt x="22845" y="28535"/>
                    </a:lnTo>
                    <a:lnTo>
                      <a:pt x="22997" y="27018"/>
                    </a:lnTo>
                    <a:lnTo>
                      <a:pt x="23123" y="25564"/>
                    </a:lnTo>
                    <a:lnTo>
                      <a:pt x="23224" y="24161"/>
                    </a:lnTo>
                    <a:lnTo>
                      <a:pt x="23313" y="22821"/>
                    </a:lnTo>
                    <a:lnTo>
                      <a:pt x="23363" y="21531"/>
                    </a:lnTo>
                    <a:lnTo>
                      <a:pt x="23376" y="20899"/>
                    </a:lnTo>
                    <a:lnTo>
                      <a:pt x="23389" y="20292"/>
                    </a:lnTo>
                    <a:lnTo>
                      <a:pt x="23389" y="19685"/>
                    </a:lnTo>
                    <a:lnTo>
                      <a:pt x="23376" y="19104"/>
                    </a:lnTo>
                    <a:lnTo>
                      <a:pt x="23363" y="18522"/>
                    </a:lnTo>
                    <a:lnTo>
                      <a:pt x="23338" y="17966"/>
                    </a:lnTo>
                    <a:lnTo>
                      <a:pt x="23300" y="17410"/>
                    </a:lnTo>
                    <a:lnTo>
                      <a:pt x="23250" y="16866"/>
                    </a:lnTo>
                    <a:lnTo>
                      <a:pt x="23199" y="16348"/>
                    </a:lnTo>
                    <a:lnTo>
                      <a:pt x="23123" y="15817"/>
                    </a:lnTo>
                    <a:lnTo>
                      <a:pt x="23047" y="15311"/>
                    </a:lnTo>
                    <a:lnTo>
                      <a:pt x="22959" y="14818"/>
                    </a:lnTo>
                    <a:lnTo>
                      <a:pt x="22845" y="14325"/>
                    </a:lnTo>
                    <a:lnTo>
                      <a:pt x="22731" y="13845"/>
                    </a:lnTo>
                    <a:lnTo>
                      <a:pt x="22605" y="13377"/>
                    </a:lnTo>
                    <a:lnTo>
                      <a:pt x="22466" y="12922"/>
                    </a:lnTo>
                    <a:lnTo>
                      <a:pt x="22314" y="12467"/>
                    </a:lnTo>
                    <a:lnTo>
                      <a:pt x="22137" y="12024"/>
                    </a:lnTo>
                    <a:lnTo>
                      <a:pt x="21960" y="11594"/>
                    </a:lnTo>
                    <a:lnTo>
                      <a:pt x="21758" y="11177"/>
                    </a:lnTo>
                    <a:lnTo>
                      <a:pt x="21543" y="10760"/>
                    </a:lnTo>
                    <a:lnTo>
                      <a:pt x="21315" y="10343"/>
                    </a:lnTo>
                    <a:lnTo>
                      <a:pt x="21075" y="9951"/>
                    </a:lnTo>
                    <a:lnTo>
                      <a:pt x="20810" y="9546"/>
                    </a:lnTo>
                    <a:lnTo>
                      <a:pt x="20544" y="9167"/>
                    </a:lnTo>
                    <a:lnTo>
                      <a:pt x="20241" y="8788"/>
                    </a:lnTo>
                    <a:lnTo>
                      <a:pt x="19937" y="8408"/>
                    </a:lnTo>
                    <a:lnTo>
                      <a:pt x="19609" y="8042"/>
                    </a:lnTo>
                    <a:lnTo>
                      <a:pt x="19267" y="7688"/>
                    </a:lnTo>
                    <a:lnTo>
                      <a:pt x="18901" y="7321"/>
                    </a:lnTo>
                    <a:lnTo>
                      <a:pt x="18736" y="7169"/>
                    </a:lnTo>
                    <a:lnTo>
                      <a:pt x="18547" y="7018"/>
                    </a:lnTo>
                    <a:lnTo>
                      <a:pt x="18142" y="6702"/>
                    </a:lnTo>
                    <a:lnTo>
                      <a:pt x="17687" y="6398"/>
                    </a:lnTo>
                    <a:lnTo>
                      <a:pt x="17181" y="6082"/>
                    </a:lnTo>
                    <a:lnTo>
                      <a:pt x="16638" y="5753"/>
                    </a:lnTo>
                    <a:lnTo>
                      <a:pt x="16056" y="5437"/>
                    </a:lnTo>
                    <a:lnTo>
                      <a:pt x="15437" y="5121"/>
                    </a:lnTo>
                    <a:lnTo>
                      <a:pt x="14792" y="4805"/>
                    </a:lnTo>
                    <a:lnTo>
                      <a:pt x="14122" y="4489"/>
                    </a:lnTo>
                    <a:lnTo>
                      <a:pt x="13439" y="4186"/>
                    </a:lnTo>
                    <a:lnTo>
                      <a:pt x="12731" y="3882"/>
                    </a:lnTo>
                    <a:lnTo>
                      <a:pt x="12011" y="3579"/>
                    </a:lnTo>
                    <a:lnTo>
                      <a:pt x="11290" y="3288"/>
                    </a:lnTo>
                    <a:lnTo>
                      <a:pt x="10569" y="2997"/>
                    </a:lnTo>
                    <a:lnTo>
                      <a:pt x="9115" y="2441"/>
                    </a:lnTo>
                    <a:lnTo>
                      <a:pt x="7712" y="1923"/>
                    </a:lnTo>
                    <a:lnTo>
                      <a:pt x="6385" y="1455"/>
                    </a:lnTo>
                    <a:lnTo>
                      <a:pt x="5171" y="1038"/>
                    </a:lnTo>
                    <a:lnTo>
                      <a:pt x="4096" y="684"/>
                    </a:lnTo>
                    <a:lnTo>
                      <a:pt x="2516" y="178"/>
                    </a:lnTo>
                    <a:lnTo>
                      <a:pt x="1922" y="1"/>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6"/>
              <p:cNvSpPr/>
              <p:nvPr/>
            </p:nvSpPr>
            <p:spPr>
              <a:xfrm>
                <a:off x="2532925" y="5186075"/>
                <a:ext cx="279750" cy="165975"/>
              </a:xfrm>
              <a:custGeom>
                <a:avLst/>
                <a:gdLst/>
                <a:ahLst/>
                <a:cxnLst/>
                <a:rect l="l" t="t" r="r" b="b"/>
                <a:pathLst>
                  <a:path w="11190" h="6639" extrusionOk="0">
                    <a:moveTo>
                      <a:pt x="3465" y="1"/>
                    </a:moveTo>
                    <a:lnTo>
                      <a:pt x="3060" y="26"/>
                    </a:lnTo>
                    <a:lnTo>
                      <a:pt x="2668" y="77"/>
                    </a:lnTo>
                    <a:lnTo>
                      <a:pt x="2289" y="140"/>
                    </a:lnTo>
                    <a:lnTo>
                      <a:pt x="1935" y="216"/>
                    </a:lnTo>
                    <a:lnTo>
                      <a:pt x="1606" y="279"/>
                    </a:lnTo>
                    <a:lnTo>
                      <a:pt x="1328" y="355"/>
                    </a:lnTo>
                    <a:lnTo>
                      <a:pt x="923" y="481"/>
                    </a:lnTo>
                    <a:lnTo>
                      <a:pt x="772" y="519"/>
                    </a:lnTo>
                    <a:lnTo>
                      <a:pt x="1" y="5222"/>
                    </a:lnTo>
                    <a:lnTo>
                      <a:pt x="291" y="5260"/>
                    </a:lnTo>
                    <a:lnTo>
                      <a:pt x="620" y="5311"/>
                    </a:lnTo>
                    <a:lnTo>
                      <a:pt x="1037" y="5374"/>
                    </a:lnTo>
                    <a:lnTo>
                      <a:pt x="1530" y="5488"/>
                    </a:lnTo>
                    <a:lnTo>
                      <a:pt x="2061" y="5614"/>
                    </a:lnTo>
                    <a:lnTo>
                      <a:pt x="2327" y="5690"/>
                    </a:lnTo>
                    <a:lnTo>
                      <a:pt x="2605" y="5779"/>
                    </a:lnTo>
                    <a:lnTo>
                      <a:pt x="2883" y="5880"/>
                    </a:lnTo>
                    <a:lnTo>
                      <a:pt x="3161" y="5981"/>
                    </a:lnTo>
                    <a:lnTo>
                      <a:pt x="3313" y="6044"/>
                    </a:lnTo>
                    <a:lnTo>
                      <a:pt x="3490" y="6095"/>
                    </a:lnTo>
                    <a:lnTo>
                      <a:pt x="3932" y="6208"/>
                    </a:lnTo>
                    <a:lnTo>
                      <a:pt x="4463" y="6310"/>
                    </a:lnTo>
                    <a:lnTo>
                      <a:pt x="5070" y="6398"/>
                    </a:lnTo>
                    <a:lnTo>
                      <a:pt x="5715" y="6474"/>
                    </a:lnTo>
                    <a:lnTo>
                      <a:pt x="6410" y="6537"/>
                    </a:lnTo>
                    <a:lnTo>
                      <a:pt x="7106" y="6588"/>
                    </a:lnTo>
                    <a:lnTo>
                      <a:pt x="7814" y="6626"/>
                    </a:lnTo>
                    <a:lnTo>
                      <a:pt x="8496" y="6638"/>
                    </a:lnTo>
                    <a:lnTo>
                      <a:pt x="9141" y="6638"/>
                    </a:lnTo>
                    <a:lnTo>
                      <a:pt x="9735" y="6600"/>
                    </a:lnTo>
                    <a:lnTo>
                      <a:pt x="10001" y="6575"/>
                    </a:lnTo>
                    <a:lnTo>
                      <a:pt x="10241" y="6537"/>
                    </a:lnTo>
                    <a:lnTo>
                      <a:pt x="10469" y="6499"/>
                    </a:lnTo>
                    <a:lnTo>
                      <a:pt x="10671" y="6449"/>
                    </a:lnTo>
                    <a:lnTo>
                      <a:pt x="10835" y="6398"/>
                    </a:lnTo>
                    <a:lnTo>
                      <a:pt x="10974" y="6335"/>
                    </a:lnTo>
                    <a:lnTo>
                      <a:pt x="11075" y="6259"/>
                    </a:lnTo>
                    <a:lnTo>
                      <a:pt x="11126" y="6221"/>
                    </a:lnTo>
                    <a:lnTo>
                      <a:pt x="11151" y="6170"/>
                    </a:lnTo>
                    <a:lnTo>
                      <a:pt x="11176" y="6133"/>
                    </a:lnTo>
                    <a:lnTo>
                      <a:pt x="11189" y="6082"/>
                    </a:lnTo>
                    <a:lnTo>
                      <a:pt x="11189" y="6044"/>
                    </a:lnTo>
                    <a:lnTo>
                      <a:pt x="11189" y="5981"/>
                    </a:lnTo>
                    <a:lnTo>
                      <a:pt x="11151" y="5880"/>
                    </a:lnTo>
                    <a:lnTo>
                      <a:pt x="11075" y="5741"/>
                    </a:lnTo>
                    <a:lnTo>
                      <a:pt x="10987" y="5602"/>
                    </a:lnTo>
                    <a:lnTo>
                      <a:pt x="10873" y="5437"/>
                    </a:lnTo>
                    <a:lnTo>
                      <a:pt x="10734" y="5260"/>
                    </a:lnTo>
                    <a:lnTo>
                      <a:pt x="10582" y="5071"/>
                    </a:lnTo>
                    <a:lnTo>
                      <a:pt x="10203" y="4666"/>
                    </a:lnTo>
                    <a:lnTo>
                      <a:pt x="9786" y="4223"/>
                    </a:lnTo>
                    <a:lnTo>
                      <a:pt x="9305" y="3768"/>
                    </a:lnTo>
                    <a:lnTo>
                      <a:pt x="8812" y="3301"/>
                    </a:lnTo>
                    <a:lnTo>
                      <a:pt x="8307" y="2845"/>
                    </a:lnTo>
                    <a:lnTo>
                      <a:pt x="7308" y="1960"/>
                    </a:lnTo>
                    <a:lnTo>
                      <a:pt x="6448" y="1227"/>
                    </a:lnTo>
                    <a:lnTo>
                      <a:pt x="5614" y="519"/>
                    </a:lnTo>
                    <a:lnTo>
                      <a:pt x="5475" y="418"/>
                    </a:lnTo>
                    <a:lnTo>
                      <a:pt x="5323" y="330"/>
                    </a:lnTo>
                    <a:lnTo>
                      <a:pt x="5171" y="254"/>
                    </a:lnTo>
                    <a:lnTo>
                      <a:pt x="5007" y="178"/>
                    </a:lnTo>
                    <a:lnTo>
                      <a:pt x="4830" y="127"/>
                    </a:lnTo>
                    <a:lnTo>
                      <a:pt x="4640" y="77"/>
                    </a:lnTo>
                    <a:lnTo>
                      <a:pt x="4451" y="51"/>
                    </a:lnTo>
                    <a:lnTo>
                      <a:pt x="4261" y="26"/>
                    </a:lnTo>
                    <a:lnTo>
                      <a:pt x="4071"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6"/>
              <p:cNvSpPr/>
              <p:nvPr/>
            </p:nvSpPr>
            <p:spPr>
              <a:xfrm>
                <a:off x="2524400" y="5246450"/>
                <a:ext cx="470625" cy="230425"/>
              </a:xfrm>
              <a:custGeom>
                <a:avLst/>
                <a:gdLst/>
                <a:ahLst/>
                <a:cxnLst/>
                <a:rect l="l" t="t" r="r" b="b"/>
                <a:pathLst>
                  <a:path w="18825" h="9217" extrusionOk="0">
                    <a:moveTo>
                      <a:pt x="809" y="1"/>
                    </a:moveTo>
                    <a:lnTo>
                      <a:pt x="342" y="898"/>
                    </a:lnTo>
                    <a:lnTo>
                      <a:pt x="316" y="974"/>
                    </a:lnTo>
                    <a:lnTo>
                      <a:pt x="240" y="1176"/>
                    </a:lnTo>
                    <a:lnTo>
                      <a:pt x="190" y="1341"/>
                    </a:lnTo>
                    <a:lnTo>
                      <a:pt x="139" y="1530"/>
                    </a:lnTo>
                    <a:lnTo>
                      <a:pt x="101" y="1758"/>
                    </a:lnTo>
                    <a:lnTo>
                      <a:pt x="63" y="2011"/>
                    </a:lnTo>
                    <a:lnTo>
                      <a:pt x="25" y="2314"/>
                    </a:lnTo>
                    <a:lnTo>
                      <a:pt x="13" y="2643"/>
                    </a:lnTo>
                    <a:lnTo>
                      <a:pt x="0" y="3010"/>
                    </a:lnTo>
                    <a:lnTo>
                      <a:pt x="25" y="3401"/>
                    </a:lnTo>
                    <a:lnTo>
                      <a:pt x="63" y="3844"/>
                    </a:lnTo>
                    <a:lnTo>
                      <a:pt x="127" y="4312"/>
                    </a:lnTo>
                    <a:lnTo>
                      <a:pt x="215" y="4817"/>
                    </a:lnTo>
                    <a:lnTo>
                      <a:pt x="342" y="5361"/>
                    </a:lnTo>
                    <a:lnTo>
                      <a:pt x="493" y="5905"/>
                    </a:lnTo>
                    <a:lnTo>
                      <a:pt x="632" y="6385"/>
                    </a:lnTo>
                    <a:lnTo>
                      <a:pt x="759" y="6828"/>
                    </a:lnTo>
                    <a:lnTo>
                      <a:pt x="898" y="7219"/>
                    </a:lnTo>
                    <a:lnTo>
                      <a:pt x="1024" y="7573"/>
                    </a:lnTo>
                    <a:lnTo>
                      <a:pt x="1138" y="7890"/>
                    </a:lnTo>
                    <a:lnTo>
                      <a:pt x="1353" y="8408"/>
                    </a:lnTo>
                    <a:lnTo>
                      <a:pt x="1543" y="8775"/>
                    </a:lnTo>
                    <a:lnTo>
                      <a:pt x="1682" y="9027"/>
                    </a:lnTo>
                    <a:lnTo>
                      <a:pt x="1770" y="9166"/>
                    </a:lnTo>
                    <a:lnTo>
                      <a:pt x="1795" y="9204"/>
                    </a:lnTo>
                    <a:lnTo>
                      <a:pt x="2971" y="8952"/>
                    </a:lnTo>
                    <a:lnTo>
                      <a:pt x="2971" y="5627"/>
                    </a:lnTo>
                    <a:lnTo>
                      <a:pt x="3325" y="5841"/>
                    </a:lnTo>
                    <a:lnTo>
                      <a:pt x="3717" y="6082"/>
                    </a:lnTo>
                    <a:lnTo>
                      <a:pt x="4185" y="6385"/>
                    </a:lnTo>
                    <a:lnTo>
                      <a:pt x="4678" y="6752"/>
                    </a:lnTo>
                    <a:lnTo>
                      <a:pt x="4931" y="6941"/>
                    </a:lnTo>
                    <a:lnTo>
                      <a:pt x="5171" y="7131"/>
                    </a:lnTo>
                    <a:lnTo>
                      <a:pt x="5399" y="7333"/>
                    </a:lnTo>
                    <a:lnTo>
                      <a:pt x="5601" y="7536"/>
                    </a:lnTo>
                    <a:lnTo>
                      <a:pt x="5790" y="7725"/>
                    </a:lnTo>
                    <a:lnTo>
                      <a:pt x="5942" y="7927"/>
                    </a:lnTo>
                    <a:lnTo>
                      <a:pt x="6018" y="8016"/>
                    </a:lnTo>
                    <a:lnTo>
                      <a:pt x="6107" y="8104"/>
                    </a:lnTo>
                    <a:lnTo>
                      <a:pt x="6208" y="8193"/>
                    </a:lnTo>
                    <a:lnTo>
                      <a:pt x="6334" y="8281"/>
                    </a:lnTo>
                    <a:lnTo>
                      <a:pt x="6461" y="8357"/>
                    </a:lnTo>
                    <a:lnTo>
                      <a:pt x="6600" y="8433"/>
                    </a:lnTo>
                    <a:lnTo>
                      <a:pt x="6751" y="8496"/>
                    </a:lnTo>
                    <a:lnTo>
                      <a:pt x="6928" y="8572"/>
                    </a:lnTo>
                    <a:lnTo>
                      <a:pt x="7282" y="8699"/>
                    </a:lnTo>
                    <a:lnTo>
                      <a:pt x="7674" y="8800"/>
                    </a:lnTo>
                    <a:lnTo>
                      <a:pt x="8091" y="8901"/>
                    </a:lnTo>
                    <a:lnTo>
                      <a:pt x="8534" y="8977"/>
                    </a:lnTo>
                    <a:lnTo>
                      <a:pt x="8989" y="9053"/>
                    </a:lnTo>
                    <a:lnTo>
                      <a:pt x="9457" y="9103"/>
                    </a:lnTo>
                    <a:lnTo>
                      <a:pt x="9925" y="9154"/>
                    </a:lnTo>
                    <a:lnTo>
                      <a:pt x="10392" y="9179"/>
                    </a:lnTo>
                    <a:lnTo>
                      <a:pt x="10860" y="9204"/>
                    </a:lnTo>
                    <a:lnTo>
                      <a:pt x="11303" y="9217"/>
                    </a:lnTo>
                    <a:lnTo>
                      <a:pt x="11720" y="9217"/>
                    </a:lnTo>
                    <a:lnTo>
                      <a:pt x="12124" y="9204"/>
                    </a:lnTo>
                    <a:lnTo>
                      <a:pt x="12933" y="9179"/>
                    </a:lnTo>
                    <a:lnTo>
                      <a:pt x="13818" y="9154"/>
                    </a:lnTo>
                    <a:lnTo>
                      <a:pt x="14741" y="9116"/>
                    </a:lnTo>
                    <a:lnTo>
                      <a:pt x="15196" y="9091"/>
                    </a:lnTo>
                    <a:lnTo>
                      <a:pt x="15652" y="9053"/>
                    </a:lnTo>
                    <a:lnTo>
                      <a:pt x="16107" y="9015"/>
                    </a:lnTo>
                    <a:lnTo>
                      <a:pt x="16537" y="8952"/>
                    </a:lnTo>
                    <a:lnTo>
                      <a:pt x="16954" y="8888"/>
                    </a:lnTo>
                    <a:lnTo>
                      <a:pt x="17346" y="8800"/>
                    </a:lnTo>
                    <a:lnTo>
                      <a:pt x="17712" y="8699"/>
                    </a:lnTo>
                    <a:lnTo>
                      <a:pt x="18054" y="8572"/>
                    </a:lnTo>
                    <a:lnTo>
                      <a:pt x="18205" y="8509"/>
                    </a:lnTo>
                    <a:lnTo>
                      <a:pt x="18344" y="8433"/>
                    </a:lnTo>
                    <a:lnTo>
                      <a:pt x="18484" y="8357"/>
                    </a:lnTo>
                    <a:lnTo>
                      <a:pt x="18610" y="8269"/>
                    </a:lnTo>
                    <a:lnTo>
                      <a:pt x="18661" y="8218"/>
                    </a:lnTo>
                    <a:lnTo>
                      <a:pt x="18711" y="8180"/>
                    </a:lnTo>
                    <a:lnTo>
                      <a:pt x="18749" y="8130"/>
                    </a:lnTo>
                    <a:lnTo>
                      <a:pt x="18774" y="8079"/>
                    </a:lnTo>
                    <a:lnTo>
                      <a:pt x="18800" y="8016"/>
                    </a:lnTo>
                    <a:lnTo>
                      <a:pt x="18812" y="7965"/>
                    </a:lnTo>
                    <a:lnTo>
                      <a:pt x="18825" y="7915"/>
                    </a:lnTo>
                    <a:lnTo>
                      <a:pt x="18812" y="7852"/>
                    </a:lnTo>
                    <a:lnTo>
                      <a:pt x="18787" y="7725"/>
                    </a:lnTo>
                    <a:lnTo>
                      <a:pt x="18736" y="7599"/>
                    </a:lnTo>
                    <a:lnTo>
                      <a:pt x="18661" y="7472"/>
                    </a:lnTo>
                    <a:lnTo>
                      <a:pt x="18547" y="7333"/>
                    </a:lnTo>
                    <a:lnTo>
                      <a:pt x="18420" y="7194"/>
                    </a:lnTo>
                    <a:lnTo>
                      <a:pt x="18269" y="7042"/>
                    </a:lnTo>
                    <a:lnTo>
                      <a:pt x="18104" y="6903"/>
                    </a:lnTo>
                    <a:lnTo>
                      <a:pt x="17927" y="6752"/>
                    </a:lnTo>
                    <a:lnTo>
                      <a:pt x="17725" y="6600"/>
                    </a:lnTo>
                    <a:lnTo>
                      <a:pt x="17510" y="6448"/>
                    </a:lnTo>
                    <a:lnTo>
                      <a:pt x="17042" y="6145"/>
                    </a:lnTo>
                    <a:lnTo>
                      <a:pt x="16549" y="5841"/>
                    </a:lnTo>
                    <a:lnTo>
                      <a:pt x="16018" y="5538"/>
                    </a:lnTo>
                    <a:lnTo>
                      <a:pt x="15500" y="5260"/>
                    </a:lnTo>
                    <a:lnTo>
                      <a:pt x="14969" y="5007"/>
                    </a:lnTo>
                    <a:lnTo>
                      <a:pt x="14476" y="4767"/>
                    </a:lnTo>
                    <a:lnTo>
                      <a:pt x="14008" y="4552"/>
                    </a:lnTo>
                    <a:lnTo>
                      <a:pt x="13591" y="4375"/>
                    </a:lnTo>
                    <a:lnTo>
                      <a:pt x="13237" y="4223"/>
                    </a:lnTo>
                    <a:lnTo>
                      <a:pt x="12933" y="4109"/>
                    </a:lnTo>
                    <a:lnTo>
                      <a:pt x="12655" y="3983"/>
                    </a:lnTo>
                    <a:lnTo>
                      <a:pt x="12415" y="3869"/>
                    </a:lnTo>
                    <a:lnTo>
                      <a:pt x="12188" y="3755"/>
                    </a:lnTo>
                    <a:lnTo>
                      <a:pt x="11998" y="3642"/>
                    </a:lnTo>
                    <a:lnTo>
                      <a:pt x="11834" y="3541"/>
                    </a:lnTo>
                    <a:lnTo>
                      <a:pt x="11568" y="3351"/>
                    </a:lnTo>
                    <a:lnTo>
                      <a:pt x="11378" y="3199"/>
                    </a:lnTo>
                    <a:lnTo>
                      <a:pt x="11265" y="3085"/>
                    </a:lnTo>
                    <a:lnTo>
                      <a:pt x="11201" y="3010"/>
                    </a:lnTo>
                    <a:lnTo>
                      <a:pt x="11176" y="2972"/>
                    </a:lnTo>
                    <a:lnTo>
                      <a:pt x="11050" y="2997"/>
                    </a:lnTo>
                    <a:lnTo>
                      <a:pt x="10670" y="3060"/>
                    </a:lnTo>
                    <a:lnTo>
                      <a:pt x="10064" y="3123"/>
                    </a:lnTo>
                    <a:lnTo>
                      <a:pt x="9697" y="3161"/>
                    </a:lnTo>
                    <a:lnTo>
                      <a:pt x="9280" y="3174"/>
                    </a:lnTo>
                    <a:lnTo>
                      <a:pt x="8837" y="3199"/>
                    </a:lnTo>
                    <a:lnTo>
                      <a:pt x="8344" y="3199"/>
                    </a:lnTo>
                    <a:lnTo>
                      <a:pt x="7839" y="3187"/>
                    </a:lnTo>
                    <a:lnTo>
                      <a:pt x="7295" y="3161"/>
                    </a:lnTo>
                    <a:lnTo>
                      <a:pt x="6739" y="3111"/>
                    </a:lnTo>
                    <a:lnTo>
                      <a:pt x="6157" y="3035"/>
                    </a:lnTo>
                    <a:lnTo>
                      <a:pt x="5563" y="2934"/>
                    </a:lnTo>
                    <a:lnTo>
                      <a:pt x="4956" y="2807"/>
                    </a:lnTo>
                    <a:lnTo>
                      <a:pt x="4653" y="2731"/>
                    </a:lnTo>
                    <a:lnTo>
                      <a:pt x="4374" y="2643"/>
                    </a:lnTo>
                    <a:lnTo>
                      <a:pt x="4109" y="2554"/>
                    </a:lnTo>
                    <a:lnTo>
                      <a:pt x="3844" y="2466"/>
                    </a:lnTo>
                    <a:lnTo>
                      <a:pt x="3603" y="2365"/>
                    </a:lnTo>
                    <a:lnTo>
                      <a:pt x="3363" y="2264"/>
                    </a:lnTo>
                    <a:lnTo>
                      <a:pt x="3148" y="2150"/>
                    </a:lnTo>
                    <a:lnTo>
                      <a:pt x="2933" y="2049"/>
                    </a:lnTo>
                    <a:lnTo>
                      <a:pt x="2744" y="1935"/>
                    </a:lnTo>
                    <a:lnTo>
                      <a:pt x="2554" y="1808"/>
                    </a:lnTo>
                    <a:lnTo>
                      <a:pt x="2213" y="1581"/>
                    </a:lnTo>
                    <a:lnTo>
                      <a:pt x="1922" y="1353"/>
                    </a:lnTo>
                    <a:lnTo>
                      <a:pt x="1656" y="1113"/>
                    </a:lnTo>
                    <a:lnTo>
                      <a:pt x="1441" y="898"/>
                    </a:lnTo>
                    <a:lnTo>
                      <a:pt x="1264" y="683"/>
                    </a:lnTo>
                    <a:lnTo>
                      <a:pt x="1113" y="506"/>
                    </a:lnTo>
                    <a:lnTo>
                      <a:pt x="999" y="329"/>
                    </a:lnTo>
                    <a:lnTo>
                      <a:pt x="910" y="203"/>
                    </a:lnTo>
                    <a:lnTo>
                      <a:pt x="847" y="89"/>
                    </a:lnTo>
                    <a:lnTo>
                      <a:pt x="8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6"/>
              <p:cNvSpPr/>
              <p:nvPr/>
            </p:nvSpPr>
            <p:spPr>
              <a:xfrm>
                <a:off x="1978875" y="3998950"/>
                <a:ext cx="694400" cy="1218775"/>
              </a:xfrm>
              <a:custGeom>
                <a:avLst/>
                <a:gdLst/>
                <a:ahLst/>
                <a:cxnLst/>
                <a:rect l="l" t="t" r="r" b="b"/>
                <a:pathLst>
                  <a:path w="27776" h="48751" extrusionOk="0">
                    <a:moveTo>
                      <a:pt x="0" y="1"/>
                    </a:moveTo>
                    <a:lnTo>
                      <a:pt x="114" y="11467"/>
                    </a:lnTo>
                    <a:lnTo>
                      <a:pt x="13970" y="13022"/>
                    </a:lnTo>
                    <a:lnTo>
                      <a:pt x="13995" y="13098"/>
                    </a:lnTo>
                    <a:lnTo>
                      <a:pt x="14084" y="13351"/>
                    </a:lnTo>
                    <a:lnTo>
                      <a:pt x="14223" y="13857"/>
                    </a:lnTo>
                    <a:lnTo>
                      <a:pt x="14312" y="14223"/>
                    </a:lnTo>
                    <a:lnTo>
                      <a:pt x="14413" y="14666"/>
                    </a:lnTo>
                    <a:lnTo>
                      <a:pt x="14514" y="15209"/>
                    </a:lnTo>
                    <a:lnTo>
                      <a:pt x="14640" y="15854"/>
                    </a:lnTo>
                    <a:lnTo>
                      <a:pt x="14767" y="16613"/>
                    </a:lnTo>
                    <a:lnTo>
                      <a:pt x="14893" y="17485"/>
                    </a:lnTo>
                    <a:lnTo>
                      <a:pt x="15045" y="18484"/>
                    </a:lnTo>
                    <a:lnTo>
                      <a:pt x="15197" y="19609"/>
                    </a:lnTo>
                    <a:lnTo>
                      <a:pt x="15348" y="20886"/>
                    </a:lnTo>
                    <a:lnTo>
                      <a:pt x="15513" y="22302"/>
                    </a:lnTo>
                    <a:lnTo>
                      <a:pt x="15626" y="23200"/>
                    </a:lnTo>
                    <a:lnTo>
                      <a:pt x="15765" y="24135"/>
                    </a:lnTo>
                    <a:lnTo>
                      <a:pt x="15942" y="25109"/>
                    </a:lnTo>
                    <a:lnTo>
                      <a:pt x="16132" y="26120"/>
                    </a:lnTo>
                    <a:lnTo>
                      <a:pt x="16347" y="27144"/>
                    </a:lnTo>
                    <a:lnTo>
                      <a:pt x="16575" y="28193"/>
                    </a:lnTo>
                    <a:lnTo>
                      <a:pt x="16827" y="29268"/>
                    </a:lnTo>
                    <a:lnTo>
                      <a:pt x="17106" y="30355"/>
                    </a:lnTo>
                    <a:lnTo>
                      <a:pt x="17384" y="31443"/>
                    </a:lnTo>
                    <a:lnTo>
                      <a:pt x="17674" y="32530"/>
                    </a:lnTo>
                    <a:lnTo>
                      <a:pt x="17978" y="33630"/>
                    </a:lnTo>
                    <a:lnTo>
                      <a:pt x="18294" y="34717"/>
                    </a:lnTo>
                    <a:lnTo>
                      <a:pt x="18926" y="36866"/>
                    </a:lnTo>
                    <a:lnTo>
                      <a:pt x="19571" y="38940"/>
                    </a:lnTo>
                    <a:lnTo>
                      <a:pt x="20203" y="40899"/>
                    </a:lnTo>
                    <a:lnTo>
                      <a:pt x="20797" y="42720"/>
                    </a:lnTo>
                    <a:lnTo>
                      <a:pt x="21353" y="44351"/>
                    </a:lnTo>
                    <a:lnTo>
                      <a:pt x="21846" y="45766"/>
                    </a:lnTo>
                    <a:lnTo>
                      <a:pt x="22567" y="47815"/>
                    </a:lnTo>
                    <a:lnTo>
                      <a:pt x="22845" y="48560"/>
                    </a:lnTo>
                    <a:lnTo>
                      <a:pt x="23060" y="48586"/>
                    </a:lnTo>
                    <a:lnTo>
                      <a:pt x="23642" y="48649"/>
                    </a:lnTo>
                    <a:lnTo>
                      <a:pt x="24451" y="48712"/>
                    </a:lnTo>
                    <a:lnTo>
                      <a:pt x="24906" y="48737"/>
                    </a:lnTo>
                    <a:lnTo>
                      <a:pt x="25374" y="48750"/>
                    </a:lnTo>
                    <a:lnTo>
                      <a:pt x="25842" y="48750"/>
                    </a:lnTo>
                    <a:lnTo>
                      <a:pt x="26284" y="48725"/>
                    </a:lnTo>
                    <a:lnTo>
                      <a:pt x="26701" y="48687"/>
                    </a:lnTo>
                    <a:lnTo>
                      <a:pt x="26891" y="48649"/>
                    </a:lnTo>
                    <a:lnTo>
                      <a:pt x="27068" y="48611"/>
                    </a:lnTo>
                    <a:lnTo>
                      <a:pt x="27232" y="48573"/>
                    </a:lnTo>
                    <a:lnTo>
                      <a:pt x="27384" y="48523"/>
                    </a:lnTo>
                    <a:lnTo>
                      <a:pt x="27510" y="48459"/>
                    </a:lnTo>
                    <a:lnTo>
                      <a:pt x="27611" y="48383"/>
                    </a:lnTo>
                    <a:lnTo>
                      <a:pt x="27687" y="48308"/>
                    </a:lnTo>
                    <a:lnTo>
                      <a:pt x="27751" y="48219"/>
                    </a:lnTo>
                    <a:lnTo>
                      <a:pt x="27776" y="48118"/>
                    </a:lnTo>
                    <a:lnTo>
                      <a:pt x="27776" y="48004"/>
                    </a:lnTo>
                    <a:lnTo>
                      <a:pt x="27485" y="45627"/>
                    </a:lnTo>
                    <a:lnTo>
                      <a:pt x="27232" y="43326"/>
                    </a:lnTo>
                    <a:lnTo>
                      <a:pt x="26992" y="41101"/>
                    </a:lnTo>
                    <a:lnTo>
                      <a:pt x="26790" y="38952"/>
                    </a:lnTo>
                    <a:lnTo>
                      <a:pt x="26613" y="36879"/>
                    </a:lnTo>
                    <a:lnTo>
                      <a:pt x="26448" y="34881"/>
                    </a:lnTo>
                    <a:lnTo>
                      <a:pt x="26297" y="32960"/>
                    </a:lnTo>
                    <a:lnTo>
                      <a:pt x="26158" y="31101"/>
                    </a:lnTo>
                    <a:lnTo>
                      <a:pt x="25905" y="27599"/>
                    </a:lnTo>
                    <a:lnTo>
                      <a:pt x="25665" y="24375"/>
                    </a:lnTo>
                    <a:lnTo>
                      <a:pt x="25538" y="22846"/>
                    </a:lnTo>
                    <a:lnTo>
                      <a:pt x="25399" y="21392"/>
                    </a:lnTo>
                    <a:lnTo>
                      <a:pt x="25260" y="20001"/>
                    </a:lnTo>
                    <a:lnTo>
                      <a:pt x="25096" y="18661"/>
                    </a:lnTo>
                    <a:lnTo>
                      <a:pt x="24919" y="17384"/>
                    </a:lnTo>
                    <a:lnTo>
                      <a:pt x="24830" y="16765"/>
                    </a:lnTo>
                    <a:lnTo>
                      <a:pt x="24729" y="16158"/>
                    </a:lnTo>
                    <a:lnTo>
                      <a:pt x="24615" y="15563"/>
                    </a:lnTo>
                    <a:lnTo>
                      <a:pt x="24501" y="14995"/>
                    </a:lnTo>
                    <a:lnTo>
                      <a:pt x="24388" y="14426"/>
                    </a:lnTo>
                    <a:lnTo>
                      <a:pt x="24261" y="13882"/>
                    </a:lnTo>
                    <a:lnTo>
                      <a:pt x="24122" y="13338"/>
                    </a:lnTo>
                    <a:lnTo>
                      <a:pt x="23983" y="12820"/>
                    </a:lnTo>
                    <a:lnTo>
                      <a:pt x="23831" y="12302"/>
                    </a:lnTo>
                    <a:lnTo>
                      <a:pt x="23667" y="11809"/>
                    </a:lnTo>
                    <a:lnTo>
                      <a:pt x="23503" y="11316"/>
                    </a:lnTo>
                    <a:lnTo>
                      <a:pt x="23326" y="10848"/>
                    </a:lnTo>
                    <a:lnTo>
                      <a:pt x="23136" y="10380"/>
                    </a:lnTo>
                    <a:lnTo>
                      <a:pt x="22934" y="9938"/>
                    </a:lnTo>
                    <a:lnTo>
                      <a:pt x="22731" y="9495"/>
                    </a:lnTo>
                    <a:lnTo>
                      <a:pt x="22504" y="9065"/>
                    </a:lnTo>
                    <a:lnTo>
                      <a:pt x="22276" y="8648"/>
                    </a:lnTo>
                    <a:lnTo>
                      <a:pt x="22036" y="8243"/>
                    </a:lnTo>
                    <a:lnTo>
                      <a:pt x="21771" y="7852"/>
                    </a:lnTo>
                    <a:lnTo>
                      <a:pt x="21505" y="7472"/>
                    </a:lnTo>
                    <a:lnTo>
                      <a:pt x="21214" y="7106"/>
                    </a:lnTo>
                    <a:lnTo>
                      <a:pt x="20924" y="6739"/>
                    </a:lnTo>
                    <a:lnTo>
                      <a:pt x="20608" y="6385"/>
                    </a:lnTo>
                    <a:lnTo>
                      <a:pt x="20291" y="6044"/>
                    </a:lnTo>
                    <a:lnTo>
                      <a:pt x="19950" y="5715"/>
                    </a:lnTo>
                    <a:lnTo>
                      <a:pt x="19596" y="5386"/>
                    </a:lnTo>
                    <a:lnTo>
                      <a:pt x="19217" y="5083"/>
                    </a:lnTo>
                    <a:lnTo>
                      <a:pt x="18825" y="4779"/>
                    </a:lnTo>
                    <a:lnTo>
                      <a:pt x="18420" y="4476"/>
                    </a:lnTo>
                    <a:lnTo>
                      <a:pt x="18003" y="4198"/>
                    </a:lnTo>
                    <a:lnTo>
                      <a:pt x="17814" y="4071"/>
                    </a:lnTo>
                    <a:lnTo>
                      <a:pt x="17599" y="3958"/>
                    </a:lnTo>
                    <a:lnTo>
                      <a:pt x="17143" y="3717"/>
                    </a:lnTo>
                    <a:lnTo>
                      <a:pt x="16638" y="3490"/>
                    </a:lnTo>
                    <a:lnTo>
                      <a:pt x="16094" y="3275"/>
                    </a:lnTo>
                    <a:lnTo>
                      <a:pt x="15500" y="3060"/>
                    </a:lnTo>
                    <a:lnTo>
                      <a:pt x="14868" y="2845"/>
                    </a:lnTo>
                    <a:lnTo>
                      <a:pt x="14210" y="2643"/>
                    </a:lnTo>
                    <a:lnTo>
                      <a:pt x="13515" y="2453"/>
                    </a:lnTo>
                    <a:lnTo>
                      <a:pt x="12807" y="2264"/>
                    </a:lnTo>
                    <a:lnTo>
                      <a:pt x="12074" y="2074"/>
                    </a:lnTo>
                    <a:lnTo>
                      <a:pt x="11328" y="1897"/>
                    </a:lnTo>
                    <a:lnTo>
                      <a:pt x="10569" y="1733"/>
                    </a:lnTo>
                    <a:lnTo>
                      <a:pt x="9798" y="1568"/>
                    </a:lnTo>
                    <a:lnTo>
                      <a:pt x="9027" y="1416"/>
                    </a:lnTo>
                    <a:lnTo>
                      <a:pt x="7510" y="1126"/>
                    </a:lnTo>
                    <a:lnTo>
                      <a:pt x="6043" y="873"/>
                    </a:lnTo>
                    <a:lnTo>
                      <a:pt x="4653" y="645"/>
                    </a:lnTo>
                    <a:lnTo>
                      <a:pt x="3376" y="456"/>
                    </a:lnTo>
                    <a:lnTo>
                      <a:pt x="2251" y="291"/>
                    </a:lnTo>
                    <a:lnTo>
                      <a:pt x="607" y="76"/>
                    </a:lnTo>
                    <a:lnTo>
                      <a:pt x="0"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p:nvPr/>
            </p:nvSpPr>
            <p:spPr>
              <a:xfrm>
                <a:off x="1269000" y="2908525"/>
                <a:ext cx="586625" cy="961500"/>
              </a:xfrm>
              <a:custGeom>
                <a:avLst/>
                <a:gdLst/>
                <a:ahLst/>
                <a:cxnLst/>
                <a:rect l="l" t="t" r="r" b="b"/>
                <a:pathLst>
                  <a:path w="23465" h="38460" extrusionOk="0">
                    <a:moveTo>
                      <a:pt x="9672" y="1"/>
                    </a:moveTo>
                    <a:lnTo>
                      <a:pt x="8863" y="26"/>
                    </a:lnTo>
                    <a:lnTo>
                      <a:pt x="8066" y="64"/>
                    </a:lnTo>
                    <a:lnTo>
                      <a:pt x="7270" y="115"/>
                    </a:lnTo>
                    <a:lnTo>
                      <a:pt x="6498" y="190"/>
                    </a:lnTo>
                    <a:lnTo>
                      <a:pt x="5753" y="279"/>
                    </a:lnTo>
                    <a:lnTo>
                      <a:pt x="5019" y="393"/>
                    </a:lnTo>
                    <a:lnTo>
                      <a:pt x="4324" y="532"/>
                    </a:lnTo>
                    <a:lnTo>
                      <a:pt x="3667" y="683"/>
                    </a:lnTo>
                    <a:lnTo>
                      <a:pt x="3350" y="772"/>
                    </a:lnTo>
                    <a:lnTo>
                      <a:pt x="3047" y="860"/>
                    </a:lnTo>
                    <a:lnTo>
                      <a:pt x="2744" y="962"/>
                    </a:lnTo>
                    <a:lnTo>
                      <a:pt x="2466" y="1063"/>
                    </a:lnTo>
                    <a:lnTo>
                      <a:pt x="2200" y="1164"/>
                    </a:lnTo>
                    <a:lnTo>
                      <a:pt x="1947" y="1290"/>
                    </a:lnTo>
                    <a:lnTo>
                      <a:pt x="1694" y="1404"/>
                    </a:lnTo>
                    <a:lnTo>
                      <a:pt x="1467" y="1531"/>
                    </a:lnTo>
                    <a:lnTo>
                      <a:pt x="1264" y="1670"/>
                    </a:lnTo>
                    <a:lnTo>
                      <a:pt x="1062" y="1809"/>
                    </a:lnTo>
                    <a:lnTo>
                      <a:pt x="873" y="1948"/>
                    </a:lnTo>
                    <a:lnTo>
                      <a:pt x="708" y="2099"/>
                    </a:lnTo>
                    <a:lnTo>
                      <a:pt x="569" y="2264"/>
                    </a:lnTo>
                    <a:lnTo>
                      <a:pt x="430" y="2428"/>
                    </a:lnTo>
                    <a:lnTo>
                      <a:pt x="316" y="2592"/>
                    </a:lnTo>
                    <a:lnTo>
                      <a:pt x="228" y="2769"/>
                    </a:lnTo>
                    <a:lnTo>
                      <a:pt x="152" y="2959"/>
                    </a:lnTo>
                    <a:lnTo>
                      <a:pt x="101" y="3149"/>
                    </a:lnTo>
                    <a:lnTo>
                      <a:pt x="63" y="3351"/>
                    </a:lnTo>
                    <a:lnTo>
                      <a:pt x="38" y="3579"/>
                    </a:lnTo>
                    <a:lnTo>
                      <a:pt x="13" y="3806"/>
                    </a:lnTo>
                    <a:lnTo>
                      <a:pt x="0" y="4046"/>
                    </a:lnTo>
                    <a:lnTo>
                      <a:pt x="0" y="4299"/>
                    </a:lnTo>
                    <a:lnTo>
                      <a:pt x="13" y="4565"/>
                    </a:lnTo>
                    <a:lnTo>
                      <a:pt x="51" y="5134"/>
                    </a:lnTo>
                    <a:lnTo>
                      <a:pt x="114" y="5740"/>
                    </a:lnTo>
                    <a:lnTo>
                      <a:pt x="203" y="6385"/>
                    </a:lnTo>
                    <a:lnTo>
                      <a:pt x="329" y="7055"/>
                    </a:lnTo>
                    <a:lnTo>
                      <a:pt x="468" y="7751"/>
                    </a:lnTo>
                    <a:lnTo>
                      <a:pt x="632" y="8471"/>
                    </a:lnTo>
                    <a:lnTo>
                      <a:pt x="809" y="9217"/>
                    </a:lnTo>
                    <a:lnTo>
                      <a:pt x="1012" y="9963"/>
                    </a:lnTo>
                    <a:lnTo>
                      <a:pt x="1227" y="10722"/>
                    </a:lnTo>
                    <a:lnTo>
                      <a:pt x="1454" y="11493"/>
                    </a:lnTo>
                    <a:lnTo>
                      <a:pt x="1682" y="12264"/>
                    </a:lnTo>
                    <a:lnTo>
                      <a:pt x="2175" y="13781"/>
                    </a:lnTo>
                    <a:lnTo>
                      <a:pt x="2668" y="15260"/>
                    </a:lnTo>
                    <a:lnTo>
                      <a:pt x="3161" y="16651"/>
                    </a:lnTo>
                    <a:lnTo>
                      <a:pt x="3629" y="17915"/>
                    </a:lnTo>
                    <a:lnTo>
                      <a:pt x="4046" y="19040"/>
                    </a:lnTo>
                    <a:lnTo>
                      <a:pt x="4412" y="19963"/>
                    </a:lnTo>
                    <a:lnTo>
                      <a:pt x="4691" y="20671"/>
                    </a:lnTo>
                    <a:lnTo>
                      <a:pt x="4931" y="21278"/>
                    </a:lnTo>
                    <a:lnTo>
                      <a:pt x="6144" y="25539"/>
                    </a:lnTo>
                    <a:lnTo>
                      <a:pt x="5272" y="28409"/>
                    </a:lnTo>
                    <a:lnTo>
                      <a:pt x="5120" y="28623"/>
                    </a:lnTo>
                    <a:lnTo>
                      <a:pt x="4969" y="28851"/>
                    </a:lnTo>
                    <a:lnTo>
                      <a:pt x="4817" y="29104"/>
                    </a:lnTo>
                    <a:lnTo>
                      <a:pt x="4665" y="29357"/>
                    </a:lnTo>
                    <a:lnTo>
                      <a:pt x="4375" y="29926"/>
                    </a:lnTo>
                    <a:lnTo>
                      <a:pt x="4071" y="30520"/>
                    </a:lnTo>
                    <a:lnTo>
                      <a:pt x="3793" y="31139"/>
                    </a:lnTo>
                    <a:lnTo>
                      <a:pt x="3515" y="31771"/>
                    </a:lnTo>
                    <a:lnTo>
                      <a:pt x="3249" y="32404"/>
                    </a:lnTo>
                    <a:lnTo>
                      <a:pt x="3009" y="33023"/>
                    </a:lnTo>
                    <a:lnTo>
                      <a:pt x="2567" y="34174"/>
                    </a:lnTo>
                    <a:lnTo>
                      <a:pt x="2238" y="35122"/>
                    </a:lnTo>
                    <a:lnTo>
                      <a:pt x="2023" y="35767"/>
                    </a:lnTo>
                    <a:lnTo>
                      <a:pt x="1947" y="35994"/>
                    </a:lnTo>
                    <a:lnTo>
                      <a:pt x="2478" y="36120"/>
                    </a:lnTo>
                    <a:lnTo>
                      <a:pt x="3907" y="36437"/>
                    </a:lnTo>
                    <a:lnTo>
                      <a:pt x="4893" y="36651"/>
                    </a:lnTo>
                    <a:lnTo>
                      <a:pt x="6018" y="36879"/>
                    </a:lnTo>
                    <a:lnTo>
                      <a:pt x="7244" y="37132"/>
                    </a:lnTo>
                    <a:lnTo>
                      <a:pt x="8559" y="37385"/>
                    </a:lnTo>
                    <a:lnTo>
                      <a:pt x="9912" y="37625"/>
                    </a:lnTo>
                    <a:lnTo>
                      <a:pt x="11290" y="37853"/>
                    </a:lnTo>
                    <a:lnTo>
                      <a:pt x="12655" y="38055"/>
                    </a:lnTo>
                    <a:lnTo>
                      <a:pt x="13325" y="38143"/>
                    </a:lnTo>
                    <a:lnTo>
                      <a:pt x="13970" y="38232"/>
                    </a:lnTo>
                    <a:lnTo>
                      <a:pt x="14615" y="38308"/>
                    </a:lnTo>
                    <a:lnTo>
                      <a:pt x="15222" y="38358"/>
                    </a:lnTo>
                    <a:lnTo>
                      <a:pt x="15816" y="38409"/>
                    </a:lnTo>
                    <a:lnTo>
                      <a:pt x="16385" y="38447"/>
                    </a:lnTo>
                    <a:lnTo>
                      <a:pt x="16916" y="38459"/>
                    </a:lnTo>
                    <a:lnTo>
                      <a:pt x="17409" y="38459"/>
                    </a:lnTo>
                    <a:lnTo>
                      <a:pt x="17864" y="38447"/>
                    </a:lnTo>
                    <a:lnTo>
                      <a:pt x="18269" y="38409"/>
                    </a:lnTo>
                    <a:lnTo>
                      <a:pt x="18648" y="38371"/>
                    </a:lnTo>
                    <a:lnTo>
                      <a:pt x="19015" y="38308"/>
                    </a:lnTo>
                    <a:lnTo>
                      <a:pt x="19356" y="38244"/>
                    </a:lnTo>
                    <a:lnTo>
                      <a:pt x="19685" y="38181"/>
                    </a:lnTo>
                    <a:lnTo>
                      <a:pt x="19988" y="38105"/>
                    </a:lnTo>
                    <a:lnTo>
                      <a:pt x="20291" y="38017"/>
                    </a:lnTo>
                    <a:lnTo>
                      <a:pt x="20570" y="37928"/>
                    </a:lnTo>
                    <a:lnTo>
                      <a:pt x="20822" y="37840"/>
                    </a:lnTo>
                    <a:lnTo>
                      <a:pt x="21075" y="37751"/>
                    </a:lnTo>
                    <a:lnTo>
                      <a:pt x="21303" y="37650"/>
                    </a:lnTo>
                    <a:lnTo>
                      <a:pt x="21530" y="37549"/>
                    </a:lnTo>
                    <a:lnTo>
                      <a:pt x="21733" y="37448"/>
                    </a:lnTo>
                    <a:lnTo>
                      <a:pt x="22099" y="37246"/>
                    </a:lnTo>
                    <a:lnTo>
                      <a:pt x="22415" y="37031"/>
                    </a:lnTo>
                    <a:lnTo>
                      <a:pt x="22681" y="36828"/>
                    </a:lnTo>
                    <a:lnTo>
                      <a:pt x="22896" y="36639"/>
                    </a:lnTo>
                    <a:lnTo>
                      <a:pt x="23085" y="36462"/>
                    </a:lnTo>
                    <a:lnTo>
                      <a:pt x="23224" y="36310"/>
                    </a:lnTo>
                    <a:lnTo>
                      <a:pt x="23326" y="36184"/>
                    </a:lnTo>
                    <a:lnTo>
                      <a:pt x="23389" y="36083"/>
                    </a:lnTo>
                    <a:lnTo>
                      <a:pt x="23452" y="35994"/>
                    </a:lnTo>
                    <a:lnTo>
                      <a:pt x="21315" y="21392"/>
                    </a:lnTo>
                    <a:lnTo>
                      <a:pt x="21442" y="21139"/>
                    </a:lnTo>
                    <a:lnTo>
                      <a:pt x="21594" y="20836"/>
                    </a:lnTo>
                    <a:lnTo>
                      <a:pt x="21771" y="20431"/>
                    </a:lnTo>
                    <a:lnTo>
                      <a:pt x="21986" y="19938"/>
                    </a:lnTo>
                    <a:lnTo>
                      <a:pt x="22226" y="19369"/>
                    </a:lnTo>
                    <a:lnTo>
                      <a:pt x="22453" y="18724"/>
                    </a:lnTo>
                    <a:lnTo>
                      <a:pt x="22693" y="18016"/>
                    </a:lnTo>
                    <a:lnTo>
                      <a:pt x="22807" y="17637"/>
                    </a:lnTo>
                    <a:lnTo>
                      <a:pt x="22921" y="17258"/>
                    </a:lnTo>
                    <a:lnTo>
                      <a:pt x="23022" y="16866"/>
                    </a:lnTo>
                    <a:lnTo>
                      <a:pt x="23111" y="16461"/>
                    </a:lnTo>
                    <a:lnTo>
                      <a:pt x="23199" y="16057"/>
                    </a:lnTo>
                    <a:lnTo>
                      <a:pt x="23275" y="15640"/>
                    </a:lnTo>
                    <a:lnTo>
                      <a:pt x="23338" y="15222"/>
                    </a:lnTo>
                    <a:lnTo>
                      <a:pt x="23401" y="14793"/>
                    </a:lnTo>
                    <a:lnTo>
                      <a:pt x="23439" y="14375"/>
                    </a:lnTo>
                    <a:lnTo>
                      <a:pt x="23465" y="13945"/>
                    </a:lnTo>
                    <a:lnTo>
                      <a:pt x="23465" y="13516"/>
                    </a:lnTo>
                    <a:lnTo>
                      <a:pt x="23452" y="13098"/>
                    </a:lnTo>
                    <a:lnTo>
                      <a:pt x="23427" y="12669"/>
                    </a:lnTo>
                    <a:lnTo>
                      <a:pt x="23376" y="12264"/>
                    </a:lnTo>
                    <a:lnTo>
                      <a:pt x="23300" y="11847"/>
                    </a:lnTo>
                    <a:lnTo>
                      <a:pt x="23212" y="11442"/>
                    </a:lnTo>
                    <a:lnTo>
                      <a:pt x="22972" y="10633"/>
                    </a:lnTo>
                    <a:lnTo>
                      <a:pt x="22719" y="9786"/>
                    </a:lnTo>
                    <a:lnTo>
                      <a:pt x="22428" y="8926"/>
                    </a:lnTo>
                    <a:lnTo>
                      <a:pt x="22137" y="8054"/>
                    </a:lnTo>
                    <a:lnTo>
                      <a:pt x="21821" y="7194"/>
                    </a:lnTo>
                    <a:lnTo>
                      <a:pt x="21505" y="6347"/>
                    </a:lnTo>
                    <a:lnTo>
                      <a:pt x="20898" y="4742"/>
                    </a:lnTo>
                    <a:lnTo>
                      <a:pt x="20329" y="3351"/>
                    </a:lnTo>
                    <a:lnTo>
                      <a:pt x="19874" y="2239"/>
                    </a:lnTo>
                    <a:lnTo>
                      <a:pt x="19444" y="1240"/>
                    </a:lnTo>
                    <a:lnTo>
                      <a:pt x="19280" y="1164"/>
                    </a:lnTo>
                    <a:lnTo>
                      <a:pt x="19103" y="1088"/>
                    </a:lnTo>
                    <a:lnTo>
                      <a:pt x="18686" y="949"/>
                    </a:lnTo>
                    <a:lnTo>
                      <a:pt x="18218" y="823"/>
                    </a:lnTo>
                    <a:lnTo>
                      <a:pt x="17687" y="696"/>
                    </a:lnTo>
                    <a:lnTo>
                      <a:pt x="17118" y="570"/>
                    </a:lnTo>
                    <a:lnTo>
                      <a:pt x="16499" y="456"/>
                    </a:lnTo>
                    <a:lnTo>
                      <a:pt x="15841" y="367"/>
                    </a:lnTo>
                    <a:lnTo>
                      <a:pt x="15146" y="266"/>
                    </a:lnTo>
                    <a:lnTo>
                      <a:pt x="14413" y="190"/>
                    </a:lnTo>
                    <a:lnTo>
                      <a:pt x="13667" y="127"/>
                    </a:lnTo>
                    <a:lnTo>
                      <a:pt x="12896" y="77"/>
                    </a:lnTo>
                    <a:lnTo>
                      <a:pt x="12099" y="39"/>
                    </a:lnTo>
                    <a:lnTo>
                      <a:pt x="11303" y="13"/>
                    </a:lnTo>
                    <a:lnTo>
                      <a:pt x="104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6"/>
              <p:cNvSpPr/>
              <p:nvPr/>
            </p:nvSpPr>
            <p:spPr>
              <a:xfrm>
                <a:off x="1509525" y="2517550"/>
                <a:ext cx="339775" cy="469700"/>
              </a:xfrm>
              <a:custGeom>
                <a:avLst/>
                <a:gdLst/>
                <a:ahLst/>
                <a:cxnLst/>
                <a:rect l="l" t="t" r="r" b="b"/>
                <a:pathLst>
                  <a:path w="13591" h="18788" extrusionOk="0">
                    <a:moveTo>
                      <a:pt x="1151" y="1"/>
                    </a:moveTo>
                    <a:lnTo>
                      <a:pt x="645" y="11506"/>
                    </a:lnTo>
                    <a:lnTo>
                      <a:pt x="51" y="14540"/>
                    </a:lnTo>
                    <a:lnTo>
                      <a:pt x="13" y="14767"/>
                    </a:lnTo>
                    <a:lnTo>
                      <a:pt x="0" y="15008"/>
                    </a:lnTo>
                    <a:lnTo>
                      <a:pt x="0" y="15235"/>
                    </a:lnTo>
                    <a:lnTo>
                      <a:pt x="38" y="15463"/>
                    </a:lnTo>
                    <a:lnTo>
                      <a:pt x="76" y="15690"/>
                    </a:lnTo>
                    <a:lnTo>
                      <a:pt x="152" y="15905"/>
                    </a:lnTo>
                    <a:lnTo>
                      <a:pt x="240" y="16120"/>
                    </a:lnTo>
                    <a:lnTo>
                      <a:pt x="342" y="16322"/>
                    </a:lnTo>
                    <a:lnTo>
                      <a:pt x="455" y="16512"/>
                    </a:lnTo>
                    <a:lnTo>
                      <a:pt x="594" y="16689"/>
                    </a:lnTo>
                    <a:lnTo>
                      <a:pt x="746" y="16866"/>
                    </a:lnTo>
                    <a:lnTo>
                      <a:pt x="923" y="17018"/>
                    </a:lnTo>
                    <a:lnTo>
                      <a:pt x="1100" y="17157"/>
                    </a:lnTo>
                    <a:lnTo>
                      <a:pt x="1302" y="17283"/>
                    </a:lnTo>
                    <a:lnTo>
                      <a:pt x="1505" y="17397"/>
                    </a:lnTo>
                    <a:lnTo>
                      <a:pt x="1732" y="17486"/>
                    </a:lnTo>
                    <a:lnTo>
                      <a:pt x="5462" y="18788"/>
                    </a:lnTo>
                    <a:lnTo>
                      <a:pt x="6182" y="14679"/>
                    </a:lnTo>
                    <a:lnTo>
                      <a:pt x="6359" y="14692"/>
                    </a:lnTo>
                    <a:lnTo>
                      <a:pt x="6827" y="14704"/>
                    </a:lnTo>
                    <a:lnTo>
                      <a:pt x="7143" y="14692"/>
                    </a:lnTo>
                    <a:lnTo>
                      <a:pt x="7522" y="14679"/>
                    </a:lnTo>
                    <a:lnTo>
                      <a:pt x="7927" y="14641"/>
                    </a:lnTo>
                    <a:lnTo>
                      <a:pt x="8369" y="14578"/>
                    </a:lnTo>
                    <a:lnTo>
                      <a:pt x="8825" y="14502"/>
                    </a:lnTo>
                    <a:lnTo>
                      <a:pt x="9305" y="14388"/>
                    </a:lnTo>
                    <a:lnTo>
                      <a:pt x="9545" y="14325"/>
                    </a:lnTo>
                    <a:lnTo>
                      <a:pt x="9785" y="14249"/>
                    </a:lnTo>
                    <a:lnTo>
                      <a:pt x="10026" y="14173"/>
                    </a:lnTo>
                    <a:lnTo>
                      <a:pt x="10253" y="14072"/>
                    </a:lnTo>
                    <a:lnTo>
                      <a:pt x="10493" y="13971"/>
                    </a:lnTo>
                    <a:lnTo>
                      <a:pt x="10721" y="13857"/>
                    </a:lnTo>
                    <a:lnTo>
                      <a:pt x="10936" y="13743"/>
                    </a:lnTo>
                    <a:lnTo>
                      <a:pt x="11163" y="13604"/>
                    </a:lnTo>
                    <a:lnTo>
                      <a:pt x="11366" y="13453"/>
                    </a:lnTo>
                    <a:lnTo>
                      <a:pt x="11568" y="13301"/>
                    </a:lnTo>
                    <a:lnTo>
                      <a:pt x="11758" y="13124"/>
                    </a:lnTo>
                    <a:lnTo>
                      <a:pt x="11935" y="12934"/>
                    </a:lnTo>
                    <a:lnTo>
                      <a:pt x="12023" y="12833"/>
                    </a:lnTo>
                    <a:lnTo>
                      <a:pt x="12099" y="12719"/>
                    </a:lnTo>
                    <a:lnTo>
                      <a:pt x="12188" y="12606"/>
                    </a:lnTo>
                    <a:lnTo>
                      <a:pt x="12263" y="12466"/>
                    </a:lnTo>
                    <a:lnTo>
                      <a:pt x="12402" y="12176"/>
                    </a:lnTo>
                    <a:lnTo>
                      <a:pt x="12542" y="11847"/>
                    </a:lnTo>
                    <a:lnTo>
                      <a:pt x="12655" y="11480"/>
                    </a:lnTo>
                    <a:lnTo>
                      <a:pt x="12769" y="11101"/>
                    </a:lnTo>
                    <a:lnTo>
                      <a:pt x="12883" y="10684"/>
                    </a:lnTo>
                    <a:lnTo>
                      <a:pt x="12971" y="10241"/>
                    </a:lnTo>
                    <a:lnTo>
                      <a:pt x="13060" y="9786"/>
                    </a:lnTo>
                    <a:lnTo>
                      <a:pt x="13136" y="9319"/>
                    </a:lnTo>
                    <a:lnTo>
                      <a:pt x="13212" y="8825"/>
                    </a:lnTo>
                    <a:lnTo>
                      <a:pt x="13275" y="8332"/>
                    </a:lnTo>
                    <a:lnTo>
                      <a:pt x="13376" y="7321"/>
                    </a:lnTo>
                    <a:lnTo>
                      <a:pt x="13452" y="6322"/>
                    </a:lnTo>
                    <a:lnTo>
                      <a:pt x="13515" y="5336"/>
                    </a:lnTo>
                    <a:lnTo>
                      <a:pt x="13553" y="4401"/>
                    </a:lnTo>
                    <a:lnTo>
                      <a:pt x="13578" y="3541"/>
                    </a:lnTo>
                    <a:lnTo>
                      <a:pt x="13591" y="2770"/>
                    </a:lnTo>
                    <a:lnTo>
                      <a:pt x="13591" y="1657"/>
                    </a:lnTo>
                    <a:lnTo>
                      <a:pt x="13591" y="1240"/>
                    </a:lnTo>
                    <a:lnTo>
                      <a:pt x="1151"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6"/>
              <p:cNvSpPr/>
              <p:nvPr/>
            </p:nvSpPr>
            <p:spPr>
              <a:xfrm>
                <a:off x="1598025" y="2821300"/>
                <a:ext cx="66075" cy="105900"/>
              </a:xfrm>
              <a:custGeom>
                <a:avLst/>
                <a:gdLst/>
                <a:ahLst/>
                <a:cxnLst/>
                <a:rect l="l" t="t" r="r" b="b"/>
                <a:pathLst>
                  <a:path w="2643" h="4236" extrusionOk="0">
                    <a:moveTo>
                      <a:pt x="25" y="0"/>
                    </a:moveTo>
                    <a:lnTo>
                      <a:pt x="13" y="140"/>
                    </a:lnTo>
                    <a:lnTo>
                      <a:pt x="0" y="304"/>
                    </a:lnTo>
                    <a:lnTo>
                      <a:pt x="0" y="519"/>
                    </a:lnTo>
                    <a:lnTo>
                      <a:pt x="13" y="772"/>
                    </a:lnTo>
                    <a:lnTo>
                      <a:pt x="38" y="1075"/>
                    </a:lnTo>
                    <a:lnTo>
                      <a:pt x="76" y="1391"/>
                    </a:lnTo>
                    <a:lnTo>
                      <a:pt x="152" y="1732"/>
                    </a:lnTo>
                    <a:lnTo>
                      <a:pt x="202" y="1909"/>
                    </a:lnTo>
                    <a:lnTo>
                      <a:pt x="253" y="2086"/>
                    </a:lnTo>
                    <a:lnTo>
                      <a:pt x="329" y="2263"/>
                    </a:lnTo>
                    <a:lnTo>
                      <a:pt x="405" y="2440"/>
                    </a:lnTo>
                    <a:lnTo>
                      <a:pt x="480" y="2617"/>
                    </a:lnTo>
                    <a:lnTo>
                      <a:pt x="582" y="2794"/>
                    </a:lnTo>
                    <a:lnTo>
                      <a:pt x="695" y="2971"/>
                    </a:lnTo>
                    <a:lnTo>
                      <a:pt x="822" y="3136"/>
                    </a:lnTo>
                    <a:lnTo>
                      <a:pt x="961" y="3300"/>
                    </a:lnTo>
                    <a:lnTo>
                      <a:pt x="1113" y="3464"/>
                    </a:lnTo>
                    <a:lnTo>
                      <a:pt x="1277" y="3616"/>
                    </a:lnTo>
                    <a:lnTo>
                      <a:pt x="1454" y="3755"/>
                    </a:lnTo>
                    <a:lnTo>
                      <a:pt x="1656" y="3894"/>
                    </a:lnTo>
                    <a:lnTo>
                      <a:pt x="1871" y="4021"/>
                    </a:lnTo>
                    <a:lnTo>
                      <a:pt x="2099" y="4135"/>
                    </a:lnTo>
                    <a:lnTo>
                      <a:pt x="2352" y="4236"/>
                    </a:lnTo>
                    <a:lnTo>
                      <a:pt x="2642" y="2529"/>
                    </a:lnTo>
                    <a:lnTo>
                      <a:pt x="2541" y="2491"/>
                    </a:lnTo>
                    <a:lnTo>
                      <a:pt x="2250" y="2339"/>
                    </a:lnTo>
                    <a:lnTo>
                      <a:pt x="1833" y="2124"/>
                    </a:lnTo>
                    <a:lnTo>
                      <a:pt x="1606" y="1973"/>
                    </a:lnTo>
                    <a:lnTo>
                      <a:pt x="1365" y="1821"/>
                    </a:lnTo>
                    <a:lnTo>
                      <a:pt x="1125" y="1644"/>
                    </a:lnTo>
                    <a:lnTo>
                      <a:pt x="885" y="1454"/>
                    </a:lnTo>
                    <a:lnTo>
                      <a:pt x="670" y="1239"/>
                    </a:lnTo>
                    <a:lnTo>
                      <a:pt x="468" y="1024"/>
                    </a:lnTo>
                    <a:lnTo>
                      <a:pt x="379" y="898"/>
                    </a:lnTo>
                    <a:lnTo>
                      <a:pt x="291" y="784"/>
                    </a:lnTo>
                    <a:lnTo>
                      <a:pt x="228" y="658"/>
                    </a:lnTo>
                    <a:lnTo>
                      <a:pt x="164" y="531"/>
                    </a:lnTo>
                    <a:lnTo>
                      <a:pt x="114" y="405"/>
                    </a:lnTo>
                    <a:lnTo>
                      <a:pt x="63" y="279"/>
                    </a:lnTo>
                    <a:lnTo>
                      <a:pt x="38" y="140"/>
                    </a:lnTo>
                    <a:lnTo>
                      <a:pt x="25"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p:nvPr/>
            </p:nvSpPr>
            <p:spPr>
              <a:xfrm>
                <a:off x="1453900" y="2409150"/>
                <a:ext cx="395400" cy="388775"/>
              </a:xfrm>
              <a:custGeom>
                <a:avLst/>
                <a:gdLst/>
                <a:ahLst/>
                <a:cxnLst/>
                <a:rect l="l" t="t" r="r" b="b"/>
                <a:pathLst>
                  <a:path w="15816" h="15551" extrusionOk="0">
                    <a:moveTo>
                      <a:pt x="7093" y="1"/>
                    </a:moveTo>
                    <a:lnTo>
                      <a:pt x="6612" y="13"/>
                    </a:lnTo>
                    <a:lnTo>
                      <a:pt x="6119" y="51"/>
                    </a:lnTo>
                    <a:lnTo>
                      <a:pt x="5601" y="102"/>
                    </a:lnTo>
                    <a:lnTo>
                      <a:pt x="5095" y="190"/>
                    </a:lnTo>
                    <a:lnTo>
                      <a:pt x="4830" y="241"/>
                    </a:lnTo>
                    <a:lnTo>
                      <a:pt x="4577" y="304"/>
                    </a:lnTo>
                    <a:lnTo>
                      <a:pt x="4311" y="367"/>
                    </a:lnTo>
                    <a:lnTo>
                      <a:pt x="4058" y="443"/>
                    </a:lnTo>
                    <a:lnTo>
                      <a:pt x="3805" y="532"/>
                    </a:lnTo>
                    <a:lnTo>
                      <a:pt x="3553" y="633"/>
                    </a:lnTo>
                    <a:lnTo>
                      <a:pt x="3300" y="746"/>
                    </a:lnTo>
                    <a:lnTo>
                      <a:pt x="3047" y="873"/>
                    </a:lnTo>
                    <a:lnTo>
                      <a:pt x="2807" y="1012"/>
                    </a:lnTo>
                    <a:lnTo>
                      <a:pt x="2579" y="1164"/>
                    </a:lnTo>
                    <a:lnTo>
                      <a:pt x="2339" y="1328"/>
                    </a:lnTo>
                    <a:lnTo>
                      <a:pt x="2124" y="1505"/>
                    </a:lnTo>
                    <a:lnTo>
                      <a:pt x="1909" y="1707"/>
                    </a:lnTo>
                    <a:lnTo>
                      <a:pt x="1694" y="1922"/>
                    </a:lnTo>
                    <a:lnTo>
                      <a:pt x="1492" y="2150"/>
                    </a:lnTo>
                    <a:lnTo>
                      <a:pt x="1302" y="2390"/>
                    </a:lnTo>
                    <a:lnTo>
                      <a:pt x="1113" y="2656"/>
                    </a:lnTo>
                    <a:lnTo>
                      <a:pt x="948" y="2934"/>
                    </a:lnTo>
                    <a:lnTo>
                      <a:pt x="784" y="3237"/>
                    </a:lnTo>
                    <a:lnTo>
                      <a:pt x="632" y="3566"/>
                    </a:lnTo>
                    <a:lnTo>
                      <a:pt x="493" y="3907"/>
                    </a:lnTo>
                    <a:lnTo>
                      <a:pt x="367" y="4261"/>
                    </a:lnTo>
                    <a:lnTo>
                      <a:pt x="253" y="4653"/>
                    </a:lnTo>
                    <a:lnTo>
                      <a:pt x="152" y="5058"/>
                    </a:lnTo>
                    <a:lnTo>
                      <a:pt x="76" y="5487"/>
                    </a:lnTo>
                    <a:lnTo>
                      <a:pt x="25" y="5917"/>
                    </a:lnTo>
                    <a:lnTo>
                      <a:pt x="0" y="6347"/>
                    </a:lnTo>
                    <a:lnTo>
                      <a:pt x="0" y="6790"/>
                    </a:lnTo>
                    <a:lnTo>
                      <a:pt x="13" y="7232"/>
                    </a:lnTo>
                    <a:lnTo>
                      <a:pt x="51" y="7687"/>
                    </a:lnTo>
                    <a:lnTo>
                      <a:pt x="101" y="8130"/>
                    </a:lnTo>
                    <a:lnTo>
                      <a:pt x="177" y="8585"/>
                    </a:lnTo>
                    <a:lnTo>
                      <a:pt x="266" y="9027"/>
                    </a:lnTo>
                    <a:lnTo>
                      <a:pt x="354" y="9470"/>
                    </a:lnTo>
                    <a:lnTo>
                      <a:pt x="468" y="9912"/>
                    </a:lnTo>
                    <a:lnTo>
                      <a:pt x="594" y="10342"/>
                    </a:lnTo>
                    <a:lnTo>
                      <a:pt x="721" y="10772"/>
                    </a:lnTo>
                    <a:lnTo>
                      <a:pt x="860" y="11177"/>
                    </a:lnTo>
                    <a:lnTo>
                      <a:pt x="1011" y="11581"/>
                    </a:lnTo>
                    <a:lnTo>
                      <a:pt x="1151" y="11986"/>
                    </a:lnTo>
                    <a:lnTo>
                      <a:pt x="1454" y="12732"/>
                    </a:lnTo>
                    <a:lnTo>
                      <a:pt x="1757" y="13414"/>
                    </a:lnTo>
                    <a:lnTo>
                      <a:pt x="2048" y="14021"/>
                    </a:lnTo>
                    <a:lnTo>
                      <a:pt x="2314" y="14539"/>
                    </a:lnTo>
                    <a:lnTo>
                      <a:pt x="2541" y="14969"/>
                    </a:lnTo>
                    <a:lnTo>
                      <a:pt x="2718" y="15285"/>
                    </a:lnTo>
                    <a:lnTo>
                      <a:pt x="2883" y="15551"/>
                    </a:lnTo>
                    <a:lnTo>
                      <a:pt x="4842" y="13983"/>
                    </a:lnTo>
                    <a:lnTo>
                      <a:pt x="4792" y="13971"/>
                    </a:lnTo>
                    <a:lnTo>
                      <a:pt x="4665" y="13920"/>
                    </a:lnTo>
                    <a:lnTo>
                      <a:pt x="4577" y="13869"/>
                    </a:lnTo>
                    <a:lnTo>
                      <a:pt x="4476" y="13806"/>
                    </a:lnTo>
                    <a:lnTo>
                      <a:pt x="4374" y="13730"/>
                    </a:lnTo>
                    <a:lnTo>
                      <a:pt x="4261" y="13629"/>
                    </a:lnTo>
                    <a:lnTo>
                      <a:pt x="4147" y="13503"/>
                    </a:lnTo>
                    <a:lnTo>
                      <a:pt x="4020" y="13364"/>
                    </a:lnTo>
                    <a:lnTo>
                      <a:pt x="3907" y="13187"/>
                    </a:lnTo>
                    <a:lnTo>
                      <a:pt x="3793" y="12997"/>
                    </a:lnTo>
                    <a:lnTo>
                      <a:pt x="3692" y="12770"/>
                    </a:lnTo>
                    <a:lnTo>
                      <a:pt x="3591" y="12504"/>
                    </a:lnTo>
                    <a:lnTo>
                      <a:pt x="3502" y="12213"/>
                    </a:lnTo>
                    <a:lnTo>
                      <a:pt x="3439" y="11885"/>
                    </a:lnTo>
                    <a:lnTo>
                      <a:pt x="3401" y="11682"/>
                    </a:lnTo>
                    <a:lnTo>
                      <a:pt x="3388" y="11467"/>
                    </a:lnTo>
                    <a:lnTo>
                      <a:pt x="3376" y="11252"/>
                    </a:lnTo>
                    <a:lnTo>
                      <a:pt x="3376" y="11038"/>
                    </a:lnTo>
                    <a:lnTo>
                      <a:pt x="3376" y="10823"/>
                    </a:lnTo>
                    <a:lnTo>
                      <a:pt x="3401" y="10608"/>
                    </a:lnTo>
                    <a:lnTo>
                      <a:pt x="3426" y="10393"/>
                    </a:lnTo>
                    <a:lnTo>
                      <a:pt x="3451" y="10190"/>
                    </a:lnTo>
                    <a:lnTo>
                      <a:pt x="3489" y="9988"/>
                    </a:lnTo>
                    <a:lnTo>
                      <a:pt x="3540" y="9786"/>
                    </a:lnTo>
                    <a:lnTo>
                      <a:pt x="3591" y="9596"/>
                    </a:lnTo>
                    <a:lnTo>
                      <a:pt x="3654" y="9419"/>
                    </a:lnTo>
                    <a:lnTo>
                      <a:pt x="3717" y="9242"/>
                    </a:lnTo>
                    <a:lnTo>
                      <a:pt x="3793" y="9078"/>
                    </a:lnTo>
                    <a:lnTo>
                      <a:pt x="3869" y="8926"/>
                    </a:lnTo>
                    <a:lnTo>
                      <a:pt x="3945" y="8787"/>
                    </a:lnTo>
                    <a:lnTo>
                      <a:pt x="4046" y="8623"/>
                    </a:lnTo>
                    <a:lnTo>
                      <a:pt x="4159" y="8484"/>
                    </a:lnTo>
                    <a:lnTo>
                      <a:pt x="4273" y="8370"/>
                    </a:lnTo>
                    <a:lnTo>
                      <a:pt x="4400" y="8294"/>
                    </a:lnTo>
                    <a:lnTo>
                      <a:pt x="4513" y="8231"/>
                    </a:lnTo>
                    <a:lnTo>
                      <a:pt x="4577" y="8218"/>
                    </a:lnTo>
                    <a:lnTo>
                      <a:pt x="4640" y="8206"/>
                    </a:lnTo>
                    <a:lnTo>
                      <a:pt x="4766" y="8206"/>
                    </a:lnTo>
                    <a:lnTo>
                      <a:pt x="4830" y="8218"/>
                    </a:lnTo>
                    <a:lnTo>
                      <a:pt x="4893" y="8244"/>
                    </a:lnTo>
                    <a:lnTo>
                      <a:pt x="5007" y="8319"/>
                    </a:lnTo>
                    <a:lnTo>
                      <a:pt x="5120" y="8408"/>
                    </a:lnTo>
                    <a:lnTo>
                      <a:pt x="5221" y="8534"/>
                    </a:lnTo>
                    <a:lnTo>
                      <a:pt x="5310" y="8661"/>
                    </a:lnTo>
                    <a:lnTo>
                      <a:pt x="5310" y="8673"/>
                    </a:lnTo>
                    <a:lnTo>
                      <a:pt x="5386" y="8825"/>
                    </a:lnTo>
                    <a:lnTo>
                      <a:pt x="5449" y="8989"/>
                    </a:lnTo>
                    <a:lnTo>
                      <a:pt x="5512" y="9166"/>
                    </a:lnTo>
                    <a:lnTo>
                      <a:pt x="5563" y="9356"/>
                    </a:lnTo>
                    <a:lnTo>
                      <a:pt x="5651" y="9723"/>
                    </a:lnTo>
                    <a:lnTo>
                      <a:pt x="5702" y="10089"/>
                    </a:lnTo>
                    <a:lnTo>
                      <a:pt x="5740" y="10418"/>
                    </a:lnTo>
                    <a:lnTo>
                      <a:pt x="5752" y="10684"/>
                    </a:lnTo>
                    <a:lnTo>
                      <a:pt x="5765" y="10924"/>
                    </a:lnTo>
                    <a:lnTo>
                      <a:pt x="6005" y="10797"/>
                    </a:lnTo>
                    <a:lnTo>
                      <a:pt x="6233" y="10671"/>
                    </a:lnTo>
                    <a:lnTo>
                      <a:pt x="6448" y="10519"/>
                    </a:lnTo>
                    <a:lnTo>
                      <a:pt x="6637" y="10355"/>
                    </a:lnTo>
                    <a:lnTo>
                      <a:pt x="6814" y="10178"/>
                    </a:lnTo>
                    <a:lnTo>
                      <a:pt x="6979" y="9988"/>
                    </a:lnTo>
                    <a:lnTo>
                      <a:pt x="7130" y="9786"/>
                    </a:lnTo>
                    <a:lnTo>
                      <a:pt x="7257" y="9584"/>
                    </a:lnTo>
                    <a:lnTo>
                      <a:pt x="7383" y="9369"/>
                    </a:lnTo>
                    <a:lnTo>
                      <a:pt x="7484" y="9154"/>
                    </a:lnTo>
                    <a:lnTo>
                      <a:pt x="7573" y="8939"/>
                    </a:lnTo>
                    <a:lnTo>
                      <a:pt x="7661" y="8711"/>
                    </a:lnTo>
                    <a:lnTo>
                      <a:pt x="7737" y="8484"/>
                    </a:lnTo>
                    <a:lnTo>
                      <a:pt x="7788" y="8256"/>
                    </a:lnTo>
                    <a:lnTo>
                      <a:pt x="7838" y="8029"/>
                    </a:lnTo>
                    <a:lnTo>
                      <a:pt x="7889" y="7801"/>
                    </a:lnTo>
                    <a:lnTo>
                      <a:pt x="7952" y="7359"/>
                    </a:lnTo>
                    <a:lnTo>
                      <a:pt x="7990" y="6954"/>
                    </a:lnTo>
                    <a:lnTo>
                      <a:pt x="8003" y="6575"/>
                    </a:lnTo>
                    <a:lnTo>
                      <a:pt x="8003" y="6233"/>
                    </a:lnTo>
                    <a:lnTo>
                      <a:pt x="7990" y="5955"/>
                    </a:lnTo>
                    <a:lnTo>
                      <a:pt x="7978" y="5753"/>
                    </a:lnTo>
                    <a:lnTo>
                      <a:pt x="7952" y="5563"/>
                    </a:lnTo>
                    <a:lnTo>
                      <a:pt x="8420" y="5715"/>
                    </a:lnTo>
                    <a:lnTo>
                      <a:pt x="8938" y="5867"/>
                    </a:lnTo>
                    <a:lnTo>
                      <a:pt x="9596" y="6044"/>
                    </a:lnTo>
                    <a:lnTo>
                      <a:pt x="9962" y="6132"/>
                    </a:lnTo>
                    <a:lnTo>
                      <a:pt x="10367" y="6221"/>
                    </a:lnTo>
                    <a:lnTo>
                      <a:pt x="10771" y="6309"/>
                    </a:lnTo>
                    <a:lnTo>
                      <a:pt x="11201" y="6385"/>
                    </a:lnTo>
                    <a:lnTo>
                      <a:pt x="11644" y="6448"/>
                    </a:lnTo>
                    <a:lnTo>
                      <a:pt x="12086" y="6511"/>
                    </a:lnTo>
                    <a:lnTo>
                      <a:pt x="12529" y="6549"/>
                    </a:lnTo>
                    <a:lnTo>
                      <a:pt x="12959" y="6562"/>
                    </a:lnTo>
                    <a:lnTo>
                      <a:pt x="13376" y="6562"/>
                    </a:lnTo>
                    <a:lnTo>
                      <a:pt x="13755" y="6537"/>
                    </a:lnTo>
                    <a:lnTo>
                      <a:pt x="14084" y="6499"/>
                    </a:lnTo>
                    <a:lnTo>
                      <a:pt x="14387" y="6436"/>
                    </a:lnTo>
                    <a:lnTo>
                      <a:pt x="14653" y="6360"/>
                    </a:lnTo>
                    <a:lnTo>
                      <a:pt x="14880" y="6271"/>
                    </a:lnTo>
                    <a:lnTo>
                      <a:pt x="15083" y="6183"/>
                    </a:lnTo>
                    <a:lnTo>
                      <a:pt x="15260" y="6082"/>
                    </a:lnTo>
                    <a:lnTo>
                      <a:pt x="15399" y="5993"/>
                    </a:lnTo>
                    <a:lnTo>
                      <a:pt x="15525" y="5905"/>
                    </a:lnTo>
                    <a:lnTo>
                      <a:pt x="15614" y="5816"/>
                    </a:lnTo>
                    <a:lnTo>
                      <a:pt x="15689" y="5728"/>
                    </a:lnTo>
                    <a:lnTo>
                      <a:pt x="15778" y="5614"/>
                    </a:lnTo>
                    <a:lnTo>
                      <a:pt x="15816" y="5563"/>
                    </a:lnTo>
                    <a:lnTo>
                      <a:pt x="15753" y="5361"/>
                    </a:lnTo>
                    <a:lnTo>
                      <a:pt x="15677" y="5146"/>
                    </a:lnTo>
                    <a:lnTo>
                      <a:pt x="15601" y="4944"/>
                    </a:lnTo>
                    <a:lnTo>
                      <a:pt x="15525" y="4742"/>
                    </a:lnTo>
                    <a:lnTo>
                      <a:pt x="15424" y="4552"/>
                    </a:lnTo>
                    <a:lnTo>
                      <a:pt x="15335" y="4362"/>
                    </a:lnTo>
                    <a:lnTo>
                      <a:pt x="15222" y="4173"/>
                    </a:lnTo>
                    <a:lnTo>
                      <a:pt x="15108" y="3996"/>
                    </a:lnTo>
                    <a:lnTo>
                      <a:pt x="15108" y="3983"/>
                    </a:lnTo>
                    <a:lnTo>
                      <a:pt x="14956" y="3755"/>
                    </a:lnTo>
                    <a:lnTo>
                      <a:pt x="14792" y="3540"/>
                    </a:lnTo>
                    <a:lnTo>
                      <a:pt x="14615" y="3326"/>
                    </a:lnTo>
                    <a:lnTo>
                      <a:pt x="14438" y="3123"/>
                    </a:lnTo>
                    <a:lnTo>
                      <a:pt x="14248" y="2921"/>
                    </a:lnTo>
                    <a:lnTo>
                      <a:pt x="14046" y="2731"/>
                    </a:lnTo>
                    <a:lnTo>
                      <a:pt x="13844" y="2542"/>
                    </a:lnTo>
                    <a:lnTo>
                      <a:pt x="13629" y="2365"/>
                    </a:lnTo>
                    <a:lnTo>
                      <a:pt x="13414" y="2200"/>
                    </a:lnTo>
                    <a:lnTo>
                      <a:pt x="13186" y="2036"/>
                    </a:lnTo>
                    <a:lnTo>
                      <a:pt x="12959" y="1872"/>
                    </a:lnTo>
                    <a:lnTo>
                      <a:pt x="12731" y="1720"/>
                    </a:lnTo>
                    <a:lnTo>
                      <a:pt x="12491" y="1581"/>
                    </a:lnTo>
                    <a:lnTo>
                      <a:pt x="12251" y="1442"/>
                    </a:lnTo>
                    <a:lnTo>
                      <a:pt x="11758" y="1189"/>
                    </a:lnTo>
                    <a:lnTo>
                      <a:pt x="11442" y="1037"/>
                    </a:lnTo>
                    <a:lnTo>
                      <a:pt x="11125" y="898"/>
                    </a:lnTo>
                    <a:lnTo>
                      <a:pt x="10797" y="759"/>
                    </a:lnTo>
                    <a:lnTo>
                      <a:pt x="10481" y="645"/>
                    </a:lnTo>
                    <a:lnTo>
                      <a:pt x="10165" y="532"/>
                    </a:lnTo>
                    <a:lnTo>
                      <a:pt x="9849" y="443"/>
                    </a:lnTo>
                    <a:lnTo>
                      <a:pt x="9545" y="355"/>
                    </a:lnTo>
                    <a:lnTo>
                      <a:pt x="9242" y="266"/>
                    </a:lnTo>
                    <a:lnTo>
                      <a:pt x="8938" y="203"/>
                    </a:lnTo>
                    <a:lnTo>
                      <a:pt x="8648" y="140"/>
                    </a:lnTo>
                    <a:lnTo>
                      <a:pt x="8357" y="102"/>
                    </a:lnTo>
                    <a:lnTo>
                      <a:pt x="8079" y="64"/>
                    </a:lnTo>
                    <a:lnTo>
                      <a:pt x="7813" y="26"/>
                    </a:lnTo>
                    <a:lnTo>
                      <a:pt x="7560" y="13"/>
                    </a:lnTo>
                    <a:lnTo>
                      <a:pt x="7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6"/>
              <p:cNvSpPr/>
              <p:nvPr/>
            </p:nvSpPr>
            <p:spPr>
              <a:xfrm>
                <a:off x="1301875" y="2353850"/>
                <a:ext cx="226000" cy="285725"/>
              </a:xfrm>
              <a:custGeom>
                <a:avLst/>
                <a:gdLst/>
                <a:ahLst/>
                <a:cxnLst/>
                <a:rect l="l" t="t" r="r" b="b"/>
                <a:pathLst>
                  <a:path w="9040" h="11429" extrusionOk="0">
                    <a:moveTo>
                      <a:pt x="4829" y="0"/>
                    </a:moveTo>
                    <a:lnTo>
                      <a:pt x="4551" y="25"/>
                    </a:lnTo>
                    <a:lnTo>
                      <a:pt x="4273" y="63"/>
                    </a:lnTo>
                    <a:lnTo>
                      <a:pt x="4020" y="114"/>
                    </a:lnTo>
                    <a:lnTo>
                      <a:pt x="3768" y="177"/>
                    </a:lnTo>
                    <a:lnTo>
                      <a:pt x="3540" y="266"/>
                    </a:lnTo>
                    <a:lnTo>
                      <a:pt x="3312" y="367"/>
                    </a:lnTo>
                    <a:lnTo>
                      <a:pt x="3097" y="481"/>
                    </a:lnTo>
                    <a:lnTo>
                      <a:pt x="2895" y="607"/>
                    </a:lnTo>
                    <a:lnTo>
                      <a:pt x="2706" y="759"/>
                    </a:lnTo>
                    <a:lnTo>
                      <a:pt x="2529" y="910"/>
                    </a:lnTo>
                    <a:lnTo>
                      <a:pt x="2364" y="1087"/>
                    </a:lnTo>
                    <a:lnTo>
                      <a:pt x="2212" y="1264"/>
                    </a:lnTo>
                    <a:lnTo>
                      <a:pt x="2061" y="1467"/>
                    </a:lnTo>
                    <a:lnTo>
                      <a:pt x="1934" y="1682"/>
                    </a:lnTo>
                    <a:lnTo>
                      <a:pt x="1808" y="1897"/>
                    </a:lnTo>
                    <a:lnTo>
                      <a:pt x="1694" y="2137"/>
                    </a:lnTo>
                    <a:lnTo>
                      <a:pt x="1593" y="2377"/>
                    </a:lnTo>
                    <a:lnTo>
                      <a:pt x="1505" y="2642"/>
                    </a:lnTo>
                    <a:lnTo>
                      <a:pt x="1416" y="2908"/>
                    </a:lnTo>
                    <a:lnTo>
                      <a:pt x="1353" y="3186"/>
                    </a:lnTo>
                    <a:lnTo>
                      <a:pt x="1290" y="3477"/>
                    </a:lnTo>
                    <a:lnTo>
                      <a:pt x="1239" y="3780"/>
                    </a:lnTo>
                    <a:lnTo>
                      <a:pt x="1201" y="4096"/>
                    </a:lnTo>
                    <a:lnTo>
                      <a:pt x="1163" y="4425"/>
                    </a:lnTo>
                    <a:lnTo>
                      <a:pt x="1138" y="4754"/>
                    </a:lnTo>
                    <a:lnTo>
                      <a:pt x="1125" y="5095"/>
                    </a:lnTo>
                    <a:lnTo>
                      <a:pt x="1125" y="5449"/>
                    </a:lnTo>
                    <a:lnTo>
                      <a:pt x="1138" y="5803"/>
                    </a:lnTo>
                    <a:lnTo>
                      <a:pt x="1151" y="6170"/>
                    </a:lnTo>
                    <a:lnTo>
                      <a:pt x="1176" y="6549"/>
                    </a:lnTo>
                    <a:lnTo>
                      <a:pt x="1201" y="6916"/>
                    </a:lnTo>
                    <a:lnTo>
                      <a:pt x="1214" y="7257"/>
                    </a:lnTo>
                    <a:lnTo>
                      <a:pt x="1226" y="7573"/>
                    </a:lnTo>
                    <a:lnTo>
                      <a:pt x="1226" y="7876"/>
                    </a:lnTo>
                    <a:lnTo>
                      <a:pt x="1214" y="8142"/>
                    </a:lnTo>
                    <a:lnTo>
                      <a:pt x="1188" y="8395"/>
                    </a:lnTo>
                    <a:lnTo>
                      <a:pt x="1163" y="8622"/>
                    </a:lnTo>
                    <a:lnTo>
                      <a:pt x="1125" y="8837"/>
                    </a:lnTo>
                    <a:lnTo>
                      <a:pt x="1087" y="9027"/>
                    </a:lnTo>
                    <a:lnTo>
                      <a:pt x="1049" y="9204"/>
                    </a:lnTo>
                    <a:lnTo>
                      <a:pt x="999" y="9356"/>
                    </a:lnTo>
                    <a:lnTo>
                      <a:pt x="948" y="9495"/>
                    </a:lnTo>
                    <a:lnTo>
                      <a:pt x="885" y="9621"/>
                    </a:lnTo>
                    <a:lnTo>
                      <a:pt x="834" y="9735"/>
                    </a:lnTo>
                    <a:lnTo>
                      <a:pt x="771" y="9823"/>
                    </a:lnTo>
                    <a:lnTo>
                      <a:pt x="708" y="9912"/>
                    </a:lnTo>
                    <a:lnTo>
                      <a:pt x="645" y="9988"/>
                    </a:lnTo>
                    <a:lnTo>
                      <a:pt x="582" y="10038"/>
                    </a:lnTo>
                    <a:lnTo>
                      <a:pt x="455" y="10139"/>
                    </a:lnTo>
                    <a:lnTo>
                      <a:pt x="329" y="10190"/>
                    </a:lnTo>
                    <a:lnTo>
                      <a:pt x="228" y="10228"/>
                    </a:lnTo>
                    <a:lnTo>
                      <a:pt x="126" y="10241"/>
                    </a:lnTo>
                    <a:lnTo>
                      <a:pt x="63" y="10241"/>
                    </a:lnTo>
                    <a:lnTo>
                      <a:pt x="0" y="10228"/>
                    </a:lnTo>
                    <a:lnTo>
                      <a:pt x="38" y="10304"/>
                    </a:lnTo>
                    <a:lnTo>
                      <a:pt x="177" y="10506"/>
                    </a:lnTo>
                    <a:lnTo>
                      <a:pt x="291" y="10632"/>
                    </a:lnTo>
                    <a:lnTo>
                      <a:pt x="417" y="10759"/>
                    </a:lnTo>
                    <a:lnTo>
                      <a:pt x="569" y="10898"/>
                    </a:lnTo>
                    <a:lnTo>
                      <a:pt x="733" y="11037"/>
                    </a:lnTo>
                    <a:lnTo>
                      <a:pt x="923" y="11163"/>
                    </a:lnTo>
                    <a:lnTo>
                      <a:pt x="1138" y="11265"/>
                    </a:lnTo>
                    <a:lnTo>
                      <a:pt x="1252" y="11315"/>
                    </a:lnTo>
                    <a:lnTo>
                      <a:pt x="1378" y="11353"/>
                    </a:lnTo>
                    <a:lnTo>
                      <a:pt x="1505" y="11391"/>
                    </a:lnTo>
                    <a:lnTo>
                      <a:pt x="1631" y="11416"/>
                    </a:lnTo>
                    <a:lnTo>
                      <a:pt x="1770" y="11429"/>
                    </a:lnTo>
                    <a:lnTo>
                      <a:pt x="1909" y="11429"/>
                    </a:lnTo>
                    <a:lnTo>
                      <a:pt x="2048" y="11416"/>
                    </a:lnTo>
                    <a:lnTo>
                      <a:pt x="2200" y="11404"/>
                    </a:lnTo>
                    <a:lnTo>
                      <a:pt x="2352" y="11378"/>
                    </a:lnTo>
                    <a:lnTo>
                      <a:pt x="2516" y="11328"/>
                    </a:lnTo>
                    <a:lnTo>
                      <a:pt x="2680" y="11277"/>
                    </a:lnTo>
                    <a:lnTo>
                      <a:pt x="2845" y="11201"/>
                    </a:lnTo>
                    <a:lnTo>
                      <a:pt x="3022" y="11113"/>
                    </a:lnTo>
                    <a:lnTo>
                      <a:pt x="3186" y="11024"/>
                    </a:lnTo>
                    <a:lnTo>
                      <a:pt x="3363" y="10923"/>
                    </a:lnTo>
                    <a:lnTo>
                      <a:pt x="3527" y="10809"/>
                    </a:lnTo>
                    <a:lnTo>
                      <a:pt x="3692" y="10696"/>
                    </a:lnTo>
                    <a:lnTo>
                      <a:pt x="3843" y="10569"/>
                    </a:lnTo>
                    <a:lnTo>
                      <a:pt x="4008" y="10443"/>
                    </a:lnTo>
                    <a:lnTo>
                      <a:pt x="4159" y="10291"/>
                    </a:lnTo>
                    <a:lnTo>
                      <a:pt x="4311" y="10152"/>
                    </a:lnTo>
                    <a:lnTo>
                      <a:pt x="4450" y="9988"/>
                    </a:lnTo>
                    <a:lnTo>
                      <a:pt x="4589" y="9836"/>
                    </a:lnTo>
                    <a:lnTo>
                      <a:pt x="4716" y="9659"/>
                    </a:lnTo>
                    <a:lnTo>
                      <a:pt x="4829" y="9482"/>
                    </a:lnTo>
                    <a:lnTo>
                      <a:pt x="4943" y="9292"/>
                    </a:lnTo>
                    <a:lnTo>
                      <a:pt x="5057" y="9103"/>
                    </a:lnTo>
                    <a:lnTo>
                      <a:pt x="5146" y="8900"/>
                    </a:lnTo>
                    <a:lnTo>
                      <a:pt x="5234" y="8698"/>
                    </a:lnTo>
                    <a:lnTo>
                      <a:pt x="5310" y="8483"/>
                    </a:lnTo>
                    <a:lnTo>
                      <a:pt x="5373" y="8268"/>
                    </a:lnTo>
                    <a:lnTo>
                      <a:pt x="5424" y="8041"/>
                    </a:lnTo>
                    <a:lnTo>
                      <a:pt x="5462" y="7801"/>
                    </a:lnTo>
                    <a:lnTo>
                      <a:pt x="5500" y="7560"/>
                    </a:lnTo>
                    <a:lnTo>
                      <a:pt x="5512" y="7308"/>
                    </a:lnTo>
                    <a:lnTo>
                      <a:pt x="5512" y="7055"/>
                    </a:lnTo>
                    <a:lnTo>
                      <a:pt x="5500" y="6802"/>
                    </a:lnTo>
                    <a:lnTo>
                      <a:pt x="5462" y="6536"/>
                    </a:lnTo>
                    <a:lnTo>
                      <a:pt x="5424" y="6258"/>
                    </a:lnTo>
                    <a:lnTo>
                      <a:pt x="5360" y="5980"/>
                    </a:lnTo>
                    <a:lnTo>
                      <a:pt x="5285" y="5689"/>
                    </a:lnTo>
                    <a:lnTo>
                      <a:pt x="5196" y="5398"/>
                    </a:lnTo>
                    <a:lnTo>
                      <a:pt x="5082" y="5095"/>
                    </a:lnTo>
                    <a:lnTo>
                      <a:pt x="4943" y="4792"/>
                    </a:lnTo>
                    <a:lnTo>
                      <a:pt x="4817" y="4501"/>
                    </a:lnTo>
                    <a:lnTo>
                      <a:pt x="4728" y="4235"/>
                    </a:lnTo>
                    <a:lnTo>
                      <a:pt x="4665" y="3983"/>
                    </a:lnTo>
                    <a:lnTo>
                      <a:pt x="4640" y="3768"/>
                    </a:lnTo>
                    <a:lnTo>
                      <a:pt x="4640" y="3565"/>
                    </a:lnTo>
                    <a:lnTo>
                      <a:pt x="4665" y="3388"/>
                    </a:lnTo>
                    <a:lnTo>
                      <a:pt x="4703" y="3237"/>
                    </a:lnTo>
                    <a:lnTo>
                      <a:pt x="4779" y="3110"/>
                    </a:lnTo>
                    <a:lnTo>
                      <a:pt x="4867" y="2996"/>
                    </a:lnTo>
                    <a:lnTo>
                      <a:pt x="4969" y="2908"/>
                    </a:lnTo>
                    <a:lnTo>
                      <a:pt x="5095" y="2845"/>
                    </a:lnTo>
                    <a:lnTo>
                      <a:pt x="5234" y="2794"/>
                    </a:lnTo>
                    <a:lnTo>
                      <a:pt x="5386" y="2756"/>
                    </a:lnTo>
                    <a:lnTo>
                      <a:pt x="5550" y="2744"/>
                    </a:lnTo>
                    <a:lnTo>
                      <a:pt x="5727" y="2744"/>
                    </a:lnTo>
                    <a:lnTo>
                      <a:pt x="5904" y="2769"/>
                    </a:lnTo>
                    <a:lnTo>
                      <a:pt x="6081" y="2807"/>
                    </a:lnTo>
                    <a:lnTo>
                      <a:pt x="6271" y="2857"/>
                    </a:lnTo>
                    <a:lnTo>
                      <a:pt x="6460" y="2933"/>
                    </a:lnTo>
                    <a:lnTo>
                      <a:pt x="6650" y="3009"/>
                    </a:lnTo>
                    <a:lnTo>
                      <a:pt x="6840" y="3110"/>
                    </a:lnTo>
                    <a:lnTo>
                      <a:pt x="7017" y="3211"/>
                    </a:lnTo>
                    <a:lnTo>
                      <a:pt x="7194" y="3338"/>
                    </a:lnTo>
                    <a:lnTo>
                      <a:pt x="7371" y="3477"/>
                    </a:lnTo>
                    <a:lnTo>
                      <a:pt x="7522" y="3616"/>
                    </a:lnTo>
                    <a:lnTo>
                      <a:pt x="7674" y="3768"/>
                    </a:lnTo>
                    <a:lnTo>
                      <a:pt x="7813" y="3945"/>
                    </a:lnTo>
                    <a:lnTo>
                      <a:pt x="7927" y="4109"/>
                    </a:lnTo>
                    <a:lnTo>
                      <a:pt x="8041" y="4299"/>
                    </a:lnTo>
                    <a:lnTo>
                      <a:pt x="8117" y="4488"/>
                    </a:lnTo>
                    <a:lnTo>
                      <a:pt x="8180" y="4691"/>
                    </a:lnTo>
                    <a:lnTo>
                      <a:pt x="8230" y="4905"/>
                    </a:lnTo>
                    <a:lnTo>
                      <a:pt x="9039" y="3932"/>
                    </a:lnTo>
                    <a:lnTo>
                      <a:pt x="9014" y="3780"/>
                    </a:lnTo>
                    <a:lnTo>
                      <a:pt x="8989" y="3591"/>
                    </a:lnTo>
                    <a:lnTo>
                      <a:pt x="8938" y="3350"/>
                    </a:lnTo>
                    <a:lnTo>
                      <a:pt x="8875" y="3072"/>
                    </a:lnTo>
                    <a:lnTo>
                      <a:pt x="8774" y="2744"/>
                    </a:lnTo>
                    <a:lnTo>
                      <a:pt x="8648" y="2402"/>
                    </a:lnTo>
                    <a:lnTo>
                      <a:pt x="8572" y="2225"/>
                    </a:lnTo>
                    <a:lnTo>
                      <a:pt x="8483" y="2048"/>
                    </a:lnTo>
                    <a:lnTo>
                      <a:pt x="8382" y="1871"/>
                    </a:lnTo>
                    <a:lnTo>
                      <a:pt x="8281" y="1694"/>
                    </a:lnTo>
                    <a:lnTo>
                      <a:pt x="8167" y="1517"/>
                    </a:lnTo>
                    <a:lnTo>
                      <a:pt x="8041" y="1340"/>
                    </a:lnTo>
                    <a:lnTo>
                      <a:pt x="7902" y="1176"/>
                    </a:lnTo>
                    <a:lnTo>
                      <a:pt x="7750" y="1012"/>
                    </a:lnTo>
                    <a:lnTo>
                      <a:pt x="7573" y="860"/>
                    </a:lnTo>
                    <a:lnTo>
                      <a:pt x="7396" y="708"/>
                    </a:lnTo>
                    <a:lnTo>
                      <a:pt x="7206" y="569"/>
                    </a:lnTo>
                    <a:lnTo>
                      <a:pt x="7004" y="443"/>
                    </a:lnTo>
                    <a:lnTo>
                      <a:pt x="6776" y="341"/>
                    </a:lnTo>
                    <a:lnTo>
                      <a:pt x="6536" y="240"/>
                    </a:lnTo>
                    <a:lnTo>
                      <a:pt x="6283" y="152"/>
                    </a:lnTo>
                    <a:lnTo>
                      <a:pt x="6018" y="89"/>
                    </a:lnTo>
                    <a:lnTo>
                      <a:pt x="5727" y="38"/>
                    </a:lnTo>
                    <a:lnTo>
                      <a:pt x="54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p:nvPr/>
            </p:nvSpPr>
            <p:spPr>
              <a:xfrm>
                <a:off x="1261725" y="3801100"/>
                <a:ext cx="889750" cy="484550"/>
              </a:xfrm>
              <a:custGeom>
                <a:avLst/>
                <a:gdLst/>
                <a:ahLst/>
                <a:cxnLst/>
                <a:rect l="l" t="t" r="r" b="b"/>
                <a:pathLst>
                  <a:path w="35590" h="19382" extrusionOk="0">
                    <a:moveTo>
                      <a:pt x="15702" y="0"/>
                    </a:moveTo>
                    <a:lnTo>
                      <a:pt x="13831" y="13"/>
                    </a:lnTo>
                    <a:lnTo>
                      <a:pt x="11935" y="38"/>
                    </a:lnTo>
                    <a:lnTo>
                      <a:pt x="8294" y="114"/>
                    </a:lnTo>
                    <a:lnTo>
                      <a:pt x="5197" y="203"/>
                    </a:lnTo>
                    <a:lnTo>
                      <a:pt x="2238" y="291"/>
                    </a:lnTo>
                    <a:lnTo>
                      <a:pt x="2099" y="531"/>
                    </a:lnTo>
                    <a:lnTo>
                      <a:pt x="1947" y="809"/>
                    </a:lnTo>
                    <a:lnTo>
                      <a:pt x="1758" y="1201"/>
                    </a:lnTo>
                    <a:lnTo>
                      <a:pt x="1530" y="1682"/>
                    </a:lnTo>
                    <a:lnTo>
                      <a:pt x="1290" y="2251"/>
                    </a:lnTo>
                    <a:lnTo>
                      <a:pt x="1037" y="2908"/>
                    </a:lnTo>
                    <a:lnTo>
                      <a:pt x="911" y="3275"/>
                    </a:lnTo>
                    <a:lnTo>
                      <a:pt x="797" y="3641"/>
                    </a:lnTo>
                    <a:lnTo>
                      <a:pt x="671" y="4033"/>
                    </a:lnTo>
                    <a:lnTo>
                      <a:pt x="569" y="4450"/>
                    </a:lnTo>
                    <a:lnTo>
                      <a:pt x="456" y="4880"/>
                    </a:lnTo>
                    <a:lnTo>
                      <a:pt x="354" y="5323"/>
                    </a:lnTo>
                    <a:lnTo>
                      <a:pt x="266" y="5778"/>
                    </a:lnTo>
                    <a:lnTo>
                      <a:pt x="190" y="6246"/>
                    </a:lnTo>
                    <a:lnTo>
                      <a:pt x="127" y="6739"/>
                    </a:lnTo>
                    <a:lnTo>
                      <a:pt x="64" y="7232"/>
                    </a:lnTo>
                    <a:lnTo>
                      <a:pt x="26" y="7738"/>
                    </a:lnTo>
                    <a:lnTo>
                      <a:pt x="13" y="8269"/>
                    </a:lnTo>
                    <a:lnTo>
                      <a:pt x="0" y="8787"/>
                    </a:lnTo>
                    <a:lnTo>
                      <a:pt x="13" y="9330"/>
                    </a:lnTo>
                    <a:lnTo>
                      <a:pt x="51" y="9874"/>
                    </a:lnTo>
                    <a:lnTo>
                      <a:pt x="114" y="10430"/>
                    </a:lnTo>
                    <a:lnTo>
                      <a:pt x="190" y="10999"/>
                    </a:lnTo>
                    <a:lnTo>
                      <a:pt x="291" y="11568"/>
                    </a:lnTo>
                    <a:lnTo>
                      <a:pt x="354" y="11846"/>
                    </a:lnTo>
                    <a:lnTo>
                      <a:pt x="430" y="12124"/>
                    </a:lnTo>
                    <a:lnTo>
                      <a:pt x="506" y="12390"/>
                    </a:lnTo>
                    <a:lnTo>
                      <a:pt x="595" y="12655"/>
                    </a:lnTo>
                    <a:lnTo>
                      <a:pt x="683" y="12921"/>
                    </a:lnTo>
                    <a:lnTo>
                      <a:pt x="784" y="13161"/>
                    </a:lnTo>
                    <a:lnTo>
                      <a:pt x="898" y="13414"/>
                    </a:lnTo>
                    <a:lnTo>
                      <a:pt x="1012" y="13654"/>
                    </a:lnTo>
                    <a:lnTo>
                      <a:pt x="1138" y="13882"/>
                    </a:lnTo>
                    <a:lnTo>
                      <a:pt x="1265" y="14109"/>
                    </a:lnTo>
                    <a:lnTo>
                      <a:pt x="1404" y="14337"/>
                    </a:lnTo>
                    <a:lnTo>
                      <a:pt x="1555" y="14552"/>
                    </a:lnTo>
                    <a:lnTo>
                      <a:pt x="1695" y="14767"/>
                    </a:lnTo>
                    <a:lnTo>
                      <a:pt x="1859" y="14969"/>
                    </a:lnTo>
                    <a:lnTo>
                      <a:pt x="2023" y="15171"/>
                    </a:lnTo>
                    <a:lnTo>
                      <a:pt x="2188" y="15361"/>
                    </a:lnTo>
                    <a:lnTo>
                      <a:pt x="2365" y="15551"/>
                    </a:lnTo>
                    <a:lnTo>
                      <a:pt x="2542" y="15728"/>
                    </a:lnTo>
                    <a:lnTo>
                      <a:pt x="2731" y="15905"/>
                    </a:lnTo>
                    <a:lnTo>
                      <a:pt x="2921" y="16082"/>
                    </a:lnTo>
                    <a:lnTo>
                      <a:pt x="3325" y="16410"/>
                    </a:lnTo>
                    <a:lnTo>
                      <a:pt x="3743" y="16714"/>
                    </a:lnTo>
                    <a:lnTo>
                      <a:pt x="4185" y="17005"/>
                    </a:lnTo>
                    <a:lnTo>
                      <a:pt x="4640" y="17283"/>
                    </a:lnTo>
                    <a:lnTo>
                      <a:pt x="5108" y="17523"/>
                    </a:lnTo>
                    <a:lnTo>
                      <a:pt x="5601" y="17763"/>
                    </a:lnTo>
                    <a:lnTo>
                      <a:pt x="6107" y="17978"/>
                    </a:lnTo>
                    <a:lnTo>
                      <a:pt x="6612" y="18180"/>
                    </a:lnTo>
                    <a:lnTo>
                      <a:pt x="7143" y="18357"/>
                    </a:lnTo>
                    <a:lnTo>
                      <a:pt x="7687" y="18522"/>
                    </a:lnTo>
                    <a:lnTo>
                      <a:pt x="8231" y="18673"/>
                    </a:lnTo>
                    <a:lnTo>
                      <a:pt x="8787" y="18800"/>
                    </a:lnTo>
                    <a:lnTo>
                      <a:pt x="9343" y="18914"/>
                    </a:lnTo>
                    <a:lnTo>
                      <a:pt x="9912" y="19027"/>
                    </a:lnTo>
                    <a:lnTo>
                      <a:pt x="10494" y="19116"/>
                    </a:lnTo>
                    <a:lnTo>
                      <a:pt x="11063" y="19192"/>
                    </a:lnTo>
                    <a:lnTo>
                      <a:pt x="11644" y="19255"/>
                    </a:lnTo>
                    <a:lnTo>
                      <a:pt x="12226" y="19305"/>
                    </a:lnTo>
                    <a:lnTo>
                      <a:pt x="12807" y="19343"/>
                    </a:lnTo>
                    <a:lnTo>
                      <a:pt x="13389" y="19369"/>
                    </a:lnTo>
                    <a:lnTo>
                      <a:pt x="13970" y="19381"/>
                    </a:lnTo>
                    <a:lnTo>
                      <a:pt x="28800" y="19381"/>
                    </a:lnTo>
                    <a:lnTo>
                      <a:pt x="35589" y="4893"/>
                    </a:lnTo>
                    <a:lnTo>
                      <a:pt x="34312" y="4311"/>
                    </a:lnTo>
                    <a:lnTo>
                      <a:pt x="32909" y="3692"/>
                    </a:lnTo>
                    <a:lnTo>
                      <a:pt x="31189" y="2959"/>
                    </a:lnTo>
                    <a:lnTo>
                      <a:pt x="30254" y="2567"/>
                    </a:lnTo>
                    <a:lnTo>
                      <a:pt x="29280" y="2175"/>
                    </a:lnTo>
                    <a:lnTo>
                      <a:pt x="28294" y="1796"/>
                    </a:lnTo>
                    <a:lnTo>
                      <a:pt x="27308" y="1429"/>
                    </a:lnTo>
                    <a:lnTo>
                      <a:pt x="26347" y="1088"/>
                    </a:lnTo>
                    <a:lnTo>
                      <a:pt x="25424" y="771"/>
                    </a:lnTo>
                    <a:lnTo>
                      <a:pt x="24540" y="506"/>
                    </a:lnTo>
                    <a:lnTo>
                      <a:pt x="24135" y="392"/>
                    </a:lnTo>
                    <a:lnTo>
                      <a:pt x="23743" y="291"/>
                    </a:lnTo>
                    <a:lnTo>
                      <a:pt x="23427" y="241"/>
                    </a:lnTo>
                    <a:lnTo>
                      <a:pt x="23035" y="190"/>
                    </a:lnTo>
                    <a:lnTo>
                      <a:pt x="22555" y="139"/>
                    </a:lnTo>
                    <a:lnTo>
                      <a:pt x="22011" y="101"/>
                    </a:lnTo>
                    <a:lnTo>
                      <a:pt x="21392" y="76"/>
                    </a:lnTo>
                    <a:lnTo>
                      <a:pt x="20709" y="51"/>
                    </a:lnTo>
                    <a:lnTo>
                      <a:pt x="19192" y="13"/>
                    </a:lnTo>
                    <a:lnTo>
                      <a:pt x="175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6"/>
              <p:cNvSpPr/>
              <p:nvPr/>
            </p:nvSpPr>
            <p:spPr>
              <a:xfrm>
                <a:off x="1732975" y="3812150"/>
                <a:ext cx="408050" cy="203250"/>
              </a:xfrm>
              <a:custGeom>
                <a:avLst/>
                <a:gdLst/>
                <a:ahLst/>
                <a:cxnLst/>
                <a:rect l="l" t="t" r="r" b="b"/>
                <a:pathLst>
                  <a:path w="16322" h="8130" extrusionOk="0">
                    <a:moveTo>
                      <a:pt x="16322" y="1"/>
                    </a:moveTo>
                    <a:lnTo>
                      <a:pt x="0" y="3566"/>
                    </a:lnTo>
                    <a:lnTo>
                      <a:pt x="13629" y="8130"/>
                    </a:lnTo>
                    <a:lnTo>
                      <a:pt x="16322" y="1"/>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1247500" y="2938250"/>
                <a:ext cx="653650" cy="940300"/>
              </a:xfrm>
              <a:custGeom>
                <a:avLst/>
                <a:gdLst/>
                <a:ahLst/>
                <a:cxnLst/>
                <a:rect l="l" t="t" r="r" b="b"/>
                <a:pathLst>
                  <a:path w="26146" h="37612" extrusionOk="0">
                    <a:moveTo>
                      <a:pt x="3844" y="0"/>
                    </a:moveTo>
                    <a:lnTo>
                      <a:pt x="3566" y="13"/>
                    </a:lnTo>
                    <a:lnTo>
                      <a:pt x="3275" y="51"/>
                    </a:lnTo>
                    <a:lnTo>
                      <a:pt x="3009" y="114"/>
                    </a:lnTo>
                    <a:lnTo>
                      <a:pt x="2731" y="190"/>
                    </a:lnTo>
                    <a:lnTo>
                      <a:pt x="2466" y="291"/>
                    </a:lnTo>
                    <a:lnTo>
                      <a:pt x="2213" y="405"/>
                    </a:lnTo>
                    <a:lnTo>
                      <a:pt x="1960" y="531"/>
                    </a:lnTo>
                    <a:lnTo>
                      <a:pt x="1720" y="683"/>
                    </a:lnTo>
                    <a:lnTo>
                      <a:pt x="1492" y="847"/>
                    </a:lnTo>
                    <a:lnTo>
                      <a:pt x="1265" y="1037"/>
                    </a:lnTo>
                    <a:lnTo>
                      <a:pt x="1063" y="1226"/>
                    </a:lnTo>
                    <a:lnTo>
                      <a:pt x="873" y="1441"/>
                    </a:lnTo>
                    <a:lnTo>
                      <a:pt x="696" y="1682"/>
                    </a:lnTo>
                    <a:lnTo>
                      <a:pt x="544" y="1922"/>
                    </a:lnTo>
                    <a:lnTo>
                      <a:pt x="392" y="2175"/>
                    </a:lnTo>
                    <a:lnTo>
                      <a:pt x="279" y="2453"/>
                    </a:lnTo>
                    <a:lnTo>
                      <a:pt x="178" y="2731"/>
                    </a:lnTo>
                    <a:lnTo>
                      <a:pt x="102" y="3034"/>
                    </a:lnTo>
                    <a:lnTo>
                      <a:pt x="38" y="3338"/>
                    </a:lnTo>
                    <a:lnTo>
                      <a:pt x="13" y="3654"/>
                    </a:lnTo>
                    <a:lnTo>
                      <a:pt x="1" y="3983"/>
                    </a:lnTo>
                    <a:lnTo>
                      <a:pt x="127" y="10683"/>
                    </a:lnTo>
                    <a:lnTo>
                      <a:pt x="215" y="14754"/>
                    </a:lnTo>
                    <a:lnTo>
                      <a:pt x="304" y="18901"/>
                    </a:lnTo>
                    <a:lnTo>
                      <a:pt x="405" y="22769"/>
                    </a:lnTo>
                    <a:lnTo>
                      <a:pt x="519" y="26069"/>
                    </a:lnTo>
                    <a:lnTo>
                      <a:pt x="569" y="27409"/>
                    </a:lnTo>
                    <a:lnTo>
                      <a:pt x="620" y="28471"/>
                    </a:lnTo>
                    <a:lnTo>
                      <a:pt x="683" y="29242"/>
                    </a:lnTo>
                    <a:lnTo>
                      <a:pt x="709" y="29495"/>
                    </a:lnTo>
                    <a:lnTo>
                      <a:pt x="734" y="29660"/>
                    </a:lnTo>
                    <a:lnTo>
                      <a:pt x="759" y="29735"/>
                    </a:lnTo>
                    <a:lnTo>
                      <a:pt x="822" y="29811"/>
                    </a:lnTo>
                    <a:lnTo>
                      <a:pt x="923" y="29912"/>
                    </a:lnTo>
                    <a:lnTo>
                      <a:pt x="1050" y="30001"/>
                    </a:lnTo>
                    <a:lnTo>
                      <a:pt x="1202" y="30102"/>
                    </a:lnTo>
                    <a:lnTo>
                      <a:pt x="1379" y="30216"/>
                    </a:lnTo>
                    <a:lnTo>
                      <a:pt x="1808" y="30443"/>
                    </a:lnTo>
                    <a:lnTo>
                      <a:pt x="2352" y="30696"/>
                    </a:lnTo>
                    <a:lnTo>
                      <a:pt x="2972" y="30974"/>
                    </a:lnTo>
                    <a:lnTo>
                      <a:pt x="3667" y="31253"/>
                    </a:lnTo>
                    <a:lnTo>
                      <a:pt x="4451" y="31556"/>
                    </a:lnTo>
                    <a:lnTo>
                      <a:pt x="5285" y="31872"/>
                    </a:lnTo>
                    <a:lnTo>
                      <a:pt x="6183" y="32188"/>
                    </a:lnTo>
                    <a:lnTo>
                      <a:pt x="7131" y="32517"/>
                    </a:lnTo>
                    <a:lnTo>
                      <a:pt x="8117" y="32858"/>
                    </a:lnTo>
                    <a:lnTo>
                      <a:pt x="10178" y="33541"/>
                    </a:lnTo>
                    <a:lnTo>
                      <a:pt x="12289" y="34211"/>
                    </a:lnTo>
                    <a:lnTo>
                      <a:pt x="14400" y="34881"/>
                    </a:lnTo>
                    <a:lnTo>
                      <a:pt x="16448" y="35500"/>
                    </a:lnTo>
                    <a:lnTo>
                      <a:pt x="18357" y="36082"/>
                    </a:lnTo>
                    <a:lnTo>
                      <a:pt x="20064" y="36588"/>
                    </a:lnTo>
                    <a:lnTo>
                      <a:pt x="22618" y="37334"/>
                    </a:lnTo>
                    <a:lnTo>
                      <a:pt x="23591" y="37612"/>
                    </a:lnTo>
                    <a:lnTo>
                      <a:pt x="26145" y="32631"/>
                    </a:lnTo>
                    <a:lnTo>
                      <a:pt x="8661" y="24830"/>
                    </a:lnTo>
                    <a:lnTo>
                      <a:pt x="8661" y="23920"/>
                    </a:lnTo>
                    <a:lnTo>
                      <a:pt x="8673" y="21518"/>
                    </a:lnTo>
                    <a:lnTo>
                      <a:pt x="8661" y="19887"/>
                    </a:lnTo>
                    <a:lnTo>
                      <a:pt x="8635" y="18066"/>
                    </a:lnTo>
                    <a:lnTo>
                      <a:pt x="8597" y="16094"/>
                    </a:lnTo>
                    <a:lnTo>
                      <a:pt x="8534" y="14033"/>
                    </a:lnTo>
                    <a:lnTo>
                      <a:pt x="8446" y="11947"/>
                    </a:lnTo>
                    <a:lnTo>
                      <a:pt x="8395" y="10911"/>
                    </a:lnTo>
                    <a:lnTo>
                      <a:pt x="8332" y="9887"/>
                    </a:lnTo>
                    <a:lnTo>
                      <a:pt x="8269" y="8875"/>
                    </a:lnTo>
                    <a:lnTo>
                      <a:pt x="8180" y="7914"/>
                    </a:lnTo>
                    <a:lnTo>
                      <a:pt x="8092" y="6966"/>
                    </a:lnTo>
                    <a:lnTo>
                      <a:pt x="8003" y="6081"/>
                    </a:lnTo>
                    <a:lnTo>
                      <a:pt x="7889" y="5234"/>
                    </a:lnTo>
                    <a:lnTo>
                      <a:pt x="7776" y="4450"/>
                    </a:lnTo>
                    <a:lnTo>
                      <a:pt x="7649" y="3730"/>
                    </a:lnTo>
                    <a:lnTo>
                      <a:pt x="7510" y="3085"/>
                    </a:lnTo>
                    <a:lnTo>
                      <a:pt x="7434" y="2782"/>
                    </a:lnTo>
                    <a:lnTo>
                      <a:pt x="7346" y="2516"/>
                    </a:lnTo>
                    <a:lnTo>
                      <a:pt x="7270" y="2263"/>
                    </a:lnTo>
                    <a:lnTo>
                      <a:pt x="7181" y="2036"/>
                    </a:lnTo>
                    <a:lnTo>
                      <a:pt x="7093" y="1821"/>
                    </a:lnTo>
                    <a:lnTo>
                      <a:pt x="7004" y="1644"/>
                    </a:lnTo>
                    <a:lnTo>
                      <a:pt x="6916" y="1479"/>
                    </a:lnTo>
                    <a:lnTo>
                      <a:pt x="6815" y="1353"/>
                    </a:lnTo>
                    <a:lnTo>
                      <a:pt x="6752" y="1277"/>
                    </a:lnTo>
                    <a:lnTo>
                      <a:pt x="6524" y="1037"/>
                    </a:lnTo>
                    <a:lnTo>
                      <a:pt x="6284" y="835"/>
                    </a:lnTo>
                    <a:lnTo>
                      <a:pt x="6031" y="645"/>
                    </a:lnTo>
                    <a:lnTo>
                      <a:pt x="5778" y="481"/>
                    </a:lnTo>
                    <a:lnTo>
                      <a:pt x="5513" y="342"/>
                    </a:lnTo>
                    <a:lnTo>
                      <a:pt x="5247" y="228"/>
                    </a:lnTo>
                    <a:lnTo>
                      <a:pt x="4969" y="139"/>
                    </a:lnTo>
                    <a:lnTo>
                      <a:pt x="4691" y="63"/>
                    </a:lnTo>
                    <a:lnTo>
                      <a:pt x="4413" y="25"/>
                    </a:lnTo>
                    <a:lnTo>
                      <a:pt x="412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p:nvPr/>
            </p:nvSpPr>
            <p:spPr>
              <a:xfrm>
                <a:off x="1837275" y="3737875"/>
                <a:ext cx="341375" cy="213050"/>
              </a:xfrm>
              <a:custGeom>
                <a:avLst/>
                <a:gdLst/>
                <a:ahLst/>
                <a:cxnLst/>
                <a:rect l="l" t="t" r="r" b="b"/>
                <a:pathLst>
                  <a:path w="13655" h="8522" extrusionOk="0">
                    <a:moveTo>
                      <a:pt x="9457" y="1"/>
                    </a:moveTo>
                    <a:lnTo>
                      <a:pt x="2554" y="646"/>
                    </a:lnTo>
                    <a:lnTo>
                      <a:pt x="2352" y="734"/>
                    </a:lnTo>
                    <a:lnTo>
                      <a:pt x="2150" y="835"/>
                    </a:lnTo>
                    <a:lnTo>
                      <a:pt x="1960" y="962"/>
                    </a:lnTo>
                    <a:lnTo>
                      <a:pt x="1783" y="1101"/>
                    </a:lnTo>
                    <a:lnTo>
                      <a:pt x="1619" y="1252"/>
                    </a:lnTo>
                    <a:lnTo>
                      <a:pt x="1467" y="1417"/>
                    </a:lnTo>
                    <a:lnTo>
                      <a:pt x="1315" y="1594"/>
                    </a:lnTo>
                    <a:lnTo>
                      <a:pt x="1189" y="1783"/>
                    </a:lnTo>
                    <a:lnTo>
                      <a:pt x="1062" y="1973"/>
                    </a:lnTo>
                    <a:lnTo>
                      <a:pt x="949" y="2175"/>
                    </a:lnTo>
                    <a:lnTo>
                      <a:pt x="835" y="2390"/>
                    </a:lnTo>
                    <a:lnTo>
                      <a:pt x="734" y="2593"/>
                    </a:lnTo>
                    <a:lnTo>
                      <a:pt x="645" y="2807"/>
                    </a:lnTo>
                    <a:lnTo>
                      <a:pt x="557" y="3022"/>
                    </a:lnTo>
                    <a:lnTo>
                      <a:pt x="418" y="3452"/>
                    </a:lnTo>
                    <a:lnTo>
                      <a:pt x="291" y="3882"/>
                    </a:lnTo>
                    <a:lnTo>
                      <a:pt x="203" y="4274"/>
                    </a:lnTo>
                    <a:lnTo>
                      <a:pt x="127" y="4641"/>
                    </a:lnTo>
                    <a:lnTo>
                      <a:pt x="76" y="4969"/>
                    </a:lnTo>
                    <a:lnTo>
                      <a:pt x="13" y="5450"/>
                    </a:lnTo>
                    <a:lnTo>
                      <a:pt x="0" y="5627"/>
                    </a:lnTo>
                    <a:lnTo>
                      <a:pt x="165" y="5677"/>
                    </a:lnTo>
                    <a:lnTo>
                      <a:pt x="367" y="5728"/>
                    </a:lnTo>
                    <a:lnTo>
                      <a:pt x="620" y="5778"/>
                    </a:lnTo>
                    <a:lnTo>
                      <a:pt x="936" y="5842"/>
                    </a:lnTo>
                    <a:lnTo>
                      <a:pt x="1303" y="5905"/>
                    </a:lnTo>
                    <a:lnTo>
                      <a:pt x="1720" y="5955"/>
                    </a:lnTo>
                    <a:lnTo>
                      <a:pt x="2150" y="5993"/>
                    </a:lnTo>
                    <a:lnTo>
                      <a:pt x="3351" y="6031"/>
                    </a:lnTo>
                    <a:lnTo>
                      <a:pt x="4817" y="6069"/>
                    </a:lnTo>
                    <a:lnTo>
                      <a:pt x="6587" y="6107"/>
                    </a:lnTo>
                    <a:lnTo>
                      <a:pt x="7156" y="7043"/>
                    </a:lnTo>
                    <a:lnTo>
                      <a:pt x="7042" y="8168"/>
                    </a:lnTo>
                    <a:lnTo>
                      <a:pt x="8104" y="8522"/>
                    </a:lnTo>
                    <a:lnTo>
                      <a:pt x="8484" y="7599"/>
                    </a:lnTo>
                    <a:lnTo>
                      <a:pt x="9912" y="8231"/>
                    </a:lnTo>
                    <a:lnTo>
                      <a:pt x="10317" y="7485"/>
                    </a:lnTo>
                    <a:lnTo>
                      <a:pt x="11353" y="7763"/>
                    </a:lnTo>
                    <a:lnTo>
                      <a:pt x="11644" y="5627"/>
                    </a:lnTo>
                    <a:lnTo>
                      <a:pt x="10797" y="3275"/>
                    </a:lnTo>
                    <a:lnTo>
                      <a:pt x="12150" y="4552"/>
                    </a:lnTo>
                    <a:lnTo>
                      <a:pt x="12567" y="6537"/>
                    </a:lnTo>
                    <a:lnTo>
                      <a:pt x="13654" y="6537"/>
                    </a:lnTo>
                    <a:lnTo>
                      <a:pt x="13654" y="2529"/>
                    </a:lnTo>
                    <a:lnTo>
                      <a:pt x="9457" y="1"/>
                    </a:ln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6"/>
              <p:cNvSpPr/>
              <p:nvPr/>
            </p:nvSpPr>
            <p:spPr>
              <a:xfrm>
                <a:off x="2073700" y="3443300"/>
                <a:ext cx="689975" cy="572100"/>
              </a:xfrm>
              <a:custGeom>
                <a:avLst/>
                <a:gdLst/>
                <a:ahLst/>
                <a:cxnLst/>
                <a:rect l="l" t="t" r="r" b="b"/>
                <a:pathLst>
                  <a:path w="27599" h="22884" extrusionOk="0">
                    <a:moveTo>
                      <a:pt x="27599" y="1"/>
                    </a:moveTo>
                    <a:lnTo>
                      <a:pt x="7358" y="696"/>
                    </a:lnTo>
                    <a:lnTo>
                      <a:pt x="0" y="22884"/>
                    </a:lnTo>
                    <a:lnTo>
                      <a:pt x="21050" y="21481"/>
                    </a:lnTo>
                    <a:lnTo>
                      <a:pt x="27599"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6"/>
              <p:cNvSpPr/>
              <p:nvPr/>
            </p:nvSpPr>
            <p:spPr>
              <a:xfrm>
                <a:off x="2019000" y="3832075"/>
                <a:ext cx="44600" cy="102100"/>
              </a:xfrm>
              <a:custGeom>
                <a:avLst/>
                <a:gdLst/>
                <a:ahLst/>
                <a:cxnLst/>
                <a:rect l="l" t="t" r="r" b="b"/>
                <a:pathLst>
                  <a:path w="1784" h="4084" extrusionOk="0">
                    <a:moveTo>
                      <a:pt x="292" y="0"/>
                    </a:moveTo>
                    <a:lnTo>
                      <a:pt x="1" y="177"/>
                    </a:lnTo>
                    <a:lnTo>
                      <a:pt x="1151" y="1517"/>
                    </a:lnTo>
                    <a:lnTo>
                      <a:pt x="1354" y="3275"/>
                    </a:lnTo>
                    <a:lnTo>
                      <a:pt x="1215" y="3831"/>
                    </a:lnTo>
                    <a:lnTo>
                      <a:pt x="1783" y="4084"/>
                    </a:lnTo>
                    <a:lnTo>
                      <a:pt x="1644" y="1302"/>
                    </a:lnTo>
                    <a:lnTo>
                      <a:pt x="292"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6"/>
              <p:cNvSpPr/>
              <p:nvPr/>
            </p:nvSpPr>
            <p:spPr>
              <a:xfrm>
                <a:off x="2055050" y="3812150"/>
                <a:ext cx="48700" cy="112875"/>
              </a:xfrm>
              <a:custGeom>
                <a:avLst/>
                <a:gdLst/>
                <a:ahLst/>
                <a:cxnLst/>
                <a:rect l="l" t="t" r="r" b="b"/>
                <a:pathLst>
                  <a:path w="1948" h="4515" extrusionOk="0">
                    <a:moveTo>
                      <a:pt x="341" y="1"/>
                    </a:moveTo>
                    <a:lnTo>
                      <a:pt x="0" y="203"/>
                    </a:lnTo>
                    <a:lnTo>
                      <a:pt x="1353" y="1948"/>
                    </a:lnTo>
                    <a:lnTo>
                      <a:pt x="1606" y="4514"/>
                    </a:lnTo>
                    <a:lnTo>
                      <a:pt x="1947" y="4514"/>
                    </a:lnTo>
                    <a:lnTo>
                      <a:pt x="1719" y="1745"/>
                    </a:lnTo>
                    <a:lnTo>
                      <a:pt x="341" y="1"/>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6"/>
              <p:cNvSpPr/>
              <p:nvPr/>
            </p:nvSpPr>
            <p:spPr>
              <a:xfrm>
                <a:off x="2093925" y="3786875"/>
                <a:ext cx="40475" cy="57550"/>
              </a:xfrm>
              <a:custGeom>
                <a:avLst/>
                <a:gdLst/>
                <a:ahLst/>
                <a:cxnLst/>
                <a:rect l="l" t="t" r="r" b="b"/>
                <a:pathLst>
                  <a:path w="1619" h="2302" extrusionOk="0">
                    <a:moveTo>
                      <a:pt x="0" y="0"/>
                    </a:moveTo>
                    <a:lnTo>
                      <a:pt x="531" y="1315"/>
                    </a:lnTo>
                    <a:lnTo>
                      <a:pt x="1580" y="2301"/>
                    </a:lnTo>
                    <a:lnTo>
                      <a:pt x="1618" y="1808"/>
                    </a:lnTo>
                    <a:lnTo>
                      <a:pt x="0" y="0"/>
                    </a:lnTo>
                    <a:close/>
                  </a:path>
                </a:pathLst>
              </a:custGeom>
              <a:solidFill>
                <a:srgbClr val="5E3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6"/>
              <p:cNvSpPr/>
              <p:nvPr/>
            </p:nvSpPr>
            <p:spPr>
              <a:xfrm>
                <a:off x="1487075" y="5352025"/>
                <a:ext cx="371075" cy="124850"/>
              </a:xfrm>
              <a:custGeom>
                <a:avLst/>
                <a:gdLst/>
                <a:ahLst/>
                <a:cxnLst/>
                <a:rect l="l" t="t" r="r" b="b"/>
                <a:pathLst>
                  <a:path w="14843" h="4994" extrusionOk="0">
                    <a:moveTo>
                      <a:pt x="3224" y="0"/>
                    </a:moveTo>
                    <a:lnTo>
                      <a:pt x="3060" y="13"/>
                    </a:lnTo>
                    <a:lnTo>
                      <a:pt x="2896" y="25"/>
                    </a:lnTo>
                    <a:lnTo>
                      <a:pt x="2744" y="38"/>
                    </a:lnTo>
                    <a:lnTo>
                      <a:pt x="2580" y="63"/>
                    </a:lnTo>
                    <a:lnTo>
                      <a:pt x="2428" y="101"/>
                    </a:lnTo>
                    <a:lnTo>
                      <a:pt x="2276" y="152"/>
                    </a:lnTo>
                    <a:lnTo>
                      <a:pt x="2124" y="202"/>
                    </a:lnTo>
                    <a:lnTo>
                      <a:pt x="1973" y="253"/>
                    </a:lnTo>
                    <a:lnTo>
                      <a:pt x="1834" y="316"/>
                    </a:lnTo>
                    <a:lnTo>
                      <a:pt x="1695" y="392"/>
                    </a:lnTo>
                    <a:lnTo>
                      <a:pt x="1429" y="556"/>
                    </a:lnTo>
                    <a:lnTo>
                      <a:pt x="1176" y="733"/>
                    </a:lnTo>
                    <a:lnTo>
                      <a:pt x="949" y="948"/>
                    </a:lnTo>
                    <a:lnTo>
                      <a:pt x="746" y="1176"/>
                    </a:lnTo>
                    <a:lnTo>
                      <a:pt x="557" y="1429"/>
                    </a:lnTo>
                    <a:lnTo>
                      <a:pt x="392" y="1694"/>
                    </a:lnTo>
                    <a:lnTo>
                      <a:pt x="317" y="1833"/>
                    </a:lnTo>
                    <a:lnTo>
                      <a:pt x="253" y="1972"/>
                    </a:lnTo>
                    <a:lnTo>
                      <a:pt x="203" y="2124"/>
                    </a:lnTo>
                    <a:lnTo>
                      <a:pt x="152" y="2276"/>
                    </a:lnTo>
                    <a:lnTo>
                      <a:pt x="102" y="2428"/>
                    </a:lnTo>
                    <a:lnTo>
                      <a:pt x="64" y="2579"/>
                    </a:lnTo>
                    <a:lnTo>
                      <a:pt x="38" y="2744"/>
                    </a:lnTo>
                    <a:lnTo>
                      <a:pt x="26" y="2895"/>
                    </a:lnTo>
                    <a:lnTo>
                      <a:pt x="13" y="3060"/>
                    </a:lnTo>
                    <a:lnTo>
                      <a:pt x="1" y="3224"/>
                    </a:lnTo>
                    <a:lnTo>
                      <a:pt x="1" y="4994"/>
                    </a:lnTo>
                    <a:lnTo>
                      <a:pt x="14843" y="4994"/>
                    </a:lnTo>
                    <a:lnTo>
                      <a:pt x="14843" y="3224"/>
                    </a:lnTo>
                    <a:lnTo>
                      <a:pt x="14830" y="3060"/>
                    </a:lnTo>
                    <a:lnTo>
                      <a:pt x="14818" y="2895"/>
                    </a:lnTo>
                    <a:lnTo>
                      <a:pt x="14805" y="2744"/>
                    </a:lnTo>
                    <a:lnTo>
                      <a:pt x="14780" y="2579"/>
                    </a:lnTo>
                    <a:lnTo>
                      <a:pt x="14742" y="2428"/>
                    </a:lnTo>
                    <a:lnTo>
                      <a:pt x="14691" y="2276"/>
                    </a:lnTo>
                    <a:lnTo>
                      <a:pt x="14641" y="2124"/>
                    </a:lnTo>
                    <a:lnTo>
                      <a:pt x="14590" y="1972"/>
                    </a:lnTo>
                    <a:lnTo>
                      <a:pt x="14527" y="1833"/>
                    </a:lnTo>
                    <a:lnTo>
                      <a:pt x="14451" y="1694"/>
                    </a:lnTo>
                    <a:lnTo>
                      <a:pt x="14287" y="1429"/>
                    </a:lnTo>
                    <a:lnTo>
                      <a:pt x="14097" y="1176"/>
                    </a:lnTo>
                    <a:lnTo>
                      <a:pt x="13895" y="948"/>
                    </a:lnTo>
                    <a:lnTo>
                      <a:pt x="13667" y="733"/>
                    </a:lnTo>
                    <a:lnTo>
                      <a:pt x="13414" y="556"/>
                    </a:lnTo>
                    <a:lnTo>
                      <a:pt x="13149" y="392"/>
                    </a:lnTo>
                    <a:lnTo>
                      <a:pt x="13010" y="316"/>
                    </a:lnTo>
                    <a:lnTo>
                      <a:pt x="12871" y="253"/>
                    </a:lnTo>
                    <a:lnTo>
                      <a:pt x="12719" y="202"/>
                    </a:lnTo>
                    <a:lnTo>
                      <a:pt x="12567" y="152"/>
                    </a:lnTo>
                    <a:lnTo>
                      <a:pt x="12415" y="101"/>
                    </a:lnTo>
                    <a:lnTo>
                      <a:pt x="12264" y="63"/>
                    </a:lnTo>
                    <a:lnTo>
                      <a:pt x="12099" y="38"/>
                    </a:lnTo>
                    <a:lnTo>
                      <a:pt x="11948" y="25"/>
                    </a:lnTo>
                    <a:lnTo>
                      <a:pt x="11783" y="13"/>
                    </a:lnTo>
                    <a:lnTo>
                      <a:pt x="116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6"/>
              <p:cNvSpPr/>
              <p:nvPr/>
            </p:nvSpPr>
            <p:spPr>
              <a:xfrm>
                <a:off x="1468425" y="2863975"/>
                <a:ext cx="177650" cy="179850"/>
              </a:xfrm>
              <a:custGeom>
                <a:avLst/>
                <a:gdLst/>
                <a:ahLst/>
                <a:cxnLst/>
                <a:rect l="l" t="t" r="r" b="b"/>
                <a:pathLst>
                  <a:path w="7106" h="7194" extrusionOk="0">
                    <a:moveTo>
                      <a:pt x="1821" y="0"/>
                    </a:moveTo>
                    <a:lnTo>
                      <a:pt x="1" y="1783"/>
                    </a:lnTo>
                    <a:lnTo>
                      <a:pt x="76" y="1972"/>
                    </a:lnTo>
                    <a:lnTo>
                      <a:pt x="279" y="2503"/>
                    </a:lnTo>
                    <a:lnTo>
                      <a:pt x="595" y="3262"/>
                    </a:lnTo>
                    <a:lnTo>
                      <a:pt x="784" y="3692"/>
                    </a:lnTo>
                    <a:lnTo>
                      <a:pt x="999" y="4147"/>
                    </a:lnTo>
                    <a:lnTo>
                      <a:pt x="1240" y="4615"/>
                    </a:lnTo>
                    <a:lnTo>
                      <a:pt x="1492" y="5070"/>
                    </a:lnTo>
                    <a:lnTo>
                      <a:pt x="1758" y="5525"/>
                    </a:lnTo>
                    <a:lnTo>
                      <a:pt x="2036" y="5930"/>
                    </a:lnTo>
                    <a:lnTo>
                      <a:pt x="2188" y="6132"/>
                    </a:lnTo>
                    <a:lnTo>
                      <a:pt x="2327" y="6309"/>
                    </a:lnTo>
                    <a:lnTo>
                      <a:pt x="2479" y="6486"/>
                    </a:lnTo>
                    <a:lnTo>
                      <a:pt x="2630" y="6638"/>
                    </a:lnTo>
                    <a:lnTo>
                      <a:pt x="2782" y="6777"/>
                    </a:lnTo>
                    <a:lnTo>
                      <a:pt x="2934" y="6890"/>
                    </a:lnTo>
                    <a:lnTo>
                      <a:pt x="3085" y="6991"/>
                    </a:lnTo>
                    <a:lnTo>
                      <a:pt x="3250" y="7080"/>
                    </a:lnTo>
                    <a:lnTo>
                      <a:pt x="3401" y="7131"/>
                    </a:lnTo>
                    <a:lnTo>
                      <a:pt x="3566" y="7168"/>
                    </a:lnTo>
                    <a:lnTo>
                      <a:pt x="3730" y="7194"/>
                    </a:lnTo>
                    <a:lnTo>
                      <a:pt x="3895" y="7194"/>
                    </a:lnTo>
                    <a:lnTo>
                      <a:pt x="4059" y="7181"/>
                    </a:lnTo>
                    <a:lnTo>
                      <a:pt x="4223" y="7156"/>
                    </a:lnTo>
                    <a:lnTo>
                      <a:pt x="4388" y="7105"/>
                    </a:lnTo>
                    <a:lnTo>
                      <a:pt x="4552" y="7055"/>
                    </a:lnTo>
                    <a:lnTo>
                      <a:pt x="4716" y="6979"/>
                    </a:lnTo>
                    <a:lnTo>
                      <a:pt x="4881" y="6903"/>
                    </a:lnTo>
                    <a:lnTo>
                      <a:pt x="5045" y="6815"/>
                    </a:lnTo>
                    <a:lnTo>
                      <a:pt x="5197" y="6726"/>
                    </a:lnTo>
                    <a:lnTo>
                      <a:pt x="5513" y="6511"/>
                    </a:lnTo>
                    <a:lnTo>
                      <a:pt x="5804" y="6284"/>
                    </a:lnTo>
                    <a:lnTo>
                      <a:pt x="6069" y="6043"/>
                    </a:lnTo>
                    <a:lnTo>
                      <a:pt x="6322" y="5803"/>
                    </a:lnTo>
                    <a:lnTo>
                      <a:pt x="6549" y="5576"/>
                    </a:lnTo>
                    <a:lnTo>
                      <a:pt x="6739" y="5373"/>
                    </a:lnTo>
                    <a:lnTo>
                      <a:pt x="7017" y="5057"/>
                    </a:lnTo>
                    <a:lnTo>
                      <a:pt x="7106" y="4931"/>
                    </a:lnTo>
                    <a:lnTo>
                      <a:pt x="18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p:cNvSpPr/>
              <p:nvPr/>
            </p:nvSpPr>
            <p:spPr>
              <a:xfrm>
                <a:off x="1468425" y="2863975"/>
                <a:ext cx="177650" cy="179850"/>
              </a:xfrm>
              <a:custGeom>
                <a:avLst/>
                <a:gdLst/>
                <a:ahLst/>
                <a:cxnLst/>
                <a:rect l="l" t="t" r="r" b="b"/>
                <a:pathLst>
                  <a:path w="7106" h="7194" fill="none" extrusionOk="0">
                    <a:moveTo>
                      <a:pt x="7106" y="4931"/>
                    </a:moveTo>
                    <a:lnTo>
                      <a:pt x="7106" y="4931"/>
                    </a:lnTo>
                    <a:lnTo>
                      <a:pt x="7017" y="5057"/>
                    </a:lnTo>
                    <a:lnTo>
                      <a:pt x="6739" y="5373"/>
                    </a:lnTo>
                    <a:lnTo>
                      <a:pt x="6549" y="5576"/>
                    </a:lnTo>
                    <a:lnTo>
                      <a:pt x="6322" y="5803"/>
                    </a:lnTo>
                    <a:lnTo>
                      <a:pt x="6069" y="6043"/>
                    </a:lnTo>
                    <a:lnTo>
                      <a:pt x="5804" y="6284"/>
                    </a:lnTo>
                    <a:lnTo>
                      <a:pt x="5513" y="6511"/>
                    </a:lnTo>
                    <a:lnTo>
                      <a:pt x="5197" y="6726"/>
                    </a:lnTo>
                    <a:lnTo>
                      <a:pt x="5045" y="6815"/>
                    </a:lnTo>
                    <a:lnTo>
                      <a:pt x="4881" y="6903"/>
                    </a:lnTo>
                    <a:lnTo>
                      <a:pt x="4716" y="6979"/>
                    </a:lnTo>
                    <a:lnTo>
                      <a:pt x="4552" y="7055"/>
                    </a:lnTo>
                    <a:lnTo>
                      <a:pt x="4388" y="7105"/>
                    </a:lnTo>
                    <a:lnTo>
                      <a:pt x="4223" y="7156"/>
                    </a:lnTo>
                    <a:lnTo>
                      <a:pt x="4059" y="7181"/>
                    </a:lnTo>
                    <a:lnTo>
                      <a:pt x="3895" y="7194"/>
                    </a:lnTo>
                    <a:lnTo>
                      <a:pt x="3730" y="7194"/>
                    </a:lnTo>
                    <a:lnTo>
                      <a:pt x="3566" y="7168"/>
                    </a:lnTo>
                    <a:lnTo>
                      <a:pt x="3401" y="7131"/>
                    </a:lnTo>
                    <a:lnTo>
                      <a:pt x="3250" y="7080"/>
                    </a:lnTo>
                    <a:lnTo>
                      <a:pt x="3250" y="7080"/>
                    </a:lnTo>
                    <a:lnTo>
                      <a:pt x="3085" y="6991"/>
                    </a:lnTo>
                    <a:lnTo>
                      <a:pt x="2934" y="6890"/>
                    </a:lnTo>
                    <a:lnTo>
                      <a:pt x="2782" y="6777"/>
                    </a:lnTo>
                    <a:lnTo>
                      <a:pt x="2630" y="6638"/>
                    </a:lnTo>
                    <a:lnTo>
                      <a:pt x="2479" y="6486"/>
                    </a:lnTo>
                    <a:lnTo>
                      <a:pt x="2327" y="6309"/>
                    </a:lnTo>
                    <a:lnTo>
                      <a:pt x="2188" y="6132"/>
                    </a:lnTo>
                    <a:lnTo>
                      <a:pt x="2036" y="5930"/>
                    </a:lnTo>
                    <a:lnTo>
                      <a:pt x="1758" y="5525"/>
                    </a:lnTo>
                    <a:lnTo>
                      <a:pt x="1492" y="5070"/>
                    </a:lnTo>
                    <a:lnTo>
                      <a:pt x="1240" y="4615"/>
                    </a:lnTo>
                    <a:lnTo>
                      <a:pt x="999" y="4147"/>
                    </a:lnTo>
                    <a:lnTo>
                      <a:pt x="784" y="3692"/>
                    </a:lnTo>
                    <a:lnTo>
                      <a:pt x="595" y="3262"/>
                    </a:lnTo>
                    <a:lnTo>
                      <a:pt x="279" y="2503"/>
                    </a:lnTo>
                    <a:lnTo>
                      <a:pt x="76" y="1972"/>
                    </a:lnTo>
                    <a:lnTo>
                      <a:pt x="1" y="1783"/>
                    </a:lnTo>
                    <a:lnTo>
                      <a:pt x="182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p:cNvSpPr/>
              <p:nvPr/>
            </p:nvSpPr>
            <p:spPr>
              <a:xfrm>
                <a:off x="1646050" y="2898100"/>
                <a:ext cx="74625" cy="122650"/>
              </a:xfrm>
              <a:custGeom>
                <a:avLst/>
                <a:gdLst/>
                <a:ahLst/>
                <a:cxnLst/>
                <a:rect l="l" t="t" r="r" b="b"/>
                <a:pathLst>
                  <a:path w="2985" h="4906" extrusionOk="0">
                    <a:moveTo>
                      <a:pt x="633" y="1"/>
                    </a:moveTo>
                    <a:lnTo>
                      <a:pt x="1" y="3566"/>
                    </a:lnTo>
                    <a:lnTo>
                      <a:pt x="216" y="3831"/>
                    </a:lnTo>
                    <a:lnTo>
                      <a:pt x="266" y="3894"/>
                    </a:lnTo>
                    <a:lnTo>
                      <a:pt x="431" y="4046"/>
                    </a:lnTo>
                    <a:lnTo>
                      <a:pt x="671" y="4261"/>
                    </a:lnTo>
                    <a:lnTo>
                      <a:pt x="822" y="4375"/>
                    </a:lnTo>
                    <a:lnTo>
                      <a:pt x="987" y="4489"/>
                    </a:lnTo>
                    <a:lnTo>
                      <a:pt x="1164" y="4602"/>
                    </a:lnTo>
                    <a:lnTo>
                      <a:pt x="1353" y="4704"/>
                    </a:lnTo>
                    <a:lnTo>
                      <a:pt x="1543" y="4792"/>
                    </a:lnTo>
                    <a:lnTo>
                      <a:pt x="1758" y="4855"/>
                    </a:lnTo>
                    <a:lnTo>
                      <a:pt x="1973" y="4893"/>
                    </a:lnTo>
                    <a:lnTo>
                      <a:pt x="2074" y="4906"/>
                    </a:lnTo>
                    <a:lnTo>
                      <a:pt x="2302" y="4906"/>
                    </a:lnTo>
                    <a:lnTo>
                      <a:pt x="2415" y="4881"/>
                    </a:lnTo>
                    <a:lnTo>
                      <a:pt x="2517" y="4855"/>
                    </a:lnTo>
                    <a:lnTo>
                      <a:pt x="2630" y="4817"/>
                    </a:lnTo>
                    <a:lnTo>
                      <a:pt x="2731" y="4779"/>
                    </a:lnTo>
                    <a:lnTo>
                      <a:pt x="2820" y="4704"/>
                    </a:lnTo>
                    <a:lnTo>
                      <a:pt x="2883" y="4628"/>
                    </a:lnTo>
                    <a:lnTo>
                      <a:pt x="2934" y="4539"/>
                    </a:lnTo>
                    <a:lnTo>
                      <a:pt x="2959" y="4438"/>
                    </a:lnTo>
                    <a:lnTo>
                      <a:pt x="2984" y="4312"/>
                    </a:lnTo>
                    <a:lnTo>
                      <a:pt x="2984" y="4185"/>
                    </a:lnTo>
                    <a:lnTo>
                      <a:pt x="2972" y="4046"/>
                    </a:lnTo>
                    <a:lnTo>
                      <a:pt x="2946" y="3907"/>
                    </a:lnTo>
                    <a:lnTo>
                      <a:pt x="2921" y="3755"/>
                    </a:lnTo>
                    <a:lnTo>
                      <a:pt x="2871" y="3591"/>
                    </a:lnTo>
                    <a:lnTo>
                      <a:pt x="2807" y="3414"/>
                    </a:lnTo>
                    <a:lnTo>
                      <a:pt x="2668" y="3060"/>
                    </a:lnTo>
                    <a:lnTo>
                      <a:pt x="2491" y="2693"/>
                    </a:lnTo>
                    <a:lnTo>
                      <a:pt x="2289" y="2314"/>
                    </a:lnTo>
                    <a:lnTo>
                      <a:pt x="2061" y="1935"/>
                    </a:lnTo>
                    <a:lnTo>
                      <a:pt x="1834" y="1556"/>
                    </a:lnTo>
                    <a:lnTo>
                      <a:pt x="1581" y="1202"/>
                    </a:lnTo>
                    <a:lnTo>
                      <a:pt x="1328" y="848"/>
                    </a:lnTo>
                    <a:lnTo>
                      <a:pt x="1088" y="532"/>
                    </a:lnTo>
                    <a:lnTo>
                      <a:pt x="848" y="241"/>
                    </a:lnTo>
                    <a:lnTo>
                      <a:pt x="6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16"/>
            <p:cNvSpPr/>
            <p:nvPr/>
          </p:nvSpPr>
          <p:spPr>
            <a:xfrm>
              <a:off x="2043704" y="1505695"/>
              <a:ext cx="588635" cy="588786"/>
            </a:xfrm>
            <a:custGeom>
              <a:avLst/>
              <a:gdLst/>
              <a:ahLst/>
              <a:cxnLst/>
              <a:rect l="l" t="t" r="r" b="b"/>
              <a:pathLst>
                <a:path w="50887" h="50900" extrusionOk="0">
                  <a:moveTo>
                    <a:pt x="25450" y="0"/>
                  </a:moveTo>
                  <a:lnTo>
                    <a:pt x="24830" y="13"/>
                  </a:lnTo>
                  <a:lnTo>
                    <a:pt x="24198" y="38"/>
                  </a:lnTo>
                  <a:lnTo>
                    <a:pt x="23579" y="76"/>
                  </a:lnTo>
                  <a:lnTo>
                    <a:pt x="22959" y="127"/>
                  </a:lnTo>
                  <a:lnTo>
                    <a:pt x="22327" y="202"/>
                  </a:lnTo>
                  <a:lnTo>
                    <a:pt x="21707" y="278"/>
                  </a:lnTo>
                  <a:lnTo>
                    <a:pt x="21075" y="379"/>
                  </a:lnTo>
                  <a:lnTo>
                    <a:pt x="20456" y="506"/>
                  </a:lnTo>
                  <a:lnTo>
                    <a:pt x="19836" y="632"/>
                  </a:lnTo>
                  <a:lnTo>
                    <a:pt x="19217" y="784"/>
                  </a:lnTo>
                  <a:lnTo>
                    <a:pt x="18585" y="948"/>
                  </a:lnTo>
                  <a:lnTo>
                    <a:pt x="17965" y="1138"/>
                  </a:lnTo>
                  <a:lnTo>
                    <a:pt x="17346" y="1340"/>
                  </a:lnTo>
                  <a:lnTo>
                    <a:pt x="16739" y="1555"/>
                  </a:lnTo>
                  <a:lnTo>
                    <a:pt x="16119" y="1783"/>
                  </a:lnTo>
                  <a:lnTo>
                    <a:pt x="15513" y="2036"/>
                  </a:lnTo>
                  <a:lnTo>
                    <a:pt x="14918" y="2288"/>
                  </a:lnTo>
                  <a:lnTo>
                    <a:pt x="14324" y="2567"/>
                  </a:lnTo>
                  <a:lnTo>
                    <a:pt x="13755" y="2857"/>
                  </a:lnTo>
                  <a:lnTo>
                    <a:pt x="13186" y="3161"/>
                  </a:lnTo>
                  <a:lnTo>
                    <a:pt x="12630" y="3477"/>
                  </a:lnTo>
                  <a:lnTo>
                    <a:pt x="12074" y="3806"/>
                  </a:lnTo>
                  <a:lnTo>
                    <a:pt x="11543" y="4147"/>
                  </a:lnTo>
                  <a:lnTo>
                    <a:pt x="11012" y="4501"/>
                  </a:lnTo>
                  <a:lnTo>
                    <a:pt x="10506" y="4855"/>
                  </a:lnTo>
                  <a:lnTo>
                    <a:pt x="10001" y="5234"/>
                  </a:lnTo>
                  <a:lnTo>
                    <a:pt x="9507" y="5626"/>
                  </a:lnTo>
                  <a:lnTo>
                    <a:pt x="9014" y="6018"/>
                  </a:lnTo>
                  <a:lnTo>
                    <a:pt x="8547" y="6423"/>
                  </a:lnTo>
                  <a:lnTo>
                    <a:pt x="8091" y="6840"/>
                  </a:lnTo>
                  <a:lnTo>
                    <a:pt x="7636" y="7270"/>
                  </a:lnTo>
                  <a:lnTo>
                    <a:pt x="7207" y="7712"/>
                  </a:lnTo>
                  <a:lnTo>
                    <a:pt x="6777" y="8155"/>
                  </a:lnTo>
                  <a:lnTo>
                    <a:pt x="6372" y="8622"/>
                  </a:lnTo>
                  <a:lnTo>
                    <a:pt x="5968" y="9090"/>
                  </a:lnTo>
                  <a:lnTo>
                    <a:pt x="5576" y="9558"/>
                  </a:lnTo>
                  <a:lnTo>
                    <a:pt x="5196" y="10038"/>
                  </a:lnTo>
                  <a:lnTo>
                    <a:pt x="4830" y="10531"/>
                  </a:lnTo>
                  <a:lnTo>
                    <a:pt x="4476" y="11037"/>
                  </a:lnTo>
                  <a:lnTo>
                    <a:pt x="4134" y="11543"/>
                  </a:lnTo>
                  <a:lnTo>
                    <a:pt x="3818" y="12061"/>
                  </a:lnTo>
                  <a:lnTo>
                    <a:pt x="3502" y="12592"/>
                  </a:lnTo>
                  <a:lnTo>
                    <a:pt x="3199" y="13123"/>
                  </a:lnTo>
                  <a:lnTo>
                    <a:pt x="2908" y="13654"/>
                  </a:lnTo>
                  <a:lnTo>
                    <a:pt x="2630" y="14198"/>
                  </a:lnTo>
                  <a:lnTo>
                    <a:pt x="2364" y="14754"/>
                  </a:lnTo>
                  <a:lnTo>
                    <a:pt x="2112" y="15310"/>
                  </a:lnTo>
                  <a:lnTo>
                    <a:pt x="1884" y="15867"/>
                  </a:lnTo>
                  <a:lnTo>
                    <a:pt x="1656" y="16435"/>
                  </a:lnTo>
                  <a:lnTo>
                    <a:pt x="1442" y="17017"/>
                  </a:lnTo>
                  <a:lnTo>
                    <a:pt x="1252" y="17586"/>
                  </a:lnTo>
                  <a:lnTo>
                    <a:pt x="1075" y="18180"/>
                  </a:lnTo>
                  <a:lnTo>
                    <a:pt x="898" y="18762"/>
                  </a:lnTo>
                  <a:lnTo>
                    <a:pt x="746" y="19356"/>
                  </a:lnTo>
                  <a:lnTo>
                    <a:pt x="607" y="19950"/>
                  </a:lnTo>
                  <a:lnTo>
                    <a:pt x="481" y="20544"/>
                  </a:lnTo>
                  <a:lnTo>
                    <a:pt x="367" y="21151"/>
                  </a:lnTo>
                  <a:lnTo>
                    <a:pt x="266" y="21758"/>
                  </a:lnTo>
                  <a:lnTo>
                    <a:pt x="190" y="22365"/>
                  </a:lnTo>
                  <a:lnTo>
                    <a:pt x="127" y="22984"/>
                  </a:lnTo>
                  <a:lnTo>
                    <a:pt x="64" y="23591"/>
                  </a:lnTo>
                  <a:lnTo>
                    <a:pt x="26" y="24211"/>
                  </a:lnTo>
                  <a:lnTo>
                    <a:pt x="13" y="24830"/>
                  </a:lnTo>
                  <a:lnTo>
                    <a:pt x="0" y="25450"/>
                  </a:lnTo>
                  <a:lnTo>
                    <a:pt x="13" y="26069"/>
                  </a:lnTo>
                  <a:lnTo>
                    <a:pt x="26" y="26689"/>
                  </a:lnTo>
                  <a:lnTo>
                    <a:pt x="64" y="27321"/>
                  </a:lnTo>
                  <a:lnTo>
                    <a:pt x="127" y="27940"/>
                  </a:lnTo>
                  <a:lnTo>
                    <a:pt x="190" y="28572"/>
                  </a:lnTo>
                  <a:lnTo>
                    <a:pt x="278" y="29192"/>
                  </a:lnTo>
                  <a:lnTo>
                    <a:pt x="380" y="29811"/>
                  </a:lnTo>
                  <a:lnTo>
                    <a:pt x="493" y="30443"/>
                  </a:lnTo>
                  <a:lnTo>
                    <a:pt x="632" y="31063"/>
                  </a:lnTo>
                  <a:lnTo>
                    <a:pt x="784" y="31682"/>
                  </a:lnTo>
                  <a:lnTo>
                    <a:pt x="948" y="32302"/>
                  </a:lnTo>
                  <a:lnTo>
                    <a:pt x="1125" y="32921"/>
                  </a:lnTo>
                  <a:lnTo>
                    <a:pt x="1328" y="33541"/>
                  </a:lnTo>
                  <a:lnTo>
                    <a:pt x="1543" y="34160"/>
                  </a:lnTo>
                  <a:lnTo>
                    <a:pt x="1783" y="34780"/>
                  </a:lnTo>
                  <a:lnTo>
                    <a:pt x="2023" y="35387"/>
                  </a:lnTo>
                  <a:lnTo>
                    <a:pt x="2289" y="35981"/>
                  </a:lnTo>
                  <a:lnTo>
                    <a:pt x="2567" y="36575"/>
                  </a:lnTo>
                  <a:lnTo>
                    <a:pt x="2857" y="37144"/>
                  </a:lnTo>
                  <a:lnTo>
                    <a:pt x="3161" y="37713"/>
                  </a:lnTo>
                  <a:lnTo>
                    <a:pt x="3464" y="38269"/>
                  </a:lnTo>
                  <a:lnTo>
                    <a:pt x="3793" y="38825"/>
                  </a:lnTo>
                  <a:lnTo>
                    <a:pt x="4134" y="39356"/>
                  </a:lnTo>
                  <a:lnTo>
                    <a:pt x="4488" y="39887"/>
                  </a:lnTo>
                  <a:lnTo>
                    <a:pt x="4855" y="40393"/>
                  </a:lnTo>
                  <a:lnTo>
                    <a:pt x="5222" y="40899"/>
                  </a:lnTo>
                  <a:lnTo>
                    <a:pt x="5614" y="41392"/>
                  </a:lnTo>
                  <a:lnTo>
                    <a:pt x="6005" y="41872"/>
                  </a:lnTo>
                  <a:lnTo>
                    <a:pt x="6423" y="42353"/>
                  </a:lnTo>
                  <a:lnTo>
                    <a:pt x="6840" y="42808"/>
                  </a:lnTo>
                  <a:lnTo>
                    <a:pt x="7270" y="43250"/>
                  </a:lnTo>
                  <a:lnTo>
                    <a:pt x="7700" y="43693"/>
                  </a:lnTo>
                  <a:lnTo>
                    <a:pt x="8155" y="44123"/>
                  </a:lnTo>
                  <a:lnTo>
                    <a:pt x="8610" y="44527"/>
                  </a:lnTo>
                  <a:lnTo>
                    <a:pt x="9078" y="44932"/>
                  </a:lnTo>
                  <a:lnTo>
                    <a:pt x="9558" y="45324"/>
                  </a:lnTo>
                  <a:lnTo>
                    <a:pt x="10038" y="45703"/>
                  </a:lnTo>
                  <a:lnTo>
                    <a:pt x="10531" y="46070"/>
                  </a:lnTo>
                  <a:lnTo>
                    <a:pt x="11037" y="46411"/>
                  </a:lnTo>
                  <a:lnTo>
                    <a:pt x="11543" y="46752"/>
                  </a:lnTo>
                  <a:lnTo>
                    <a:pt x="12061" y="47081"/>
                  </a:lnTo>
                  <a:lnTo>
                    <a:pt x="12580" y="47397"/>
                  </a:lnTo>
                  <a:lnTo>
                    <a:pt x="13111" y="47700"/>
                  </a:lnTo>
                  <a:lnTo>
                    <a:pt x="13654" y="47991"/>
                  </a:lnTo>
                  <a:lnTo>
                    <a:pt x="14198" y="48269"/>
                  </a:lnTo>
                  <a:lnTo>
                    <a:pt x="14741" y="48535"/>
                  </a:lnTo>
                  <a:lnTo>
                    <a:pt x="15298" y="48775"/>
                  </a:lnTo>
                  <a:lnTo>
                    <a:pt x="15867" y="49015"/>
                  </a:lnTo>
                  <a:lnTo>
                    <a:pt x="16436" y="49243"/>
                  </a:lnTo>
                  <a:lnTo>
                    <a:pt x="17004" y="49445"/>
                  </a:lnTo>
                  <a:lnTo>
                    <a:pt x="17586" y="49647"/>
                  </a:lnTo>
                  <a:lnTo>
                    <a:pt x="18168" y="49824"/>
                  </a:lnTo>
                  <a:lnTo>
                    <a:pt x="18762" y="50001"/>
                  </a:lnTo>
                  <a:lnTo>
                    <a:pt x="19343" y="50153"/>
                  </a:lnTo>
                  <a:lnTo>
                    <a:pt x="19937" y="50292"/>
                  </a:lnTo>
                  <a:lnTo>
                    <a:pt x="20544" y="50419"/>
                  </a:lnTo>
                  <a:lnTo>
                    <a:pt x="21151" y="50532"/>
                  </a:lnTo>
                  <a:lnTo>
                    <a:pt x="21758" y="50621"/>
                  </a:lnTo>
                  <a:lnTo>
                    <a:pt x="22365" y="50709"/>
                  </a:lnTo>
                  <a:lnTo>
                    <a:pt x="22972" y="50773"/>
                  </a:lnTo>
                  <a:lnTo>
                    <a:pt x="23591" y="50823"/>
                  </a:lnTo>
                  <a:lnTo>
                    <a:pt x="24211" y="50861"/>
                  </a:lnTo>
                  <a:lnTo>
                    <a:pt x="24817" y="50886"/>
                  </a:lnTo>
                  <a:lnTo>
                    <a:pt x="25450" y="50899"/>
                  </a:lnTo>
                  <a:lnTo>
                    <a:pt x="26069" y="50886"/>
                  </a:lnTo>
                  <a:lnTo>
                    <a:pt x="26689" y="50861"/>
                  </a:lnTo>
                  <a:lnTo>
                    <a:pt x="27308" y="50823"/>
                  </a:lnTo>
                  <a:lnTo>
                    <a:pt x="27940" y="50773"/>
                  </a:lnTo>
                  <a:lnTo>
                    <a:pt x="28560" y="50709"/>
                  </a:lnTo>
                  <a:lnTo>
                    <a:pt x="29179" y="50621"/>
                  </a:lnTo>
                  <a:lnTo>
                    <a:pt x="29811" y="50520"/>
                  </a:lnTo>
                  <a:lnTo>
                    <a:pt x="30431" y="50406"/>
                  </a:lnTo>
                  <a:lnTo>
                    <a:pt x="31063" y="50267"/>
                  </a:lnTo>
                  <a:lnTo>
                    <a:pt x="31682" y="50115"/>
                  </a:lnTo>
                  <a:lnTo>
                    <a:pt x="32302" y="49951"/>
                  </a:lnTo>
                  <a:lnTo>
                    <a:pt x="32921" y="49774"/>
                  </a:lnTo>
                  <a:lnTo>
                    <a:pt x="33541" y="49572"/>
                  </a:lnTo>
                  <a:lnTo>
                    <a:pt x="34160" y="49357"/>
                  </a:lnTo>
                  <a:lnTo>
                    <a:pt x="34767" y="49116"/>
                  </a:lnTo>
                  <a:lnTo>
                    <a:pt x="35374" y="48876"/>
                  </a:lnTo>
                  <a:lnTo>
                    <a:pt x="35981" y="48611"/>
                  </a:lnTo>
                  <a:lnTo>
                    <a:pt x="36562" y="48333"/>
                  </a:lnTo>
                  <a:lnTo>
                    <a:pt x="37144" y="48042"/>
                  </a:lnTo>
                  <a:lnTo>
                    <a:pt x="37713" y="47738"/>
                  </a:lnTo>
                  <a:lnTo>
                    <a:pt x="38269" y="47422"/>
                  </a:lnTo>
                  <a:lnTo>
                    <a:pt x="38813" y="47094"/>
                  </a:lnTo>
                  <a:lnTo>
                    <a:pt x="39344" y="46765"/>
                  </a:lnTo>
                  <a:lnTo>
                    <a:pt x="39875" y="46411"/>
                  </a:lnTo>
                  <a:lnTo>
                    <a:pt x="40393" y="46044"/>
                  </a:lnTo>
                  <a:lnTo>
                    <a:pt x="40899" y="45665"/>
                  </a:lnTo>
                  <a:lnTo>
                    <a:pt x="41392" y="45286"/>
                  </a:lnTo>
                  <a:lnTo>
                    <a:pt x="41872" y="44881"/>
                  </a:lnTo>
                  <a:lnTo>
                    <a:pt x="42340" y="44477"/>
                  </a:lnTo>
                  <a:lnTo>
                    <a:pt x="42795" y="44059"/>
                  </a:lnTo>
                  <a:lnTo>
                    <a:pt x="43250" y="43630"/>
                  </a:lnTo>
                  <a:lnTo>
                    <a:pt x="43680" y="43187"/>
                  </a:lnTo>
                  <a:lnTo>
                    <a:pt x="44110" y="42745"/>
                  </a:lnTo>
                  <a:lnTo>
                    <a:pt x="44527" y="42289"/>
                  </a:lnTo>
                  <a:lnTo>
                    <a:pt x="44919" y="41822"/>
                  </a:lnTo>
                  <a:lnTo>
                    <a:pt x="45311" y="41341"/>
                  </a:lnTo>
                  <a:lnTo>
                    <a:pt x="45690" y="40861"/>
                  </a:lnTo>
                  <a:lnTo>
                    <a:pt x="46057" y="40368"/>
                  </a:lnTo>
                  <a:lnTo>
                    <a:pt x="46411" y="39862"/>
                  </a:lnTo>
                  <a:lnTo>
                    <a:pt x="46752" y="39356"/>
                  </a:lnTo>
                  <a:lnTo>
                    <a:pt x="47081" y="38838"/>
                  </a:lnTo>
                  <a:lnTo>
                    <a:pt x="47397" y="38320"/>
                  </a:lnTo>
                  <a:lnTo>
                    <a:pt x="47700" y="37789"/>
                  </a:lnTo>
                  <a:lnTo>
                    <a:pt x="47979" y="37245"/>
                  </a:lnTo>
                  <a:lnTo>
                    <a:pt x="48257" y="36701"/>
                  </a:lnTo>
                  <a:lnTo>
                    <a:pt x="48522" y="36145"/>
                  </a:lnTo>
                  <a:lnTo>
                    <a:pt x="48775" y="35589"/>
                  </a:lnTo>
                  <a:lnTo>
                    <a:pt x="49015" y="35033"/>
                  </a:lnTo>
                  <a:lnTo>
                    <a:pt x="49230" y="34464"/>
                  </a:lnTo>
                  <a:lnTo>
                    <a:pt x="49445" y="33895"/>
                  </a:lnTo>
                  <a:lnTo>
                    <a:pt x="49635" y="33313"/>
                  </a:lnTo>
                  <a:lnTo>
                    <a:pt x="49824" y="32732"/>
                  </a:lnTo>
                  <a:lnTo>
                    <a:pt x="49989" y="32137"/>
                  </a:lnTo>
                  <a:lnTo>
                    <a:pt x="50140" y="31543"/>
                  </a:lnTo>
                  <a:lnTo>
                    <a:pt x="50279" y="30949"/>
                  </a:lnTo>
                  <a:lnTo>
                    <a:pt x="50406" y="30355"/>
                  </a:lnTo>
                  <a:lnTo>
                    <a:pt x="50520" y="29748"/>
                  </a:lnTo>
                  <a:lnTo>
                    <a:pt x="50621" y="29141"/>
                  </a:lnTo>
                  <a:lnTo>
                    <a:pt x="50697" y="28534"/>
                  </a:lnTo>
                  <a:lnTo>
                    <a:pt x="50773" y="27928"/>
                  </a:lnTo>
                  <a:lnTo>
                    <a:pt x="50823" y="27308"/>
                  </a:lnTo>
                  <a:lnTo>
                    <a:pt x="50861" y="26689"/>
                  </a:lnTo>
                  <a:lnTo>
                    <a:pt x="50886" y="26069"/>
                  </a:lnTo>
                  <a:lnTo>
                    <a:pt x="50886" y="25450"/>
                  </a:lnTo>
                  <a:lnTo>
                    <a:pt x="50886" y="24830"/>
                  </a:lnTo>
                  <a:lnTo>
                    <a:pt x="50861" y="24211"/>
                  </a:lnTo>
                  <a:lnTo>
                    <a:pt x="50823" y="23591"/>
                  </a:lnTo>
                  <a:lnTo>
                    <a:pt x="50773" y="22959"/>
                  </a:lnTo>
                  <a:lnTo>
                    <a:pt x="50697" y="22340"/>
                  </a:lnTo>
                  <a:lnTo>
                    <a:pt x="50608" y="21707"/>
                  </a:lnTo>
                  <a:lnTo>
                    <a:pt x="50507" y="21088"/>
                  </a:lnTo>
                  <a:lnTo>
                    <a:pt x="50393" y="20468"/>
                  </a:lnTo>
                  <a:lnTo>
                    <a:pt x="50267" y="19836"/>
                  </a:lnTo>
                  <a:lnTo>
                    <a:pt x="50115" y="19217"/>
                  </a:lnTo>
                  <a:lnTo>
                    <a:pt x="49951" y="18597"/>
                  </a:lnTo>
                  <a:lnTo>
                    <a:pt x="49761" y="17978"/>
                  </a:lnTo>
                  <a:lnTo>
                    <a:pt x="49559" y="17358"/>
                  </a:lnTo>
                  <a:lnTo>
                    <a:pt x="49344" y="16739"/>
                  </a:lnTo>
                  <a:lnTo>
                    <a:pt x="49116" y="16132"/>
                  </a:lnTo>
                  <a:lnTo>
                    <a:pt x="48864" y="15525"/>
                  </a:lnTo>
                  <a:lnTo>
                    <a:pt x="48598" y="14918"/>
                  </a:lnTo>
                  <a:lnTo>
                    <a:pt x="48333" y="14337"/>
                  </a:lnTo>
                  <a:lnTo>
                    <a:pt x="48042" y="13755"/>
                  </a:lnTo>
                  <a:lnTo>
                    <a:pt x="47738" y="13186"/>
                  </a:lnTo>
                  <a:lnTo>
                    <a:pt x="47422" y="12630"/>
                  </a:lnTo>
                  <a:lnTo>
                    <a:pt x="47094" y="12086"/>
                  </a:lnTo>
                  <a:lnTo>
                    <a:pt x="46752" y="11543"/>
                  </a:lnTo>
                  <a:lnTo>
                    <a:pt x="46398" y="11024"/>
                  </a:lnTo>
                  <a:lnTo>
                    <a:pt x="46044" y="10506"/>
                  </a:lnTo>
                  <a:lnTo>
                    <a:pt x="45665" y="10000"/>
                  </a:lnTo>
                  <a:lnTo>
                    <a:pt x="45273" y="9507"/>
                  </a:lnTo>
                  <a:lnTo>
                    <a:pt x="44881" y="9027"/>
                  </a:lnTo>
                  <a:lnTo>
                    <a:pt x="44477" y="8559"/>
                  </a:lnTo>
                  <a:lnTo>
                    <a:pt x="44047" y="8091"/>
                  </a:lnTo>
                  <a:lnTo>
                    <a:pt x="43630" y="7649"/>
                  </a:lnTo>
                  <a:lnTo>
                    <a:pt x="43187" y="7206"/>
                  </a:lnTo>
                  <a:lnTo>
                    <a:pt x="42732" y="6789"/>
                  </a:lnTo>
                  <a:lnTo>
                    <a:pt x="42277" y="6372"/>
                  </a:lnTo>
                  <a:lnTo>
                    <a:pt x="41809" y="5967"/>
                  </a:lnTo>
                  <a:lnTo>
                    <a:pt x="41341" y="5588"/>
                  </a:lnTo>
                  <a:lnTo>
                    <a:pt x="40848" y="5209"/>
                  </a:lnTo>
                  <a:lnTo>
                    <a:pt x="40355" y="4842"/>
                  </a:lnTo>
                  <a:lnTo>
                    <a:pt x="39862" y="4488"/>
                  </a:lnTo>
                  <a:lnTo>
                    <a:pt x="39344" y="4147"/>
                  </a:lnTo>
                  <a:lnTo>
                    <a:pt x="38838" y="3818"/>
                  </a:lnTo>
                  <a:lnTo>
                    <a:pt x="38307" y="3502"/>
                  </a:lnTo>
                  <a:lnTo>
                    <a:pt x="37776" y="3199"/>
                  </a:lnTo>
                  <a:lnTo>
                    <a:pt x="37245" y="2908"/>
                  </a:lnTo>
                  <a:lnTo>
                    <a:pt x="36701" y="2630"/>
                  </a:lnTo>
                  <a:lnTo>
                    <a:pt x="36145" y="2377"/>
                  </a:lnTo>
                  <a:lnTo>
                    <a:pt x="35589" y="2124"/>
                  </a:lnTo>
                  <a:lnTo>
                    <a:pt x="35020" y="1884"/>
                  </a:lnTo>
                  <a:lnTo>
                    <a:pt x="34464" y="1669"/>
                  </a:lnTo>
                  <a:lnTo>
                    <a:pt x="33882" y="1454"/>
                  </a:lnTo>
                  <a:lnTo>
                    <a:pt x="33301" y="1252"/>
                  </a:lnTo>
                  <a:lnTo>
                    <a:pt x="32719" y="1075"/>
                  </a:lnTo>
                  <a:lnTo>
                    <a:pt x="32137" y="910"/>
                  </a:lnTo>
                  <a:lnTo>
                    <a:pt x="31543" y="759"/>
                  </a:lnTo>
                  <a:lnTo>
                    <a:pt x="30949" y="607"/>
                  </a:lnTo>
                  <a:lnTo>
                    <a:pt x="30342" y="481"/>
                  </a:lnTo>
                  <a:lnTo>
                    <a:pt x="29748" y="379"/>
                  </a:lnTo>
                  <a:lnTo>
                    <a:pt x="29141" y="278"/>
                  </a:lnTo>
                  <a:lnTo>
                    <a:pt x="28534" y="190"/>
                  </a:lnTo>
                  <a:lnTo>
                    <a:pt x="27915" y="127"/>
                  </a:lnTo>
                  <a:lnTo>
                    <a:pt x="27308" y="76"/>
                  </a:lnTo>
                  <a:lnTo>
                    <a:pt x="26689" y="38"/>
                  </a:lnTo>
                  <a:lnTo>
                    <a:pt x="26069" y="13"/>
                  </a:lnTo>
                  <a:lnTo>
                    <a:pt x="25450" y="0"/>
                  </a:lnTo>
                  <a:close/>
                </a:path>
              </a:pathLst>
            </a:custGeom>
            <a:solidFill>
              <a:srgbClr val="D4E2F1">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614;p34">
            <a:extLst>
              <a:ext uri="{FF2B5EF4-FFF2-40B4-BE49-F238E27FC236}">
                <a16:creationId xmlns:a16="http://schemas.microsoft.com/office/drawing/2014/main" id="{3E17E374-A55F-484A-9B75-C52FEBA6D4E1}"/>
              </a:ext>
            </a:extLst>
          </p:cNvPr>
          <p:cNvSpPr/>
          <p:nvPr/>
        </p:nvSpPr>
        <p:spPr>
          <a:xfrm flipH="1">
            <a:off x="6964338" y="4185542"/>
            <a:ext cx="309461" cy="307803"/>
          </a:xfrm>
          <a:custGeom>
            <a:avLst/>
            <a:gdLst/>
            <a:ahLst/>
            <a:cxnLst/>
            <a:rect l="l" t="t" r="r" b="b"/>
            <a:pathLst>
              <a:path w="4293" h="4270" fill="none" extrusionOk="0">
                <a:moveTo>
                  <a:pt x="1370" y="2306"/>
                </a:moveTo>
                <a:cubicBezTo>
                  <a:pt x="1462" y="2717"/>
                  <a:pt x="1873" y="2991"/>
                  <a:pt x="2283" y="2900"/>
                </a:cubicBezTo>
                <a:cubicBezTo>
                  <a:pt x="2694" y="2786"/>
                  <a:pt x="2968" y="2398"/>
                  <a:pt x="2854" y="1987"/>
                </a:cubicBezTo>
                <a:cubicBezTo>
                  <a:pt x="2763" y="1576"/>
                  <a:pt x="2375" y="1302"/>
                  <a:pt x="1941" y="1393"/>
                </a:cubicBezTo>
                <a:cubicBezTo>
                  <a:pt x="1530" y="1485"/>
                  <a:pt x="1279" y="1895"/>
                  <a:pt x="1370" y="2306"/>
                </a:cubicBezTo>
                <a:close/>
                <a:moveTo>
                  <a:pt x="1348" y="572"/>
                </a:moveTo>
                <a:lnTo>
                  <a:pt x="1348" y="161"/>
                </a:lnTo>
                <a:lnTo>
                  <a:pt x="2032" y="1"/>
                </a:lnTo>
                <a:lnTo>
                  <a:pt x="2215" y="389"/>
                </a:lnTo>
                <a:cubicBezTo>
                  <a:pt x="2375" y="389"/>
                  <a:pt x="2535" y="412"/>
                  <a:pt x="2671" y="457"/>
                </a:cubicBezTo>
                <a:lnTo>
                  <a:pt x="2991" y="161"/>
                </a:lnTo>
                <a:lnTo>
                  <a:pt x="3585" y="549"/>
                </a:lnTo>
                <a:lnTo>
                  <a:pt x="3448" y="937"/>
                </a:lnTo>
                <a:cubicBezTo>
                  <a:pt x="3539" y="1051"/>
                  <a:pt x="3630" y="1188"/>
                  <a:pt x="3699" y="1325"/>
                </a:cubicBezTo>
                <a:lnTo>
                  <a:pt x="4132" y="1325"/>
                </a:lnTo>
                <a:lnTo>
                  <a:pt x="4292" y="2010"/>
                </a:lnTo>
                <a:lnTo>
                  <a:pt x="3904" y="2215"/>
                </a:lnTo>
                <a:cubicBezTo>
                  <a:pt x="3904" y="2352"/>
                  <a:pt x="3881" y="2512"/>
                  <a:pt x="3836" y="2671"/>
                </a:cubicBezTo>
                <a:lnTo>
                  <a:pt x="4132" y="2968"/>
                </a:lnTo>
                <a:lnTo>
                  <a:pt x="3744" y="3562"/>
                </a:lnTo>
                <a:lnTo>
                  <a:pt x="3333" y="3425"/>
                </a:lnTo>
                <a:cubicBezTo>
                  <a:pt x="3219" y="3539"/>
                  <a:pt x="3105" y="3630"/>
                  <a:pt x="2968" y="3699"/>
                </a:cubicBezTo>
                <a:lnTo>
                  <a:pt x="2968" y="4132"/>
                </a:lnTo>
                <a:lnTo>
                  <a:pt x="2261" y="4269"/>
                </a:lnTo>
                <a:lnTo>
                  <a:pt x="2078" y="3881"/>
                </a:lnTo>
                <a:cubicBezTo>
                  <a:pt x="1918" y="3881"/>
                  <a:pt x="1781" y="3858"/>
                  <a:pt x="1622" y="3813"/>
                </a:cubicBezTo>
                <a:lnTo>
                  <a:pt x="1325" y="4109"/>
                </a:lnTo>
                <a:lnTo>
                  <a:pt x="709" y="3744"/>
                </a:lnTo>
                <a:lnTo>
                  <a:pt x="868" y="3333"/>
                </a:lnTo>
                <a:cubicBezTo>
                  <a:pt x="754" y="3219"/>
                  <a:pt x="663" y="3082"/>
                  <a:pt x="594" y="2945"/>
                </a:cubicBezTo>
                <a:lnTo>
                  <a:pt x="161" y="2945"/>
                </a:lnTo>
                <a:lnTo>
                  <a:pt x="1" y="2261"/>
                </a:lnTo>
                <a:lnTo>
                  <a:pt x="389" y="2078"/>
                </a:lnTo>
                <a:cubicBezTo>
                  <a:pt x="412" y="1918"/>
                  <a:pt x="435" y="1758"/>
                  <a:pt x="480" y="1599"/>
                </a:cubicBezTo>
                <a:lnTo>
                  <a:pt x="184" y="1302"/>
                </a:lnTo>
                <a:lnTo>
                  <a:pt x="549" y="708"/>
                </a:lnTo>
                <a:lnTo>
                  <a:pt x="960" y="845"/>
                </a:lnTo>
                <a:cubicBezTo>
                  <a:pt x="1074" y="754"/>
                  <a:pt x="1211" y="663"/>
                  <a:pt x="1348" y="572"/>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653;p34">
            <a:extLst>
              <a:ext uri="{FF2B5EF4-FFF2-40B4-BE49-F238E27FC236}">
                <a16:creationId xmlns:a16="http://schemas.microsoft.com/office/drawing/2014/main" id="{84282FDF-89F0-4CDB-9C1B-9DE27539D880}"/>
              </a:ext>
            </a:extLst>
          </p:cNvPr>
          <p:cNvSpPr/>
          <p:nvPr/>
        </p:nvSpPr>
        <p:spPr>
          <a:xfrm>
            <a:off x="7177645" y="3782372"/>
            <a:ext cx="590737" cy="590737"/>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731;p34">
            <a:extLst>
              <a:ext uri="{FF2B5EF4-FFF2-40B4-BE49-F238E27FC236}">
                <a16:creationId xmlns:a16="http://schemas.microsoft.com/office/drawing/2014/main" id="{7FF01127-482A-4761-A07C-788F26E724D0}"/>
              </a:ext>
            </a:extLst>
          </p:cNvPr>
          <p:cNvSpPr/>
          <p:nvPr/>
        </p:nvSpPr>
        <p:spPr>
          <a:xfrm>
            <a:off x="7768382" y="217060"/>
            <a:ext cx="943716" cy="931649"/>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4"/>
          <p:cNvSpPr txBox="1">
            <a:spLocks noGrp="1"/>
          </p:cNvSpPr>
          <p:nvPr>
            <p:ph type="title"/>
          </p:nvPr>
        </p:nvSpPr>
        <p:spPr>
          <a:xfrm>
            <a:off x="457200" y="2985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An</a:t>
            </a:r>
            <a:r>
              <a:rPr lang="es-EC" sz="3200" dirty="0" err="1"/>
              <a:t>álisis</a:t>
            </a:r>
            <a:r>
              <a:rPr lang="es-EC" sz="3200" dirty="0"/>
              <a:t> Exploratorio</a:t>
            </a:r>
            <a:endParaRPr sz="3200" dirty="0"/>
          </a:p>
        </p:txBody>
      </p:sp>
      <p:pic>
        <p:nvPicPr>
          <p:cNvPr id="3" name="Imagen 2">
            <a:extLst>
              <a:ext uri="{FF2B5EF4-FFF2-40B4-BE49-F238E27FC236}">
                <a16:creationId xmlns:a16="http://schemas.microsoft.com/office/drawing/2014/main" id="{F0AAFEF6-0C65-4626-AE44-687AAA4C2F30}"/>
              </a:ext>
            </a:extLst>
          </p:cNvPr>
          <p:cNvPicPr>
            <a:picLocks noChangeAspect="1"/>
          </p:cNvPicPr>
          <p:nvPr/>
        </p:nvPicPr>
        <p:blipFill rotWithShape="1">
          <a:blip r:embed="rId3"/>
          <a:srcRect t="1" b="66536"/>
          <a:stretch/>
        </p:blipFill>
        <p:spPr>
          <a:xfrm>
            <a:off x="234489" y="866276"/>
            <a:ext cx="2781062" cy="4186989"/>
          </a:xfrm>
          <a:prstGeom prst="rect">
            <a:avLst/>
          </a:prstGeom>
        </p:spPr>
      </p:pic>
      <p:pic>
        <p:nvPicPr>
          <p:cNvPr id="6" name="Imagen 5">
            <a:extLst>
              <a:ext uri="{FF2B5EF4-FFF2-40B4-BE49-F238E27FC236}">
                <a16:creationId xmlns:a16="http://schemas.microsoft.com/office/drawing/2014/main" id="{E0D992A2-254C-4F4C-95B1-0C521201C8F2}"/>
              </a:ext>
            </a:extLst>
          </p:cNvPr>
          <p:cNvPicPr>
            <a:picLocks noChangeAspect="1"/>
          </p:cNvPicPr>
          <p:nvPr/>
        </p:nvPicPr>
        <p:blipFill rotWithShape="1">
          <a:blip r:embed="rId3"/>
          <a:srcRect t="34231" b="33318"/>
          <a:stretch/>
        </p:blipFill>
        <p:spPr>
          <a:xfrm>
            <a:off x="3202278" y="784055"/>
            <a:ext cx="2920122" cy="4263190"/>
          </a:xfrm>
          <a:prstGeom prst="rect">
            <a:avLst/>
          </a:prstGeom>
        </p:spPr>
      </p:pic>
      <p:pic>
        <p:nvPicPr>
          <p:cNvPr id="7" name="Imagen 6">
            <a:extLst>
              <a:ext uri="{FF2B5EF4-FFF2-40B4-BE49-F238E27FC236}">
                <a16:creationId xmlns:a16="http://schemas.microsoft.com/office/drawing/2014/main" id="{E4105076-F6BE-44CD-9F6B-028E5F1749E2}"/>
              </a:ext>
            </a:extLst>
          </p:cNvPr>
          <p:cNvPicPr>
            <a:picLocks noChangeAspect="1"/>
          </p:cNvPicPr>
          <p:nvPr/>
        </p:nvPicPr>
        <p:blipFill rotWithShape="1">
          <a:blip r:embed="rId3"/>
          <a:srcRect t="66183"/>
          <a:stretch/>
        </p:blipFill>
        <p:spPr>
          <a:xfrm>
            <a:off x="6309127" y="784055"/>
            <a:ext cx="2802072" cy="4263190"/>
          </a:xfrm>
          <a:prstGeom prst="rect">
            <a:avLst/>
          </a:prstGeom>
        </p:spPr>
      </p:pic>
    </p:spTree>
    <p:extLst>
      <p:ext uri="{BB962C8B-B14F-4D97-AF65-F5344CB8AC3E}">
        <p14:creationId xmlns:p14="http://schemas.microsoft.com/office/powerpoint/2010/main" val="100202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An</a:t>
            </a:r>
            <a:r>
              <a:rPr lang="es-EC" sz="3200" dirty="0" err="1"/>
              <a:t>álisis</a:t>
            </a:r>
            <a:r>
              <a:rPr lang="es-EC" sz="3200" dirty="0"/>
              <a:t> Exploratorio</a:t>
            </a:r>
            <a:endParaRPr sz="3200" dirty="0"/>
          </a:p>
        </p:txBody>
      </p:sp>
      <p:pic>
        <p:nvPicPr>
          <p:cNvPr id="50" name="Imagen 49" descr="C:\Users\Dirección Bienestar\AppData\Local\Microsoft\Windows\INetCache\Content.MSO\9415DFCD.tmp">
            <a:extLst>
              <a:ext uri="{FF2B5EF4-FFF2-40B4-BE49-F238E27FC236}">
                <a16:creationId xmlns:a16="http://schemas.microsoft.com/office/drawing/2014/main" id="{BF4E7907-F9AD-4C01-99BA-AAFCB34FAE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17511" y="1027297"/>
            <a:ext cx="5236704" cy="4007547"/>
          </a:xfrm>
          <a:prstGeom prst="rect">
            <a:avLst/>
          </a:prstGeom>
          <a:noFill/>
          <a:ln>
            <a:noFill/>
          </a:ln>
        </p:spPr>
      </p:pic>
      <p:sp>
        <p:nvSpPr>
          <p:cNvPr id="4" name="Google Shape;183;p18">
            <a:extLst>
              <a:ext uri="{FF2B5EF4-FFF2-40B4-BE49-F238E27FC236}">
                <a16:creationId xmlns:a16="http://schemas.microsoft.com/office/drawing/2014/main" id="{1EE30BC2-14C4-42DA-9EEC-5FFF4F4D4514}"/>
              </a:ext>
            </a:extLst>
          </p:cNvPr>
          <p:cNvSpPr txBox="1">
            <a:spLocks/>
          </p:cNvSpPr>
          <p:nvPr/>
        </p:nvSpPr>
        <p:spPr>
          <a:xfrm>
            <a:off x="643466" y="1027297"/>
            <a:ext cx="936977" cy="3253308"/>
          </a:xfrm>
          <a:prstGeom prst="rect">
            <a:avLst/>
          </a:prstGeom>
          <a:noFill/>
          <a:ln>
            <a:noFill/>
          </a:ln>
        </p:spPr>
        <p:txBody>
          <a:bodyPr spcFirstLastPara="1" vert="vert270"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s-EC" sz="2400" dirty="0"/>
              <a:t>Matriz de Correlación</a:t>
            </a:r>
          </a:p>
        </p:txBody>
      </p:sp>
      <p:sp>
        <p:nvSpPr>
          <p:cNvPr id="5" name="Google Shape;183;p18">
            <a:extLst>
              <a:ext uri="{FF2B5EF4-FFF2-40B4-BE49-F238E27FC236}">
                <a16:creationId xmlns:a16="http://schemas.microsoft.com/office/drawing/2014/main" id="{2788F581-C46A-48F8-9F6F-9FE89023FD2E}"/>
              </a:ext>
            </a:extLst>
          </p:cNvPr>
          <p:cNvSpPr txBox="1">
            <a:spLocks/>
          </p:cNvSpPr>
          <p:nvPr/>
        </p:nvSpPr>
        <p:spPr>
          <a:xfrm>
            <a:off x="7257417" y="1188869"/>
            <a:ext cx="936977" cy="2980251"/>
          </a:xfrm>
          <a:prstGeom prst="rect">
            <a:avLst/>
          </a:prstGeom>
          <a:noFill/>
          <a:ln>
            <a:noFill/>
          </a:ln>
        </p:spPr>
        <p:txBody>
          <a:bodyPr spcFirstLastPara="1" vert="vert270"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s-EC" sz="2400" dirty="0"/>
              <a:t>Variables numéricas</a:t>
            </a:r>
          </a:p>
        </p:txBody>
      </p:sp>
      <p:sp>
        <p:nvSpPr>
          <p:cNvPr id="2" name="CuadroTexto 1">
            <a:extLst>
              <a:ext uri="{FF2B5EF4-FFF2-40B4-BE49-F238E27FC236}">
                <a16:creationId xmlns:a16="http://schemas.microsoft.com/office/drawing/2014/main" id="{F797F5ED-918B-45EE-A674-F2094B06BBFD}"/>
              </a:ext>
            </a:extLst>
          </p:cNvPr>
          <p:cNvSpPr txBox="1"/>
          <p:nvPr/>
        </p:nvSpPr>
        <p:spPr>
          <a:xfrm>
            <a:off x="6954251" y="661737"/>
            <a:ext cx="2125903" cy="307777"/>
          </a:xfrm>
          <a:prstGeom prst="rect">
            <a:avLst/>
          </a:prstGeom>
          <a:noFill/>
        </p:spPr>
        <p:txBody>
          <a:bodyPr wrap="none" rtlCol="0">
            <a:spAutoFit/>
          </a:bodyPr>
          <a:lstStyle/>
          <a:p>
            <a:r>
              <a:rPr lang="es-ES" dirty="0"/>
              <a:t>No hay multicolinealidad</a:t>
            </a:r>
            <a:endParaRPr lang="es-EC" dirty="0"/>
          </a:p>
        </p:txBody>
      </p:sp>
    </p:spTree>
    <p:extLst>
      <p:ext uri="{BB962C8B-B14F-4D97-AF65-F5344CB8AC3E}">
        <p14:creationId xmlns:p14="http://schemas.microsoft.com/office/powerpoint/2010/main" val="1263667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7" name="Imagen 6" descr="C:\Users\Dirección Bienestar\AppData\Local\Microsoft\Windows\INetCache\Content.MSO\E3B0FC27.tmp">
            <a:extLst>
              <a:ext uri="{FF2B5EF4-FFF2-40B4-BE49-F238E27FC236}">
                <a16:creationId xmlns:a16="http://schemas.microsoft.com/office/drawing/2014/main" id="{8B481AF7-2D29-4FC8-84B5-2E5CC4F1EE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0000"/>
          <a:stretch/>
        </p:blipFill>
        <p:spPr bwMode="auto">
          <a:xfrm>
            <a:off x="1480738" y="889980"/>
            <a:ext cx="6079582" cy="4059379"/>
          </a:xfrm>
          <a:prstGeom prst="rect">
            <a:avLst/>
          </a:prstGeom>
          <a:noFill/>
          <a:ln>
            <a:noFill/>
          </a:ln>
          <a:extLst>
            <a:ext uri="{53640926-AAD7-44D8-BBD7-CCE9431645EC}">
              <a14:shadowObscured xmlns:a14="http://schemas.microsoft.com/office/drawing/2010/main"/>
            </a:ext>
          </a:extLst>
        </p:spPr>
      </p:pic>
      <p:sp>
        <p:nvSpPr>
          <p:cNvPr id="183" name="Google Shape;183;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An</a:t>
            </a:r>
            <a:r>
              <a:rPr lang="es-EC" sz="3200" dirty="0" err="1"/>
              <a:t>álisis</a:t>
            </a:r>
            <a:r>
              <a:rPr lang="es-EC" sz="3200" dirty="0"/>
              <a:t> Exploratorio</a:t>
            </a:r>
            <a:endParaRPr sz="3200" dirty="0"/>
          </a:p>
        </p:txBody>
      </p:sp>
      <p:sp>
        <p:nvSpPr>
          <p:cNvPr id="4" name="Google Shape;183;p18">
            <a:extLst>
              <a:ext uri="{FF2B5EF4-FFF2-40B4-BE49-F238E27FC236}">
                <a16:creationId xmlns:a16="http://schemas.microsoft.com/office/drawing/2014/main" id="{1EE30BC2-14C4-42DA-9EEC-5FFF4F4D4514}"/>
              </a:ext>
            </a:extLst>
          </p:cNvPr>
          <p:cNvSpPr txBox="1">
            <a:spLocks/>
          </p:cNvSpPr>
          <p:nvPr/>
        </p:nvSpPr>
        <p:spPr>
          <a:xfrm>
            <a:off x="7560320" y="1293016"/>
            <a:ext cx="936977" cy="3253308"/>
          </a:xfrm>
          <a:prstGeom prst="rect">
            <a:avLst/>
          </a:prstGeom>
          <a:noFill/>
          <a:ln>
            <a:noFill/>
          </a:ln>
        </p:spPr>
        <p:txBody>
          <a:bodyPr spcFirstLastPara="1" vert="vert270"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s-EC" dirty="0" err="1"/>
              <a:t>FoundFraud</a:t>
            </a:r>
            <a:endParaRPr lang="es-EC" dirty="0"/>
          </a:p>
        </p:txBody>
      </p:sp>
      <p:sp>
        <p:nvSpPr>
          <p:cNvPr id="5" name="Google Shape;183;p18">
            <a:extLst>
              <a:ext uri="{FF2B5EF4-FFF2-40B4-BE49-F238E27FC236}">
                <a16:creationId xmlns:a16="http://schemas.microsoft.com/office/drawing/2014/main" id="{2788F581-C46A-48F8-9F6F-9FE89023FD2E}"/>
              </a:ext>
            </a:extLst>
          </p:cNvPr>
          <p:cNvSpPr txBox="1">
            <a:spLocks/>
          </p:cNvSpPr>
          <p:nvPr/>
        </p:nvSpPr>
        <p:spPr>
          <a:xfrm>
            <a:off x="543761" y="1293016"/>
            <a:ext cx="936977" cy="2980251"/>
          </a:xfrm>
          <a:prstGeom prst="rect">
            <a:avLst/>
          </a:prstGeom>
          <a:noFill/>
          <a:ln>
            <a:noFill/>
          </a:ln>
        </p:spPr>
        <p:txBody>
          <a:bodyPr spcFirstLastPara="1" vert="vert270"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s-EC" dirty="0"/>
              <a:t>Variables numéricas</a:t>
            </a:r>
          </a:p>
        </p:txBody>
      </p:sp>
      <p:sp>
        <p:nvSpPr>
          <p:cNvPr id="6" name="Google Shape;183;p18">
            <a:extLst>
              <a:ext uri="{FF2B5EF4-FFF2-40B4-BE49-F238E27FC236}">
                <a16:creationId xmlns:a16="http://schemas.microsoft.com/office/drawing/2014/main" id="{29B78CA7-4E26-43E5-B2AB-990B2AD26EF0}"/>
              </a:ext>
            </a:extLst>
          </p:cNvPr>
          <p:cNvSpPr txBox="1">
            <a:spLocks/>
          </p:cNvSpPr>
          <p:nvPr/>
        </p:nvSpPr>
        <p:spPr>
          <a:xfrm>
            <a:off x="4103511" y="4763658"/>
            <a:ext cx="936977" cy="371401"/>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s-EC" dirty="0"/>
              <a:t>vs</a:t>
            </a:r>
          </a:p>
        </p:txBody>
      </p:sp>
    </p:spTree>
    <p:extLst>
      <p:ext uri="{BB962C8B-B14F-4D97-AF65-F5344CB8AC3E}">
        <p14:creationId xmlns:p14="http://schemas.microsoft.com/office/powerpoint/2010/main" val="2515436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8" name="Imagen 7" descr="C:\Users\Dirección Bienestar\AppData\Local\Microsoft\Windows\INetCache\Content.MSO\E3B0FC27.tmp">
            <a:extLst>
              <a:ext uri="{FF2B5EF4-FFF2-40B4-BE49-F238E27FC236}">
                <a16:creationId xmlns:a16="http://schemas.microsoft.com/office/drawing/2014/main" id="{01E8092D-A674-46D1-8FDC-56A28A6FA42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746"/>
          <a:stretch/>
        </p:blipFill>
        <p:spPr bwMode="auto">
          <a:xfrm>
            <a:off x="1258142" y="871114"/>
            <a:ext cx="6127966" cy="4112472"/>
          </a:xfrm>
          <a:prstGeom prst="rect">
            <a:avLst/>
          </a:prstGeom>
          <a:noFill/>
          <a:ln>
            <a:noFill/>
          </a:ln>
          <a:extLst>
            <a:ext uri="{53640926-AAD7-44D8-BBD7-CCE9431645EC}">
              <a14:shadowObscured xmlns:a14="http://schemas.microsoft.com/office/drawing/2010/main"/>
            </a:ext>
          </a:extLst>
        </p:spPr>
      </p:pic>
      <p:sp>
        <p:nvSpPr>
          <p:cNvPr id="183" name="Google Shape;183;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An</a:t>
            </a:r>
            <a:r>
              <a:rPr lang="es-EC" sz="3200" dirty="0" err="1"/>
              <a:t>álisis</a:t>
            </a:r>
            <a:r>
              <a:rPr lang="es-EC" sz="3200" dirty="0"/>
              <a:t> Exploratorio</a:t>
            </a:r>
            <a:endParaRPr sz="3200" dirty="0"/>
          </a:p>
        </p:txBody>
      </p:sp>
      <p:sp>
        <p:nvSpPr>
          <p:cNvPr id="4" name="Google Shape;183;p18">
            <a:extLst>
              <a:ext uri="{FF2B5EF4-FFF2-40B4-BE49-F238E27FC236}">
                <a16:creationId xmlns:a16="http://schemas.microsoft.com/office/drawing/2014/main" id="{1EE30BC2-14C4-42DA-9EEC-5FFF4F4D4514}"/>
              </a:ext>
            </a:extLst>
          </p:cNvPr>
          <p:cNvSpPr txBox="1">
            <a:spLocks/>
          </p:cNvSpPr>
          <p:nvPr/>
        </p:nvSpPr>
        <p:spPr>
          <a:xfrm>
            <a:off x="7386108" y="1300695"/>
            <a:ext cx="936977" cy="3253308"/>
          </a:xfrm>
          <a:prstGeom prst="rect">
            <a:avLst/>
          </a:prstGeom>
          <a:noFill/>
          <a:ln>
            <a:noFill/>
          </a:ln>
        </p:spPr>
        <p:txBody>
          <a:bodyPr spcFirstLastPara="1" vert="vert270"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s-EC" dirty="0" err="1"/>
              <a:t>FoundFraud</a:t>
            </a:r>
            <a:endParaRPr lang="es-EC" dirty="0"/>
          </a:p>
        </p:txBody>
      </p:sp>
      <p:sp>
        <p:nvSpPr>
          <p:cNvPr id="5" name="Google Shape;183;p18">
            <a:extLst>
              <a:ext uri="{FF2B5EF4-FFF2-40B4-BE49-F238E27FC236}">
                <a16:creationId xmlns:a16="http://schemas.microsoft.com/office/drawing/2014/main" id="{2788F581-C46A-48F8-9F6F-9FE89023FD2E}"/>
              </a:ext>
            </a:extLst>
          </p:cNvPr>
          <p:cNvSpPr txBox="1">
            <a:spLocks/>
          </p:cNvSpPr>
          <p:nvPr/>
        </p:nvSpPr>
        <p:spPr>
          <a:xfrm>
            <a:off x="457200" y="1437224"/>
            <a:ext cx="936977" cy="2980251"/>
          </a:xfrm>
          <a:prstGeom prst="rect">
            <a:avLst/>
          </a:prstGeom>
          <a:noFill/>
          <a:ln>
            <a:noFill/>
          </a:ln>
        </p:spPr>
        <p:txBody>
          <a:bodyPr spcFirstLastPara="1" vert="vert270"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s-EC" dirty="0"/>
              <a:t>Variables numéricas</a:t>
            </a:r>
          </a:p>
        </p:txBody>
      </p:sp>
      <p:sp>
        <p:nvSpPr>
          <p:cNvPr id="6" name="Google Shape;183;p18">
            <a:extLst>
              <a:ext uri="{FF2B5EF4-FFF2-40B4-BE49-F238E27FC236}">
                <a16:creationId xmlns:a16="http://schemas.microsoft.com/office/drawing/2014/main" id="{29B78CA7-4E26-43E5-B2AB-990B2AD26EF0}"/>
              </a:ext>
            </a:extLst>
          </p:cNvPr>
          <p:cNvSpPr txBox="1">
            <a:spLocks/>
          </p:cNvSpPr>
          <p:nvPr/>
        </p:nvSpPr>
        <p:spPr>
          <a:xfrm>
            <a:off x="4103511" y="4763658"/>
            <a:ext cx="936977" cy="371401"/>
          </a:xfrm>
          <a:prstGeom prst="rect">
            <a:avLst/>
          </a:prstGeom>
          <a:noFill/>
          <a:ln>
            <a:noFill/>
          </a:ln>
        </p:spPr>
        <p:txBody>
          <a:bodyPr spcFirstLastPara="1" vert="horz"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s-EC" dirty="0"/>
              <a:t>vs</a:t>
            </a:r>
          </a:p>
        </p:txBody>
      </p:sp>
    </p:spTree>
    <p:extLst>
      <p:ext uri="{BB962C8B-B14F-4D97-AF65-F5344CB8AC3E}">
        <p14:creationId xmlns:p14="http://schemas.microsoft.com/office/powerpoint/2010/main" val="2184114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4"/>
          <p:cNvSpPr txBox="1">
            <a:spLocks noGrp="1"/>
          </p:cNvSpPr>
          <p:nvPr>
            <p:ph type="title"/>
          </p:nvPr>
        </p:nvSpPr>
        <p:spPr>
          <a:xfrm>
            <a:off x="457200" y="2985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An</a:t>
            </a:r>
            <a:r>
              <a:rPr lang="es-EC" sz="3200" dirty="0" err="1"/>
              <a:t>álisis</a:t>
            </a:r>
            <a:r>
              <a:rPr lang="es-EC" sz="3200" dirty="0"/>
              <a:t> Exploratorio</a:t>
            </a:r>
            <a:br>
              <a:rPr lang="es-EC" sz="3200" dirty="0"/>
            </a:br>
            <a:r>
              <a:rPr lang="es-EC" sz="2400" dirty="0"/>
              <a:t>Var. Categóricas vs. Target</a:t>
            </a:r>
            <a:endParaRPr sz="3200" dirty="0"/>
          </a:p>
        </p:txBody>
      </p:sp>
      <p:sp>
        <p:nvSpPr>
          <p:cNvPr id="2" name="Rectángulo 1">
            <a:extLst>
              <a:ext uri="{FF2B5EF4-FFF2-40B4-BE49-F238E27FC236}">
                <a16:creationId xmlns:a16="http://schemas.microsoft.com/office/drawing/2014/main" id="{3147D40C-E6A6-4E44-9ED1-E511C64A3D15}"/>
              </a:ext>
            </a:extLst>
          </p:cNvPr>
          <p:cNvSpPr/>
          <p:nvPr/>
        </p:nvSpPr>
        <p:spPr>
          <a:xfrm>
            <a:off x="5498429" y="1404450"/>
            <a:ext cx="3392905" cy="2246769"/>
          </a:xfrm>
          <a:prstGeom prst="rect">
            <a:avLst/>
          </a:prstGeom>
        </p:spPr>
        <p:txBody>
          <a:bodyPr wrap="square">
            <a:spAutoFit/>
          </a:bodyPr>
          <a:lstStyle/>
          <a:p>
            <a:r>
              <a:rPr lang="es-EC" dirty="0">
                <a:solidFill>
                  <a:srgbClr val="0000FF"/>
                </a:solidFill>
                <a:latin typeface="Courier New" panose="02070309020205020404" pitchFamily="49" charset="0"/>
              </a:rPr>
              <a:t>* </a:t>
            </a:r>
            <a:r>
              <a:rPr lang="es-EC" dirty="0">
                <a:latin typeface="Courier New" panose="02070309020205020404" pitchFamily="49" charset="0"/>
              </a:rPr>
              <a:t>Tiene cambios: 'Make','DayOfWeekClaimed','MaritalStatus','Fault',VehicleCategory,VehiclePrice,Days:Policy-Accident,Days:Policy-Claim,PastNumberOfClaims,AgeOfVehicle,AgeOfPolicyHolder,PoliceReportFiled,WitnessPresent,AgentType,NumberOfCars,BasePolicy</a:t>
            </a:r>
          </a:p>
        </p:txBody>
      </p:sp>
      <p:pic>
        <p:nvPicPr>
          <p:cNvPr id="3" name="Imagen 2">
            <a:extLst>
              <a:ext uri="{FF2B5EF4-FFF2-40B4-BE49-F238E27FC236}">
                <a16:creationId xmlns:a16="http://schemas.microsoft.com/office/drawing/2014/main" id="{F6A47A31-9811-4927-A696-3E18ED504584}"/>
              </a:ext>
            </a:extLst>
          </p:cNvPr>
          <p:cNvPicPr>
            <a:picLocks noChangeAspect="1"/>
          </p:cNvPicPr>
          <p:nvPr/>
        </p:nvPicPr>
        <p:blipFill rotWithShape="1">
          <a:blip r:embed="rId3"/>
          <a:srcRect l="5000" t="45378" r="76842" b="16241"/>
          <a:stretch/>
        </p:blipFill>
        <p:spPr>
          <a:xfrm>
            <a:off x="457200" y="1392658"/>
            <a:ext cx="2429793" cy="2887580"/>
          </a:xfrm>
          <a:prstGeom prst="rect">
            <a:avLst/>
          </a:prstGeom>
        </p:spPr>
      </p:pic>
      <p:pic>
        <p:nvPicPr>
          <p:cNvPr id="4" name="Imagen 3">
            <a:extLst>
              <a:ext uri="{FF2B5EF4-FFF2-40B4-BE49-F238E27FC236}">
                <a16:creationId xmlns:a16="http://schemas.microsoft.com/office/drawing/2014/main" id="{D69BAD3F-14CC-4A0E-96B4-DF86043474CB}"/>
              </a:ext>
            </a:extLst>
          </p:cNvPr>
          <p:cNvPicPr>
            <a:picLocks noChangeAspect="1"/>
          </p:cNvPicPr>
          <p:nvPr/>
        </p:nvPicPr>
        <p:blipFill rotWithShape="1">
          <a:blip r:embed="rId4"/>
          <a:srcRect l="3553" t="28060" r="75657" b="19049"/>
          <a:stretch/>
        </p:blipFill>
        <p:spPr>
          <a:xfrm>
            <a:off x="2886993" y="1103659"/>
            <a:ext cx="2238460" cy="3201849"/>
          </a:xfrm>
          <a:prstGeom prst="rect">
            <a:avLst/>
          </a:prstGeom>
        </p:spPr>
      </p:pic>
    </p:spTree>
    <p:extLst>
      <p:ext uri="{BB962C8B-B14F-4D97-AF65-F5344CB8AC3E}">
        <p14:creationId xmlns:p14="http://schemas.microsoft.com/office/powerpoint/2010/main" val="3370102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CF62F054-5949-4C1D-BC90-D3E53C32A09A}"/>
              </a:ext>
            </a:extLst>
          </p:cNvPr>
          <p:cNvGraphicFramePr>
            <a:graphicFrameLocks noGrp="1"/>
          </p:cNvGraphicFramePr>
          <p:nvPr>
            <p:extLst/>
          </p:nvPr>
        </p:nvGraphicFramePr>
        <p:xfrm>
          <a:off x="1411111" y="989758"/>
          <a:ext cx="6807199" cy="3337560"/>
        </p:xfrm>
        <a:graphic>
          <a:graphicData uri="http://schemas.openxmlformats.org/drawingml/2006/table">
            <a:tbl>
              <a:tblPr firstRow="1" bandRow="1">
                <a:tableStyleId>{3B4B98B0-60AC-42C2-AFA5-B58CD77FA1E5}</a:tableStyleId>
              </a:tblPr>
              <a:tblGrid>
                <a:gridCol w="3542118">
                  <a:extLst>
                    <a:ext uri="{9D8B030D-6E8A-4147-A177-3AD203B41FA5}">
                      <a16:colId xmlns:a16="http://schemas.microsoft.com/office/drawing/2014/main" val="2726836643"/>
                    </a:ext>
                  </a:extLst>
                </a:gridCol>
                <a:gridCol w="3265081">
                  <a:extLst>
                    <a:ext uri="{9D8B030D-6E8A-4147-A177-3AD203B41FA5}">
                      <a16:colId xmlns:a16="http://schemas.microsoft.com/office/drawing/2014/main" val="3732681222"/>
                    </a:ext>
                  </a:extLst>
                </a:gridCol>
              </a:tblGrid>
              <a:tr h="370840">
                <a:tc>
                  <a:txBody>
                    <a:bodyPr/>
                    <a:lstStyle/>
                    <a:p>
                      <a:r>
                        <a:rPr lang="es-EC" dirty="0"/>
                        <a:t>Variables</a:t>
                      </a:r>
                    </a:p>
                  </a:txBody>
                  <a:tcPr/>
                </a:tc>
                <a:tc>
                  <a:txBody>
                    <a:bodyPr/>
                    <a:lstStyle/>
                    <a:p>
                      <a:endParaRPr lang="es-EC" dirty="0"/>
                    </a:p>
                  </a:txBody>
                  <a:tcPr/>
                </a:tc>
                <a:extLst>
                  <a:ext uri="{0D108BD9-81ED-4DB2-BD59-A6C34878D82A}">
                    <a16:rowId xmlns:a16="http://schemas.microsoft.com/office/drawing/2014/main" val="2557133924"/>
                  </a:ext>
                </a:extLst>
              </a:tr>
              <a:tr h="370840">
                <a:tc>
                  <a:txBody>
                    <a:bodyPr/>
                    <a:lstStyle/>
                    <a:p>
                      <a:r>
                        <a:rPr lang="es-EC" sz="1200" dirty="0" err="1"/>
                        <a:t>PolicyType</a:t>
                      </a:r>
                      <a:r>
                        <a:rPr lang="es-EC" sz="1200" dirty="0"/>
                        <a:t> </a:t>
                      </a:r>
                      <a:r>
                        <a:rPr lang="es-EC" sz="1200" b="1" dirty="0"/>
                        <a:t>y</a:t>
                      </a:r>
                      <a:r>
                        <a:rPr lang="es-EC" sz="1200" dirty="0"/>
                        <a:t> </a:t>
                      </a:r>
                      <a:r>
                        <a:rPr lang="es-EC" sz="1200" dirty="0" err="1"/>
                        <a:t>VehiclePrice</a:t>
                      </a:r>
                      <a:endParaRPr lang="es-EC"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Make_lujo</a:t>
                      </a:r>
                      <a:r>
                        <a:rPr lang="es-EC" sz="1200" dirty="0"/>
                        <a:t> </a:t>
                      </a:r>
                      <a:r>
                        <a:rPr lang="es-EC" sz="1200" b="1" dirty="0"/>
                        <a:t>y</a:t>
                      </a:r>
                      <a:r>
                        <a:rPr lang="es-EC" sz="1200" dirty="0"/>
                        <a:t> </a:t>
                      </a:r>
                      <a:r>
                        <a:rPr lang="es-EC" sz="1200" dirty="0" err="1"/>
                        <a:t>VehiclePrice</a:t>
                      </a:r>
                      <a:endParaRPr lang="es-EC" sz="1200" dirty="0"/>
                    </a:p>
                  </a:txBody>
                  <a:tcPr/>
                </a:tc>
                <a:extLst>
                  <a:ext uri="{0D108BD9-81ED-4DB2-BD59-A6C34878D82A}">
                    <a16:rowId xmlns:a16="http://schemas.microsoft.com/office/drawing/2014/main" val="2730119438"/>
                  </a:ext>
                </a:extLst>
              </a:tr>
              <a:tr h="370840">
                <a:tc>
                  <a:txBody>
                    <a:bodyPr/>
                    <a:lstStyle/>
                    <a:p>
                      <a:r>
                        <a:rPr lang="es-EC" sz="1200" dirty="0" err="1"/>
                        <a:t>Days</a:t>
                      </a:r>
                      <a:r>
                        <a:rPr lang="es-EC" sz="1200" b="1" dirty="0"/>
                        <a:t> y </a:t>
                      </a:r>
                      <a:r>
                        <a:rPr lang="es-EC" sz="1200" dirty="0" err="1"/>
                        <a:t>PastNumberOfClaims</a:t>
                      </a:r>
                      <a:endParaRPr lang="es-EC"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AgentType</a:t>
                      </a:r>
                      <a:r>
                        <a:rPr lang="es-EC" sz="1200" b="1" dirty="0"/>
                        <a:t> y </a:t>
                      </a:r>
                      <a:r>
                        <a:rPr lang="es-EC" sz="1200" dirty="0" err="1"/>
                        <a:t>NumberOfSuppliments</a:t>
                      </a:r>
                      <a:endParaRPr lang="es-EC" sz="1200" dirty="0"/>
                    </a:p>
                  </a:txBody>
                  <a:tcPr/>
                </a:tc>
                <a:extLst>
                  <a:ext uri="{0D108BD9-81ED-4DB2-BD59-A6C34878D82A}">
                    <a16:rowId xmlns:a16="http://schemas.microsoft.com/office/drawing/2014/main" val="210262622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b="0" i="0" u="none" strike="noStrike" cap="none" dirty="0" err="1">
                          <a:solidFill>
                            <a:schemeClr val="tx1"/>
                          </a:solidFill>
                          <a:effectLst/>
                          <a:latin typeface="+mn-lt"/>
                          <a:ea typeface="+mn-ea"/>
                          <a:cs typeface="+mn-cs"/>
                          <a:sym typeface="Arial"/>
                        </a:rPr>
                        <a:t>AgeOfPolicyHolder</a:t>
                      </a:r>
                      <a:r>
                        <a:rPr lang="es-EC" sz="1200" b="1" i="0" u="none" strike="noStrike" cap="none" dirty="0">
                          <a:solidFill>
                            <a:schemeClr val="tx1"/>
                          </a:solidFill>
                          <a:effectLst/>
                          <a:latin typeface="+mn-lt"/>
                          <a:ea typeface="+mn-ea"/>
                          <a:cs typeface="+mn-cs"/>
                          <a:sym typeface="Arial"/>
                        </a:rPr>
                        <a:t> y </a:t>
                      </a:r>
                      <a:r>
                        <a:rPr lang="es-EC" sz="1200" b="0" i="0" u="none" strike="noStrike" cap="none" dirty="0">
                          <a:solidFill>
                            <a:schemeClr val="tx1"/>
                          </a:solidFill>
                          <a:effectLst/>
                          <a:latin typeface="+mn-lt"/>
                          <a:ea typeface="+mn-ea"/>
                          <a:cs typeface="+mn-cs"/>
                          <a:sym typeface="Arial"/>
                        </a:rPr>
                        <a:t>MaritalStatus2</a:t>
                      </a:r>
                      <a:endParaRPr lang="es-EC" sz="1200" b="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b="0" dirty="0"/>
                        <a:t>Sex</a:t>
                      </a:r>
                      <a:r>
                        <a:rPr lang="es-EC" sz="1200" b="1" dirty="0"/>
                        <a:t> y</a:t>
                      </a:r>
                      <a:r>
                        <a:rPr lang="es-EC" sz="1200" b="0" dirty="0"/>
                        <a:t> </a:t>
                      </a:r>
                      <a:r>
                        <a:rPr lang="es-EC" sz="1200" b="0" dirty="0" err="1"/>
                        <a:t>AgeOfPolicyHolder</a:t>
                      </a:r>
                      <a:endParaRPr lang="es-EC" sz="1200" b="0" dirty="0"/>
                    </a:p>
                  </a:txBody>
                  <a:tcPr/>
                </a:tc>
                <a:extLst>
                  <a:ext uri="{0D108BD9-81ED-4DB2-BD59-A6C34878D82A}">
                    <a16:rowId xmlns:a16="http://schemas.microsoft.com/office/drawing/2014/main" val="323004811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AccidentArea</a:t>
                      </a:r>
                      <a:r>
                        <a:rPr lang="es-EC" sz="1200" dirty="0"/>
                        <a:t> </a:t>
                      </a:r>
                      <a:r>
                        <a:rPr lang="es-EC" sz="1200" b="1" dirty="0"/>
                        <a:t>y </a:t>
                      </a:r>
                      <a:r>
                        <a:rPr lang="es-EC" sz="1200" dirty="0" err="1"/>
                        <a:t>Fault</a:t>
                      </a:r>
                      <a:endParaRPr lang="es-EC"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AccidentArea</a:t>
                      </a:r>
                      <a:r>
                        <a:rPr lang="es-EC" sz="1200" b="1" dirty="0"/>
                        <a:t> y</a:t>
                      </a:r>
                      <a:r>
                        <a:rPr lang="es-EC" sz="1200" dirty="0"/>
                        <a:t> </a:t>
                      </a:r>
                      <a:r>
                        <a:rPr lang="es-EC" sz="1200" dirty="0" err="1"/>
                        <a:t>Days</a:t>
                      </a:r>
                      <a:endParaRPr lang="es-EC" sz="1200" dirty="0"/>
                    </a:p>
                  </a:txBody>
                  <a:tcPr/>
                </a:tc>
                <a:extLst>
                  <a:ext uri="{0D108BD9-81ED-4DB2-BD59-A6C34878D82A}">
                    <a16:rowId xmlns:a16="http://schemas.microsoft.com/office/drawing/2014/main" val="90888745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WitnessPresent</a:t>
                      </a:r>
                      <a:r>
                        <a:rPr lang="es-EC" sz="1200" dirty="0"/>
                        <a:t> </a:t>
                      </a:r>
                      <a:r>
                        <a:rPr lang="es-EC" sz="1200" b="1" dirty="0"/>
                        <a:t>y</a:t>
                      </a:r>
                      <a:r>
                        <a:rPr lang="es-EC" sz="1200" dirty="0"/>
                        <a:t> </a:t>
                      </a:r>
                      <a:r>
                        <a:rPr lang="es-EC" sz="1200" dirty="0" err="1"/>
                        <a:t>PoliceReportFiled</a:t>
                      </a:r>
                      <a:endParaRPr lang="es-EC"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a:t>AddressChange-Claim2 </a:t>
                      </a:r>
                      <a:r>
                        <a:rPr lang="es-EC" sz="1200" b="1" dirty="0"/>
                        <a:t>y </a:t>
                      </a:r>
                      <a:r>
                        <a:rPr lang="es-EC" sz="1200" dirty="0" err="1"/>
                        <a:t>NumberOfCars</a:t>
                      </a:r>
                      <a:endParaRPr lang="es-EC" sz="1200" dirty="0"/>
                    </a:p>
                  </a:txBody>
                  <a:tcPr/>
                </a:tc>
                <a:extLst>
                  <a:ext uri="{0D108BD9-81ED-4DB2-BD59-A6C34878D82A}">
                    <a16:rowId xmlns:a16="http://schemas.microsoft.com/office/drawing/2014/main" val="221965029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NumberOfCars</a:t>
                      </a:r>
                      <a:r>
                        <a:rPr lang="es-EC" sz="1200" dirty="0"/>
                        <a:t> </a:t>
                      </a:r>
                      <a:r>
                        <a:rPr lang="es-EC" sz="1200" b="1" dirty="0"/>
                        <a:t>y</a:t>
                      </a:r>
                      <a:r>
                        <a:rPr lang="es-EC" sz="1200" dirty="0"/>
                        <a:t> 'Vehiculo_mayor5</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PoliceReportFiled</a:t>
                      </a:r>
                      <a:r>
                        <a:rPr lang="es-EC" sz="1200" dirty="0"/>
                        <a:t> </a:t>
                      </a:r>
                      <a:r>
                        <a:rPr lang="es-EC" sz="1200" b="1" dirty="0"/>
                        <a:t>y </a:t>
                      </a:r>
                      <a:r>
                        <a:rPr lang="es-EC" sz="1200" dirty="0" err="1"/>
                        <a:t>Days</a:t>
                      </a:r>
                      <a:endParaRPr lang="es-EC" sz="1200" dirty="0"/>
                    </a:p>
                  </a:txBody>
                  <a:tcPr/>
                </a:tc>
                <a:extLst>
                  <a:ext uri="{0D108BD9-81ED-4DB2-BD59-A6C34878D82A}">
                    <a16:rowId xmlns:a16="http://schemas.microsoft.com/office/drawing/2014/main" val="30908246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BasePolicy</a:t>
                      </a:r>
                      <a:r>
                        <a:rPr lang="es-EC" sz="1200" dirty="0"/>
                        <a:t> </a:t>
                      </a:r>
                      <a:r>
                        <a:rPr lang="es-EC" sz="1200" b="1" dirty="0"/>
                        <a:t>y </a:t>
                      </a:r>
                      <a:r>
                        <a:rPr lang="es-EC" sz="1200" dirty="0" err="1"/>
                        <a:t>VehicleCategory</a:t>
                      </a:r>
                      <a:endParaRPr lang="es-EC"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Fault</a:t>
                      </a:r>
                      <a:r>
                        <a:rPr lang="es-EC" sz="1200" b="1" dirty="0"/>
                        <a:t> y </a:t>
                      </a:r>
                      <a:r>
                        <a:rPr lang="es-EC" sz="1200" dirty="0" err="1"/>
                        <a:t>PolicyType</a:t>
                      </a:r>
                      <a:endParaRPr lang="es-EC" sz="1200" dirty="0"/>
                    </a:p>
                  </a:txBody>
                  <a:tcPr/>
                </a:tc>
                <a:extLst>
                  <a:ext uri="{0D108BD9-81ED-4DB2-BD59-A6C34878D82A}">
                    <a16:rowId xmlns:a16="http://schemas.microsoft.com/office/drawing/2014/main" val="400130191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DayOfWeekClaimed</a:t>
                      </a:r>
                      <a:r>
                        <a:rPr lang="es-EC" sz="1200" b="1" dirty="0"/>
                        <a:t> y</a:t>
                      </a:r>
                      <a:r>
                        <a:rPr lang="es-EC" sz="1200" dirty="0"/>
                        <a:t> </a:t>
                      </a:r>
                      <a:r>
                        <a:rPr lang="es-EC" sz="1200" dirty="0" err="1"/>
                        <a:t>Trim_Claimed</a:t>
                      </a:r>
                      <a:endParaRPr lang="es-EC" sz="1200" dirty="0"/>
                    </a:p>
                  </a:txBody>
                  <a:tcPr/>
                </a:tc>
                <a:tc>
                  <a:txBody>
                    <a:bodyPr/>
                    <a:lstStyle/>
                    <a:p>
                      <a:endParaRPr lang="es-EC" sz="1200" dirty="0"/>
                    </a:p>
                  </a:txBody>
                  <a:tcPr/>
                </a:tc>
                <a:extLst>
                  <a:ext uri="{0D108BD9-81ED-4DB2-BD59-A6C34878D82A}">
                    <a16:rowId xmlns:a16="http://schemas.microsoft.com/office/drawing/2014/main" val="1779591808"/>
                  </a:ext>
                </a:extLst>
              </a:tr>
            </a:tbl>
          </a:graphicData>
        </a:graphic>
      </p:graphicFrame>
      <p:sp>
        <p:nvSpPr>
          <p:cNvPr id="4" name="Google Shape;183;p18">
            <a:extLst>
              <a:ext uri="{FF2B5EF4-FFF2-40B4-BE49-F238E27FC236}">
                <a16:creationId xmlns:a16="http://schemas.microsoft.com/office/drawing/2014/main" id="{F3087A84-5D83-4B80-81C8-EF2AA585975E}"/>
              </a:ext>
            </a:extLst>
          </p:cNvPr>
          <p:cNvSpPr txBox="1">
            <a:spLocks/>
          </p:cNvSpPr>
          <p:nvPr/>
        </p:nvSpPr>
        <p:spPr>
          <a:xfrm>
            <a:off x="457200" y="1074010"/>
            <a:ext cx="936977" cy="3253308"/>
          </a:xfrm>
          <a:prstGeom prst="rect">
            <a:avLst/>
          </a:prstGeom>
          <a:noFill/>
          <a:ln>
            <a:noFill/>
          </a:ln>
        </p:spPr>
        <p:txBody>
          <a:bodyPr spcFirstLastPara="1" vert="vert270"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r>
              <a:rPr lang="es-EC" sz="2400" dirty="0"/>
              <a:t>Combinación de variables</a:t>
            </a:r>
          </a:p>
        </p:txBody>
      </p:sp>
    </p:spTree>
    <p:extLst>
      <p:ext uri="{BB962C8B-B14F-4D97-AF65-F5344CB8AC3E}">
        <p14:creationId xmlns:p14="http://schemas.microsoft.com/office/powerpoint/2010/main" val="1366338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2500E-644B-4296-A4D1-A2F39D35279B}"/>
              </a:ext>
            </a:extLst>
          </p:cNvPr>
          <p:cNvSpPr>
            <a:spLocks noGrp="1"/>
          </p:cNvSpPr>
          <p:nvPr>
            <p:ph type="title"/>
          </p:nvPr>
        </p:nvSpPr>
        <p:spPr>
          <a:noFill/>
          <a:ln>
            <a:noFill/>
          </a:ln>
        </p:spPr>
        <p:txBody>
          <a:bodyPr spcFirstLastPara="1" wrap="square" lIns="91425" tIns="91425" rIns="91425" bIns="91425" anchor="ctr" anchorCtr="0">
            <a:noAutofit/>
          </a:bodyPr>
          <a:lstStyle/>
          <a:p>
            <a:r>
              <a:rPr lang="es-EC" dirty="0"/>
              <a:t>Combinación de variables</a:t>
            </a:r>
          </a:p>
        </p:txBody>
      </p:sp>
      <p:pic>
        <p:nvPicPr>
          <p:cNvPr id="5" name="Imagen 4">
            <a:extLst>
              <a:ext uri="{FF2B5EF4-FFF2-40B4-BE49-F238E27FC236}">
                <a16:creationId xmlns:a16="http://schemas.microsoft.com/office/drawing/2014/main" id="{3AF9A97F-5B92-4CC5-9A6B-C2667778AF8B}"/>
              </a:ext>
            </a:extLst>
          </p:cNvPr>
          <p:cNvPicPr>
            <a:picLocks noChangeAspect="1"/>
          </p:cNvPicPr>
          <p:nvPr/>
        </p:nvPicPr>
        <p:blipFill rotWithShape="1">
          <a:blip r:embed="rId2"/>
          <a:srcRect l="24459" t="22590" r="41322" b="8596"/>
          <a:stretch/>
        </p:blipFill>
        <p:spPr bwMode="auto">
          <a:xfrm>
            <a:off x="457200" y="955489"/>
            <a:ext cx="3471333" cy="3924869"/>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4D0FD41B-16CC-4491-983C-5AB22098B078}"/>
              </a:ext>
            </a:extLst>
          </p:cNvPr>
          <p:cNvPicPr>
            <a:picLocks noChangeAspect="1"/>
          </p:cNvPicPr>
          <p:nvPr/>
        </p:nvPicPr>
        <p:blipFill rotWithShape="1">
          <a:blip r:embed="rId3"/>
          <a:srcRect l="25988" t="25308" r="43085" b="7551"/>
          <a:stretch/>
        </p:blipFill>
        <p:spPr bwMode="auto">
          <a:xfrm>
            <a:off x="4715618" y="955489"/>
            <a:ext cx="3164026" cy="3862475"/>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2938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An</a:t>
            </a:r>
            <a:r>
              <a:rPr lang="es-EC" sz="3200" dirty="0" err="1"/>
              <a:t>álisis</a:t>
            </a:r>
            <a:r>
              <a:rPr lang="es-EC" sz="3200" dirty="0"/>
              <a:t> Exploratorio</a:t>
            </a:r>
            <a:endParaRPr sz="3200" dirty="0"/>
          </a:p>
        </p:txBody>
      </p:sp>
      <p:grpSp>
        <p:nvGrpSpPr>
          <p:cNvPr id="184" name="Google Shape;184;p18"/>
          <p:cNvGrpSpPr/>
          <p:nvPr/>
        </p:nvGrpSpPr>
        <p:grpSpPr>
          <a:xfrm>
            <a:off x="6218813" y="3596293"/>
            <a:ext cx="2467992" cy="1240304"/>
            <a:chOff x="6218813" y="2208710"/>
            <a:chExt cx="2467992" cy="1075202"/>
          </a:xfrm>
        </p:grpSpPr>
        <p:grpSp>
          <p:nvGrpSpPr>
            <p:cNvPr id="185" name="Google Shape;185;p18"/>
            <p:cNvGrpSpPr/>
            <p:nvPr/>
          </p:nvGrpSpPr>
          <p:grpSpPr>
            <a:xfrm>
              <a:off x="6890226" y="2208710"/>
              <a:ext cx="1796579" cy="1075202"/>
              <a:chOff x="457182" y="679062"/>
              <a:chExt cx="2061006" cy="1075202"/>
            </a:xfrm>
          </p:grpSpPr>
          <p:sp>
            <p:nvSpPr>
              <p:cNvPr id="186" name="Google Shape;186;p18"/>
              <p:cNvSpPr txBox="1"/>
              <p:nvPr/>
            </p:nvSpPr>
            <p:spPr>
              <a:xfrm>
                <a:off x="457182" y="679062"/>
                <a:ext cx="20610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Reclamos sospechosos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87" name="Google Shape;187;p18"/>
              <p:cNvSpPr txBox="1"/>
              <p:nvPr/>
            </p:nvSpPr>
            <p:spPr>
              <a:xfrm>
                <a:off x="457188" y="1188636"/>
                <a:ext cx="2061000" cy="56562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MX" sz="1200" dirty="0">
                    <a:latin typeface="Roboto"/>
                    <a:ea typeface="Roboto"/>
                    <a:cs typeface="Roboto"/>
                    <a:sym typeface="Roboto"/>
                  </a:rPr>
                  <a:t>Vehículos de alto valor tienden a tener un mayor número de reclamaciones sospechosas</a:t>
                </a:r>
              </a:p>
            </p:txBody>
          </p:sp>
        </p:grpSp>
        <p:sp>
          <p:nvSpPr>
            <p:cNvPr id="188" name="Google Shape;188;p18"/>
            <p:cNvSpPr/>
            <p:nvPr/>
          </p:nvSpPr>
          <p:spPr>
            <a:xfrm>
              <a:off x="6218813" y="2624627"/>
              <a:ext cx="595200" cy="59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89" name="Google Shape;189;p18"/>
          <p:cNvGrpSpPr/>
          <p:nvPr/>
        </p:nvGrpSpPr>
        <p:grpSpPr>
          <a:xfrm>
            <a:off x="457194" y="4051415"/>
            <a:ext cx="2467957" cy="1029434"/>
            <a:chOff x="457206" y="2858790"/>
            <a:chExt cx="2467957" cy="1029434"/>
          </a:xfrm>
        </p:grpSpPr>
        <p:grpSp>
          <p:nvGrpSpPr>
            <p:cNvPr id="190" name="Google Shape;190;p18"/>
            <p:cNvGrpSpPr/>
            <p:nvPr/>
          </p:nvGrpSpPr>
          <p:grpSpPr>
            <a:xfrm>
              <a:off x="457206" y="2858790"/>
              <a:ext cx="1796574" cy="1029434"/>
              <a:chOff x="457188" y="1073600"/>
              <a:chExt cx="2061000" cy="1029434"/>
            </a:xfrm>
          </p:grpSpPr>
          <p:sp>
            <p:nvSpPr>
              <p:cNvPr id="191" name="Google Shape;191;p18"/>
              <p:cNvSpPr txBox="1"/>
              <p:nvPr/>
            </p:nvSpPr>
            <p:spPr>
              <a:xfrm>
                <a:off x="457188" y="1073600"/>
                <a:ext cx="20610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1800" b="1" dirty="0">
                    <a:solidFill>
                      <a:srgbClr val="000000"/>
                    </a:solidFill>
                    <a:latin typeface="Fira Sans Extra Condensed"/>
                    <a:ea typeface="Fira Sans Extra Condensed"/>
                    <a:cs typeface="Fira Sans Extra Condensed"/>
                    <a:sym typeface="Fira Sans Extra Condensed"/>
                  </a:rPr>
                  <a:t>Existen cambios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92" name="Google Shape;192;p18"/>
              <p:cNvSpPr txBox="1"/>
              <p:nvPr/>
            </p:nvSpPr>
            <p:spPr>
              <a:xfrm>
                <a:off x="457188" y="1355563"/>
                <a:ext cx="2061000" cy="74747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sz="1200" dirty="0">
                    <a:latin typeface="Roboto"/>
                    <a:ea typeface="Roboto"/>
                    <a:cs typeface="Roboto"/>
                    <a:sym typeface="Roboto"/>
                  </a:rPr>
                  <a:t>Edad, calificación del conductor y año del vehículo vs. Target</a:t>
                </a:r>
                <a:endParaRPr lang="en-US" sz="1200" dirty="0">
                  <a:latin typeface="Roboto"/>
                  <a:ea typeface="Roboto"/>
                  <a:cs typeface="Roboto"/>
                  <a:sym typeface="Roboto"/>
                </a:endParaRPr>
              </a:p>
            </p:txBody>
          </p:sp>
        </p:grpSp>
        <p:sp>
          <p:nvSpPr>
            <p:cNvPr id="193" name="Google Shape;193;p18"/>
            <p:cNvSpPr/>
            <p:nvPr/>
          </p:nvSpPr>
          <p:spPr>
            <a:xfrm>
              <a:off x="2329963" y="2880169"/>
              <a:ext cx="595200" cy="59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94" name="Google Shape;194;p18"/>
          <p:cNvGrpSpPr/>
          <p:nvPr/>
        </p:nvGrpSpPr>
        <p:grpSpPr>
          <a:xfrm>
            <a:off x="4288113" y="1295272"/>
            <a:ext cx="2467992" cy="680664"/>
            <a:chOff x="6218813" y="1637847"/>
            <a:chExt cx="2467992" cy="680664"/>
          </a:xfrm>
        </p:grpSpPr>
        <p:grpSp>
          <p:nvGrpSpPr>
            <p:cNvPr id="195" name="Google Shape;195;p18"/>
            <p:cNvGrpSpPr/>
            <p:nvPr/>
          </p:nvGrpSpPr>
          <p:grpSpPr>
            <a:xfrm>
              <a:off x="6890231" y="1637847"/>
              <a:ext cx="1796574" cy="680664"/>
              <a:chOff x="457189" y="1073600"/>
              <a:chExt cx="2061000" cy="680664"/>
            </a:xfrm>
          </p:grpSpPr>
          <p:sp>
            <p:nvSpPr>
              <p:cNvPr id="196" name="Google Shape;196;p18"/>
              <p:cNvSpPr txBox="1"/>
              <p:nvPr/>
            </p:nvSpPr>
            <p:spPr>
              <a:xfrm>
                <a:off x="457189" y="1073600"/>
                <a:ext cx="20610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latin typeface="Fira Sans Extra Condensed"/>
                    <a:ea typeface="Fira Sans Extra Condensed"/>
                    <a:cs typeface="Fira Sans Extra Condensed"/>
                    <a:sym typeface="Fira Sans Extra Condensed"/>
                  </a:rPr>
                  <a:t>Existencia</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197" name="Google Shape;197;p18"/>
              <p:cNvSpPr txBox="1"/>
              <p:nvPr/>
            </p:nvSpPr>
            <p:spPr>
              <a:xfrm>
                <a:off x="457189" y="1355564"/>
                <a:ext cx="2061000" cy="39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EC" dirty="0">
                    <a:effectLst/>
                    <a:latin typeface="Calibri" panose="020F0502020204030204" pitchFamily="34" charset="0"/>
                    <a:ea typeface="Calibri" panose="020F0502020204030204" pitchFamily="34" charset="0"/>
                    <a:cs typeface="Calibri" panose="020F0502020204030204" pitchFamily="34" charset="0"/>
                  </a:rPr>
                  <a:t>Desbalance en las clases</a:t>
                </a:r>
                <a:endParaRPr dirty="0">
                  <a:latin typeface="Calibri" panose="020F0502020204030204" pitchFamily="34" charset="0"/>
                  <a:ea typeface="Roboto"/>
                  <a:cs typeface="Calibri" panose="020F0502020204030204" pitchFamily="34" charset="0"/>
                  <a:sym typeface="Roboto"/>
                </a:endParaRPr>
              </a:p>
            </p:txBody>
          </p:sp>
        </p:grpSp>
        <p:sp>
          <p:nvSpPr>
            <p:cNvPr id="198" name="Google Shape;198;p18"/>
            <p:cNvSpPr/>
            <p:nvPr/>
          </p:nvSpPr>
          <p:spPr>
            <a:xfrm>
              <a:off x="6218813" y="1659227"/>
              <a:ext cx="595200" cy="59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cxnSp>
        <p:nvCxnSpPr>
          <p:cNvPr id="199" name="Google Shape;199;p18"/>
          <p:cNvCxnSpPr>
            <a:cxnSpLocks/>
            <a:stCxn id="193" idx="7"/>
            <a:endCxn id="198" idx="3"/>
          </p:cNvCxnSpPr>
          <p:nvPr/>
        </p:nvCxnSpPr>
        <p:spPr>
          <a:xfrm rot="10800000" flipH="1">
            <a:off x="2837985" y="1824759"/>
            <a:ext cx="1537200" cy="2335200"/>
          </a:xfrm>
          <a:prstGeom prst="straightConnector1">
            <a:avLst/>
          </a:prstGeom>
          <a:noFill/>
          <a:ln w="9525" cap="flat" cmpd="sng">
            <a:solidFill>
              <a:schemeClr val="dk2"/>
            </a:solidFill>
            <a:prstDash val="solid"/>
            <a:round/>
            <a:headEnd type="none" w="med" len="med"/>
            <a:tailEnd type="triangle" w="med" len="med"/>
          </a:ln>
        </p:spPr>
      </p:cxnSp>
      <p:cxnSp>
        <p:nvCxnSpPr>
          <p:cNvPr id="200" name="Google Shape;200;p18"/>
          <p:cNvCxnSpPr>
            <a:cxnSpLocks/>
            <a:stCxn id="198" idx="5"/>
            <a:endCxn id="188" idx="1"/>
          </p:cNvCxnSpPr>
          <p:nvPr/>
        </p:nvCxnSpPr>
        <p:spPr>
          <a:xfrm>
            <a:off x="4796148" y="1824687"/>
            <a:ext cx="1509830" cy="2351939"/>
          </a:xfrm>
          <a:prstGeom prst="straightConnector1">
            <a:avLst/>
          </a:prstGeom>
          <a:noFill/>
          <a:ln w="9525" cap="flat" cmpd="sng">
            <a:solidFill>
              <a:schemeClr val="dk2"/>
            </a:solidFill>
            <a:prstDash val="solid"/>
            <a:round/>
            <a:headEnd type="none" w="med" len="med"/>
            <a:tailEnd type="triangle" w="med" len="med"/>
          </a:ln>
        </p:spPr>
      </p:cxnSp>
      <p:cxnSp>
        <p:nvCxnSpPr>
          <p:cNvPr id="201" name="Google Shape;201;p18"/>
          <p:cNvCxnSpPr>
            <a:cxnSpLocks/>
            <a:stCxn id="188" idx="2"/>
            <a:endCxn id="193" idx="6"/>
          </p:cNvCxnSpPr>
          <p:nvPr/>
        </p:nvCxnSpPr>
        <p:spPr>
          <a:xfrm flipH="1" flipV="1">
            <a:off x="2925151" y="4370394"/>
            <a:ext cx="3293662" cy="48980"/>
          </a:xfrm>
          <a:prstGeom prst="straightConnector1">
            <a:avLst/>
          </a:prstGeom>
          <a:noFill/>
          <a:ln w="9525" cap="flat" cmpd="sng">
            <a:solidFill>
              <a:schemeClr val="dk2"/>
            </a:solidFill>
            <a:prstDash val="solid"/>
            <a:round/>
            <a:headEnd type="none" w="med" len="med"/>
            <a:tailEnd type="triangle" w="med" len="med"/>
          </a:ln>
        </p:spPr>
      </p:cxnSp>
      <p:sp>
        <p:nvSpPr>
          <p:cNvPr id="202" name="Google Shape;202;p18"/>
          <p:cNvSpPr/>
          <p:nvPr/>
        </p:nvSpPr>
        <p:spPr>
          <a:xfrm>
            <a:off x="4139138" y="2849330"/>
            <a:ext cx="893100" cy="893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grpSp>
        <p:nvGrpSpPr>
          <p:cNvPr id="203" name="Google Shape;203;p18"/>
          <p:cNvGrpSpPr/>
          <p:nvPr/>
        </p:nvGrpSpPr>
        <p:grpSpPr>
          <a:xfrm>
            <a:off x="457193" y="1295272"/>
            <a:ext cx="2028116" cy="562098"/>
            <a:chOff x="457193" y="1295272"/>
            <a:chExt cx="1796701" cy="562098"/>
          </a:xfrm>
        </p:grpSpPr>
        <p:sp>
          <p:nvSpPr>
            <p:cNvPr id="204" name="Google Shape;204;p18"/>
            <p:cNvSpPr txBox="1"/>
            <p:nvPr/>
          </p:nvSpPr>
          <p:spPr>
            <a:xfrm>
              <a:off x="457194" y="1295272"/>
              <a:ext cx="1796700"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Identificación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05" name="Google Shape;205;p18"/>
            <p:cNvSpPr txBox="1"/>
            <p:nvPr/>
          </p:nvSpPr>
          <p:spPr>
            <a:xfrm>
              <a:off x="457193" y="1557824"/>
              <a:ext cx="1796700" cy="29954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C" dirty="0">
                  <a:latin typeface="Calibri Light" panose="020F0302020204030204" pitchFamily="34" charset="0"/>
                  <a:ea typeface="Calibri" panose="020F0502020204030204" pitchFamily="34" charset="0"/>
                  <a:cs typeface="Times New Roman" panose="02020603050405020304" pitchFamily="18" charset="0"/>
                </a:rPr>
                <a:t>Patrones claves al combinar variables</a:t>
              </a:r>
              <a:endParaRPr sz="1100" dirty="0">
                <a:latin typeface="Roboto"/>
                <a:ea typeface="Roboto"/>
                <a:cs typeface="Roboto"/>
                <a:sym typeface="Roboto"/>
              </a:endParaRPr>
            </a:p>
          </p:txBody>
        </p:sp>
      </p:grpSp>
      <p:cxnSp>
        <p:nvCxnSpPr>
          <p:cNvPr id="206" name="Google Shape;206;p18"/>
          <p:cNvCxnSpPr>
            <a:cxnSpLocks/>
            <a:endCxn id="202" idx="2"/>
          </p:cNvCxnSpPr>
          <p:nvPr/>
        </p:nvCxnSpPr>
        <p:spPr>
          <a:xfrm>
            <a:off x="2133600" y="1707597"/>
            <a:ext cx="2005538" cy="1588283"/>
          </a:xfrm>
          <a:prstGeom prst="bentConnector3">
            <a:avLst>
              <a:gd name="adj1" fmla="val 50000"/>
            </a:avLst>
          </a:prstGeom>
          <a:noFill/>
          <a:ln w="9525" cap="flat" cmpd="sng">
            <a:solidFill>
              <a:schemeClr val="dk2"/>
            </a:solidFill>
            <a:prstDash val="dash"/>
            <a:round/>
            <a:headEnd type="oval" w="med" len="med"/>
            <a:tailEnd type="none" w="med" len="med"/>
          </a:ln>
        </p:spPr>
      </p:cxnSp>
      <p:grpSp>
        <p:nvGrpSpPr>
          <p:cNvPr id="207" name="Google Shape;207;p18"/>
          <p:cNvGrpSpPr/>
          <p:nvPr/>
        </p:nvGrpSpPr>
        <p:grpSpPr>
          <a:xfrm>
            <a:off x="4383459" y="3112356"/>
            <a:ext cx="377041" cy="367056"/>
            <a:chOff x="1616246" y="2867852"/>
            <a:chExt cx="377041" cy="367056"/>
          </a:xfrm>
        </p:grpSpPr>
        <p:sp>
          <p:nvSpPr>
            <p:cNvPr id="208" name="Google Shape;208;p18"/>
            <p:cNvSpPr/>
            <p:nvPr/>
          </p:nvSpPr>
          <p:spPr>
            <a:xfrm>
              <a:off x="1616246" y="2867852"/>
              <a:ext cx="377041" cy="31833"/>
            </a:xfrm>
            <a:custGeom>
              <a:avLst/>
              <a:gdLst/>
              <a:ahLst/>
              <a:cxnLst/>
              <a:rect l="l" t="t" r="r" b="b"/>
              <a:pathLst>
                <a:path w="11027" h="931" extrusionOk="0">
                  <a:moveTo>
                    <a:pt x="10430" y="1"/>
                  </a:moveTo>
                  <a:cubicBezTo>
                    <a:pt x="10423" y="1"/>
                    <a:pt x="10415" y="1"/>
                    <a:pt x="10407" y="1"/>
                  </a:cubicBezTo>
                  <a:lnTo>
                    <a:pt x="620" y="1"/>
                  </a:lnTo>
                  <a:cubicBezTo>
                    <a:pt x="1" y="1"/>
                    <a:pt x="1" y="930"/>
                    <a:pt x="620" y="930"/>
                  </a:cubicBezTo>
                  <a:lnTo>
                    <a:pt x="10407" y="930"/>
                  </a:lnTo>
                  <a:cubicBezTo>
                    <a:pt x="11019" y="930"/>
                    <a:pt x="11027" y="1"/>
                    <a:pt x="10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8"/>
            <p:cNvSpPr/>
            <p:nvPr/>
          </p:nvSpPr>
          <p:spPr>
            <a:xfrm>
              <a:off x="1716943" y="3114619"/>
              <a:ext cx="171304" cy="120289"/>
            </a:xfrm>
            <a:custGeom>
              <a:avLst/>
              <a:gdLst/>
              <a:ahLst/>
              <a:cxnLst/>
              <a:rect l="l" t="t" r="r" b="b"/>
              <a:pathLst>
                <a:path w="5010" h="3518" extrusionOk="0">
                  <a:moveTo>
                    <a:pt x="2247" y="0"/>
                  </a:moveTo>
                  <a:lnTo>
                    <a:pt x="2247" y="357"/>
                  </a:lnTo>
                  <a:lnTo>
                    <a:pt x="223" y="2977"/>
                  </a:lnTo>
                  <a:cubicBezTo>
                    <a:pt x="0" y="3216"/>
                    <a:pt x="233" y="3518"/>
                    <a:pt x="470" y="3518"/>
                  </a:cubicBezTo>
                  <a:cubicBezTo>
                    <a:pt x="563" y="3518"/>
                    <a:pt x="656" y="3472"/>
                    <a:pt x="723" y="3358"/>
                  </a:cubicBezTo>
                  <a:lnTo>
                    <a:pt x="2247" y="1381"/>
                  </a:lnTo>
                  <a:lnTo>
                    <a:pt x="2247" y="2762"/>
                  </a:lnTo>
                  <a:cubicBezTo>
                    <a:pt x="2271" y="2953"/>
                    <a:pt x="2420" y="3048"/>
                    <a:pt x="2569" y="3048"/>
                  </a:cubicBezTo>
                  <a:cubicBezTo>
                    <a:pt x="2717" y="3048"/>
                    <a:pt x="2866" y="2953"/>
                    <a:pt x="2890" y="2762"/>
                  </a:cubicBezTo>
                  <a:lnTo>
                    <a:pt x="2890" y="1381"/>
                  </a:lnTo>
                  <a:lnTo>
                    <a:pt x="4414" y="3358"/>
                  </a:lnTo>
                  <a:cubicBezTo>
                    <a:pt x="4462" y="3453"/>
                    <a:pt x="4557" y="3501"/>
                    <a:pt x="4652" y="3501"/>
                  </a:cubicBezTo>
                  <a:cubicBezTo>
                    <a:pt x="4724" y="3501"/>
                    <a:pt x="4795" y="3477"/>
                    <a:pt x="4843" y="3429"/>
                  </a:cubicBezTo>
                  <a:cubicBezTo>
                    <a:pt x="4986" y="3310"/>
                    <a:pt x="5010" y="3120"/>
                    <a:pt x="4914" y="2977"/>
                  </a:cubicBezTo>
                  <a:lnTo>
                    <a:pt x="2890" y="357"/>
                  </a:lnTo>
                  <a:lnTo>
                    <a:pt x="28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a:off x="1880075" y="2976995"/>
              <a:ext cx="19558" cy="19558"/>
            </a:xfrm>
            <a:custGeom>
              <a:avLst/>
              <a:gdLst/>
              <a:ahLst/>
              <a:cxnLst/>
              <a:rect l="l" t="t" r="r" b="b"/>
              <a:pathLst>
                <a:path w="572" h="572" extrusionOk="0">
                  <a:moveTo>
                    <a:pt x="0" y="0"/>
                  </a:moveTo>
                  <a:lnTo>
                    <a:pt x="0" y="572"/>
                  </a:lnTo>
                  <a:lnTo>
                    <a:pt x="572" y="572"/>
                  </a:lnTo>
                  <a:cubicBezTo>
                    <a:pt x="477" y="286"/>
                    <a:pt x="262" y="96"/>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a:off x="1828787" y="2976174"/>
              <a:ext cx="70847" cy="63188"/>
            </a:xfrm>
            <a:custGeom>
              <a:avLst/>
              <a:gdLst/>
              <a:ahLst/>
              <a:cxnLst/>
              <a:rect l="l" t="t" r="r" b="b"/>
              <a:pathLst>
                <a:path w="2072" h="1848" extrusionOk="0">
                  <a:moveTo>
                    <a:pt x="881" y="1"/>
                  </a:moveTo>
                  <a:cubicBezTo>
                    <a:pt x="214" y="239"/>
                    <a:pt x="0" y="1072"/>
                    <a:pt x="500" y="1572"/>
                  </a:cubicBezTo>
                  <a:cubicBezTo>
                    <a:pt x="688" y="1760"/>
                    <a:pt x="923" y="1847"/>
                    <a:pt x="1156" y="1847"/>
                  </a:cubicBezTo>
                  <a:cubicBezTo>
                    <a:pt x="1543" y="1847"/>
                    <a:pt x="1923" y="1607"/>
                    <a:pt x="2072" y="1191"/>
                  </a:cubicBezTo>
                  <a:lnTo>
                    <a:pt x="1167" y="1191"/>
                  </a:lnTo>
                  <a:cubicBezTo>
                    <a:pt x="1000" y="1191"/>
                    <a:pt x="857" y="1048"/>
                    <a:pt x="857" y="882"/>
                  </a:cubicBezTo>
                  <a:lnTo>
                    <a:pt x="857" y="882"/>
                  </a:lnTo>
                  <a:lnTo>
                    <a:pt x="881" y="906"/>
                  </a:lnTo>
                  <a:lnTo>
                    <a:pt x="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p:nvPr/>
          </p:nvSpPr>
          <p:spPr>
            <a:xfrm>
              <a:off x="1643942" y="2920816"/>
              <a:ext cx="321649" cy="172638"/>
            </a:xfrm>
            <a:custGeom>
              <a:avLst/>
              <a:gdLst/>
              <a:ahLst/>
              <a:cxnLst/>
              <a:rect l="l" t="t" r="r" b="b"/>
              <a:pathLst>
                <a:path w="9407" h="5049" extrusionOk="0">
                  <a:moveTo>
                    <a:pt x="1563" y="977"/>
                  </a:moveTo>
                  <a:cubicBezTo>
                    <a:pt x="1709" y="977"/>
                    <a:pt x="1858" y="1072"/>
                    <a:pt x="1882" y="1262"/>
                  </a:cubicBezTo>
                  <a:lnTo>
                    <a:pt x="1882" y="3787"/>
                  </a:lnTo>
                  <a:cubicBezTo>
                    <a:pt x="1858" y="3977"/>
                    <a:pt x="1709" y="4072"/>
                    <a:pt x="1563" y="4072"/>
                  </a:cubicBezTo>
                  <a:cubicBezTo>
                    <a:pt x="1417" y="4072"/>
                    <a:pt x="1274" y="3977"/>
                    <a:pt x="1262" y="3787"/>
                  </a:cubicBezTo>
                  <a:lnTo>
                    <a:pt x="1262" y="1262"/>
                  </a:lnTo>
                  <a:cubicBezTo>
                    <a:pt x="1274" y="1072"/>
                    <a:pt x="1417" y="977"/>
                    <a:pt x="1563" y="977"/>
                  </a:cubicBezTo>
                  <a:close/>
                  <a:moveTo>
                    <a:pt x="2822" y="1620"/>
                  </a:moveTo>
                  <a:cubicBezTo>
                    <a:pt x="2971" y="1620"/>
                    <a:pt x="3120" y="1715"/>
                    <a:pt x="3144" y="1905"/>
                  </a:cubicBezTo>
                  <a:lnTo>
                    <a:pt x="3144" y="3787"/>
                  </a:lnTo>
                  <a:cubicBezTo>
                    <a:pt x="3120" y="3977"/>
                    <a:pt x="2971" y="4072"/>
                    <a:pt x="2822" y="4072"/>
                  </a:cubicBezTo>
                  <a:cubicBezTo>
                    <a:pt x="2673" y="4072"/>
                    <a:pt x="2525" y="3977"/>
                    <a:pt x="2501" y="3787"/>
                  </a:cubicBezTo>
                  <a:lnTo>
                    <a:pt x="2501" y="1905"/>
                  </a:lnTo>
                  <a:cubicBezTo>
                    <a:pt x="2525" y="1715"/>
                    <a:pt x="2673" y="1620"/>
                    <a:pt x="2822" y="1620"/>
                  </a:cubicBezTo>
                  <a:close/>
                  <a:moveTo>
                    <a:pt x="4081" y="2239"/>
                  </a:moveTo>
                  <a:cubicBezTo>
                    <a:pt x="4227" y="2239"/>
                    <a:pt x="4370" y="2334"/>
                    <a:pt x="4382" y="2525"/>
                  </a:cubicBezTo>
                  <a:lnTo>
                    <a:pt x="4382" y="3787"/>
                  </a:lnTo>
                  <a:cubicBezTo>
                    <a:pt x="4370" y="3977"/>
                    <a:pt x="4227" y="4072"/>
                    <a:pt x="4081" y="4072"/>
                  </a:cubicBezTo>
                  <a:cubicBezTo>
                    <a:pt x="3936" y="4072"/>
                    <a:pt x="3787" y="3977"/>
                    <a:pt x="3763" y="3787"/>
                  </a:cubicBezTo>
                  <a:lnTo>
                    <a:pt x="3763" y="2525"/>
                  </a:lnTo>
                  <a:cubicBezTo>
                    <a:pt x="3787" y="2334"/>
                    <a:pt x="3936" y="2239"/>
                    <a:pt x="4081" y="2239"/>
                  </a:cubicBezTo>
                  <a:close/>
                  <a:moveTo>
                    <a:pt x="6581" y="949"/>
                  </a:moveTo>
                  <a:cubicBezTo>
                    <a:pt x="7393" y="949"/>
                    <a:pt x="8169" y="1573"/>
                    <a:pt x="8169" y="2525"/>
                  </a:cubicBezTo>
                  <a:cubicBezTo>
                    <a:pt x="8169" y="3382"/>
                    <a:pt x="7454" y="4096"/>
                    <a:pt x="6597" y="4096"/>
                  </a:cubicBezTo>
                  <a:cubicBezTo>
                    <a:pt x="5192" y="4096"/>
                    <a:pt x="4501" y="2405"/>
                    <a:pt x="5478" y="1405"/>
                  </a:cubicBezTo>
                  <a:cubicBezTo>
                    <a:pt x="5800" y="1090"/>
                    <a:pt x="6195" y="949"/>
                    <a:pt x="6581" y="949"/>
                  </a:cubicBezTo>
                  <a:close/>
                  <a:moveTo>
                    <a:pt x="0" y="0"/>
                  </a:moveTo>
                  <a:lnTo>
                    <a:pt x="0" y="4096"/>
                  </a:lnTo>
                  <a:cubicBezTo>
                    <a:pt x="0" y="4620"/>
                    <a:pt x="429" y="5049"/>
                    <a:pt x="929" y="5049"/>
                  </a:cubicBezTo>
                  <a:lnTo>
                    <a:pt x="8478" y="5049"/>
                  </a:lnTo>
                  <a:cubicBezTo>
                    <a:pt x="9002" y="5049"/>
                    <a:pt x="9407" y="4620"/>
                    <a:pt x="9407" y="4096"/>
                  </a:cubicBezTo>
                  <a:lnTo>
                    <a:pt x="94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8"/>
          <p:cNvGrpSpPr/>
          <p:nvPr/>
        </p:nvGrpSpPr>
        <p:grpSpPr>
          <a:xfrm>
            <a:off x="4402420" y="2042181"/>
            <a:ext cx="366475" cy="366475"/>
            <a:chOff x="7953758" y="2867852"/>
            <a:chExt cx="366475" cy="366475"/>
          </a:xfrm>
        </p:grpSpPr>
        <p:sp>
          <p:nvSpPr>
            <p:cNvPr id="214" name="Google Shape;214;p18"/>
            <p:cNvSpPr/>
            <p:nvPr/>
          </p:nvSpPr>
          <p:spPr>
            <a:xfrm>
              <a:off x="8050898" y="2867852"/>
              <a:ext cx="150447" cy="128598"/>
            </a:xfrm>
            <a:custGeom>
              <a:avLst/>
              <a:gdLst/>
              <a:ahLst/>
              <a:cxnLst/>
              <a:rect l="l" t="t" r="r" b="b"/>
              <a:pathLst>
                <a:path w="4400" h="3761" extrusionOk="0">
                  <a:moveTo>
                    <a:pt x="3161" y="1031"/>
                  </a:moveTo>
                  <a:cubicBezTo>
                    <a:pt x="3238" y="1031"/>
                    <a:pt x="3316" y="1061"/>
                    <a:pt x="3375" y="1121"/>
                  </a:cubicBezTo>
                  <a:cubicBezTo>
                    <a:pt x="3494" y="1263"/>
                    <a:pt x="3494" y="1454"/>
                    <a:pt x="3375" y="1573"/>
                  </a:cubicBezTo>
                  <a:lnTo>
                    <a:pt x="2351" y="2621"/>
                  </a:lnTo>
                  <a:cubicBezTo>
                    <a:pt x="2292" y="2680"/>
                    <a:pt x="2208" y="2710"/>
                    <a:pt x="2125" y="2710"/>
                  </a:cubicBezTo>
                  <a:cubicBezTo>
                    <a:pt x="2042" y="2710"/>
                    <a:pt x="1958" y="2680"/>
                    <a:pt x="1899" y="2621"/>
                  </a:cubicBezTo>
                  <a:lnTo>
                    <a:pt x="1470" y="2168"/>
                  </a:lnTo>
                  <a:cubicBezTo>
                    <a:pt x="1230" y="1947"/>
                    <a:pt x="1448" y="1625"/>
                    <a:pt x="1692" y="1625"/>
                  </a:cubicBezTo>
                  <a:cubicBezTo>
                    <a:pt x="1762" y="1625"/>
                    <a:pt x="1835" y="1652"/>
                    <a:pt x="1899" y="1716"/>
                  </a:cubicBezTo>
                  <a:lnTo>
                    <a:pt x="2137" y="1954"/>
                  </a:lnTo>
                  <a:lnTo>
                    <a:pt x="2947" y="1121"/>
                  </a:lnTo>
                  <a:cubicBezTo>
                    <a:pt x="3006" y="1061"/>
                    <a:pt x="3084" y="1031"/>
                    <a:pt x="3161" y="1031"/>
                  </a:cubicBezTo>
                  <a:close/>
                  <a:moveTo>
                    <a:pt x="2561" y="1"/>
                  </a:moveTo>
                  <a:cubicBezTo>
                    <a:pt x="2546" y="1"/>
                    <a:pt x="2532" y="1"/>
                    <a:pt x="2518" y="1"/>
                  </a:cubicBezTo>
                  <a:cubicBezTo>
                    <a:pt x="2508" y="1"/>
                    <a:pt x="2499" y="1"/>
                    <a:pt x="2489" y="1"/>
                  </a:cubicBezTo>
                  <a:cubicBezTo>
                    <a:pt x="841" y="1"/>
                    <a:pt x="0" y="2032"/>
                    <a:pt x="1184" y="3216"/>
                  </a:cubicBezTo>
                  <a:cubicBezTo>
                    <a:pt x="1568" y="3592"/>
                    <a:pt x="2037" y="3760"/>
                    <a:pt x="2498" y="3760"/>
                  </a:cubicBezTo>
                  <a:cubicBezTo>
                    <a:pt x="3468" y="3760"/>
                    <a:pt x="4399" y="3013"/>
                    <a:pt x="4399" y="1883"/>
                  </a:cubicBezTo>
                  <a:cubicBezTo>
                    <a:pt x="4399" y="849"/>
                    <a:pt x="3588" y="1"/>
                    <a:pt x="25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8"/>
            <p:cNvSpPr/>
            <p:nvPr/>
          </p:nvSpPr>
          <p:spPr>
            <a:xfrm>
              <a:off x="7953758" y="3018504"/>
              <a:ext cx="31799" cy="157217"/>
            </a:xfrm>
            <a:custGeom>
              <a:avLst/>
              <a:gdLst/>
              <a:ahLst/>
              <a:cxnLst/>
              <a:rect l="l" t="t" r="r" b="b"/>
              <a:pathLst>
                <a:path w="930" h="4598" extrusionOk="0">
                  <a:moveTo>
                    <a:pt x="310" y="1"/>
                  </a:moveTo>
                  <a:cubicBezTo>
                    <a:pt x="144" y="1"/>
                    <a:pt x="1" y="144"/>
                    <a:pt x="24" y="311"/>
                  </a:cubicBezTo>
                  <a:lnTo>
                    <a:pt x="24" y="4288"/>
                  </a:lnTo>
                  <a:cubicBezTo>
                    <a:pt x="24" y="4454"/>
                    <a:pt x="144" y="4597"/>
                    <a:pt x="310" y="4597"/>
                  </a:cubicBezTo>
                  <a:lnTo>
                    <a:pt x="620" y="4597"/>
                  </a:lnTo>
                  <a:cubicBezTo>
                    <a:pt x="787" y="4597"/>
                    <a:pt x="929" y="4454"/>
                    <a:pt x="929" y="4288"/>
                  </a:cubicBezTo>
                  <a:lnTo>
                    <a:pt x="929" y="311"/>
                  </a:lnTo>
                  <a:cubicBezTo>
                    <a:pt x="929" y="144"/>
                    <a:pt x="810" y="1"/>
                    <a:pt x="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8"/>
            <p:cNvSpPr/>
            <p:nvPr/>
          </p:nvSpPr>
          <p:spPr>
            <a:xfrm>
              <a:off x="8288434" y="3018504"/>
              <a:ext cx="31799" cy="157217"/>
            </a:xfrm>
            <a:custGeom>
              <a:avLst/>
              <a:gdLst/>
              <a:ahLst/>
              <a:cxnLst/>
              <a:rect l="l" t="t" r="r" b="b"/>
              <a:pathLst>
                <a:path w="930" h="4598" extrusionOk="0">
                  <a:moveTo>
                    <a:pt x="310" y="1"/>
                  </a:moveTo>
                  <a:cubicBezTo>
                    <a:pt x="143" y="1"/>
                    <a:pt x="0" y="144"/>
                    <a:pt x="24" y="311"/>
                  </a:cubicBezTo>
                  <a:lnTo>
                    <a:pt x="24" y="4288"/>
                  </a:lnTo>
                  <a:cubicBezTo>
                    <a:pt x="24" y="4454"/>
                    <a:pt x="143" y="4597"/>
                    <a:pt x="310" y="4597"/>
                  </a:cubicBezTo>
                  <a:lnTo>
                    <a:pt x="643" y="4597"/>
                  </a:lnTo>
                  <a:cubicBezTo>
                    <a:pt x="810" y="4597"/>
                    <a:pt x="929" y="4454"/>
                    <a:pt x="929" y="4288"/>
                  </a:cubicBezTo>
                  <a:lnTo>
                    <a:pt x="929" y="311"/>
                  </a:lnTo>
                  <a:cubicBezTo>
                    <a:pt x="929" y="144"/>
                    <a:pt x="810" y="1"/>
                    <a:pt x="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8"/>
            <p:cNvSpPr/>
            <p:nvPr/>
          </p:nvSpPr>
          <p:spPr>
            <a:xfrm>
              <a:off x="8006824" y="3033173"/>
              <a:ext cx="218935" cy="201154"/>
            </a:xfrm>
            <a:custGeom>
              <a:avLst/>
              <a:gdLst/>
              <a:ahLst/>
              <a:cxnLst/>
              <a:rect l="l" t="t" r="r" b="b"/>
              <a:pathLst>
                <a:path w="6403" h="5883" extrusionOk="0">
                  <a:moveTo>
                    <a:pt x="20" y="1"/>
                  </a:moveTo>
                  <a:lnTo>
                    <a:pt x="20" y="3620"/>
                  </a:lnTo>
                  <a:lnTo>
                    <a:pt x="2616" y="5573"/>
                  </a:lnTo>
                  <a:cubicBezTo>
                    <a:pt x="2878" y="5787"/>
                    <a:pt x="3212" y="5883"/>
                    <a:pt x="3569" y="5883"/>
                  </a:cubicBezTo>
                  <a:cubicBezTo>
                    <a:pt x="3735" y="5883"/>
                    <a:pt x="3902" y="5859"/>
                    <a:pt x="4069" y="5787"/>
                  </a:cubicBezTo>
                  <a:lnTo>
                    <a:pt x="5569" y="5168"/>
                  </a:lnTo>
                  <a:lnTo>
                    <a:pt x="5974" y="4906"/>
                  </a:lnTo>
                  <a:cubicBezTo>
                    <a:pt x="6165" y="4787"/>
                    <a:pt x="6284" y="4621"/>
                    <a:pt x="6331" y="4406"/>
                  </a:cubicBezTo>
                  <a:cubicBezTo>
                    <a:pt x="6403" y="4097"/>
                    <a:pt x="6307" y="3787"/>
                    <a:pt x="6093" y="3573"/>
                  </a:cubicBezTo>
                  <a:lnTo>
                    <a:pt x="4617" y="1930"/>
                  </a:lnTo>
                  <a:cubicBezTo>
                    <a:pt x="4540" y="1837"/>
                    <a:pt x="4423" y="1785"/>
                    <a:pt x="4305" y="1785"/>
                  </a:cubicBezTo>
                  <a:cubicBezTo>
                    <a:pt x="4241" y="1785"/>
                    <a:pt x="4176" y="1801"/>
                    <a:pt x="4117" y="1834"/>
                  </a:cubicBezTo>
                  <a:lnTo>
                    <a:pt x="2735" y="2573"/>
                  </a:lnTo>
                  <a:cubicBezTo>
                    <a:pt x="2493" y="2702"/>
                    <a:pt x="2258" y="2759"/>
                    <a:pt x="2038" y="2759"/>
                  </a:cubicBezTo>
                  <a:cubicBezTo>
                    <a:pt x="764" y="2759"/>
                    <a:pt x="0" y="847"/>
                    <a:pt x="1402" y="96"/>
                  </a:cubicBezTo>
                  <a:lnTo>
                    <a:pt x="15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8"/>
            <p:cNvSpPr/>
            <p:nvPr/>
          </p:nvSpPr>
          <p:spPr>
            <a:xfrm>
              <a:off x="8039170" y="3032352"/>
              <a:ext cx="228132" cy="132769"/>
            </a:xfrm>
            <a:custGeom>
              <a:avLst/>
              <a:gdLst/>
              <a:ahLst/>
              <a:cxnLst/>
              <a:rect l="l" t="t" r="r" b="b"/>
              <a:pathLst>
                <a:path w="6672" h="3883" extrusionOk="0">
                  <a:moveTo>
                    <a:pt x="6671" y="1"/>
                  </a:moveTo>
                  <a:lnTo>
                    <a:pt x="2027" y="25"/>
                  </a:lnTo>
                  <a:cubicBezTo>
                    <a:pt x="1980" y="25"/>
                    <a:pt x="1908" y="25"/>
                    <a:pt x="1885" y="48"/>
                  </a:cubicBezTo>
                  <a:lnTo>
                    <a:pt x="789" y="668"/>
                  </a:lnTo>
                  <a:cubicBezTo>
                    <a:pt x="1" y="1092"/>
                    <a:pt x="413" y="2134"/>
                    <a:pt x="1124" y="2134"/>
                  </a:cubicBezTo>
                  <a:cubicBezTo>
                    <a:pt x="1251" y="2134"/>
                    <a:pt x="1387" y="2101"/>
                    <a:pt x="1527" y="2025"/>
                  </a:cubicBezTo>
                  <a:lnTo>
                    <a:pt x="2742" y="1382"/>
                  </a:lnTo>
                  <a:cubicBezTo>
                    <a:pt x="2928" y="1285"/>
                    <a:pt x="3133" y="1237"/>
                    <a:pt x="3337" y="1237"/>
                  </a:cubicBezTo>
                  <a:cubicBezTo>
                    <a:pt x="3683" y="1237"/>
                    <a:pt x="4026" y="1374"/>
                    <a:pt x="4266" y="1644"/>
                  </a:cubicBezTo>
                  <a:lnTo>
                    <a:pt x="5623" y="3168"/>
                  </a:lnTo>
                  <a:cubicBezTo>
                    <a:pt x="5814" y="3359"/>
                    <a:pt x="5933" y="3621"/>
                    <a:pt x="6004" y="3883"/>
                  </a:cubicBezTo>
                  <a:cubicBezTo>
                    <a:pt x="6219" y="3835"/>
                    <a:pt x="6457" y="3740"/>
                    <a:pt x="6671" y="3621"/>
                  </a:cubicBezTo>
                  <a:lnTo>
                    <a:pt x="66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8"/>
          <p:cNvGrpSpPr/>
          <p:nvPr/>
        </p:nvGrpSpPr>
        <p:grpSpPr>
          <a:xfrm>
            <a:off x="5675464" y="3888828"/>
            <a:ext cx="370510" cy="353106"/>
            <a:chOff x="7157414" y="3464340"/>
            <a:chExt cx="370510" cy="353106"/>
          </a:xfrm>
        </p:grpSpPr>
        <p:sp>
          <p:nvSpPr>
            <p:cNvPr id="220" name="Google Shape;220;p18"/>
            <p:cNvSpPr/>
            <p:nvPr/>
          </p:nvSpPr>
          <p:spPr>
            <a:xfrm>
              <a:off x="7326770" y="3533136"/>
              <a:ext cx="147404" cy="32620"/>
            </a:xfrm>
            <a:custGeom>
              <a:avLst/>
              <a:gdLst/>
              <a:ahLst/>
              <a:cxnLst/>
              <a:rect l="l" t="t" r="r" b="b"/>
              <a:pathLst>
                <a:path w="4311" h="954" extrusionOk="0">
                  <a:moveTo>
                    <a:pt x="620" y="1"/>
                  </a:moveTo>
                  <a:cubicBezTo>
                    <a:pt x="1" y="1"/>
                    <a:pt x="1" y="953"/>
                    <a:pt x="620" y="953"/>
                  </a:cubicBezTo>
                  <a:lnTo>
                    <a:pt x="3668" y="953"/>
                  </a:lnTo>
                  <a:cubicBezTo>
                    <a:pt x="4311" y="953"/>
                    <a:pt x="4311" y="1"/>
                    <a:pt x="36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8"/>
            <p:cNvSpPr/>
            <p:nvPr/>
          </p:nvSpPr>
          <p:spPr>
            <a:xfrm>
              <a:off x="7185897" y="3781476"/>
              <a:ext cx="151507" cy="35971"/>
            </a:xfrm>
            <a:custGeom>
              <a:avLst/>
              <a:gdLst/>
              <a:ahLst/>
              <a:cxnLst/>
              <a:rect l="l" t="t" r="r" b="b"/>
              <a:pathLst>
                <a:path w="4431" h="1052" extrusionOk="0">
                  <a:moveTo>
                    <a:pt x="334" y="1"/>
                  </a:moveTo>
                  <a:cubicBezTo>
                    <a:pt x="167" y="1"/>
                    <a:pt x="24" y="144"/>
                    <a:pt x="24" y="311"/>
                  </a:cubicBezTo>
                  <a:lnTo>
                    <a:pt x="24" y="739"/>
                  </a:lnTo>
                  <a:cubicBezTo>
                    <a:pt x="1" y="906"/>
                    <a:pt x="143" y="1049"/>
                    <a:pt x="310" y="1049"/>
                  </a:cubicBezTo>
                  <a:lnTo>
                    <a:pt x="4121" y="1049"/>
                  </a:lnTo>
                  <a:cubicBezTo>
                    <a:pt x="4131" y="1050"/>
                    <a:pt x="4142" y="1051"/>
                    <a:pt x="4152" y="1051"/>
                  </a:cubicBezTo>
                  <a:cubicBezTo>
                    <a:pt x="4305" y="1051"/>
                    <a:pt x="4430" y="895"/>
                    <a:pt x="4430" y="739"/>
                  </a:cubicBezTo>
                  <a:lnTo>
                    <a:pt x="4430" y="311"/>
                  </a:lnTo>
                  <a:cubicBezTo>
                    <a:pt x="4430" y="144"/>
                    <a:pt x="4287" y="1"/>
                    <a:pt x="41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8"/>
            <p:cNvSpPr/>
            <p:nvPr/>
          </p:nvSpPr>
          <p:spPr>
            <a:xfrm>
              <a:off x="7157414" y="3723690"/>
              <a:ext cx="151473" cy="35936"/>
            </a:xfrm>
            <a:custGeom>
              <a:avLst/>
              <a:gdLst/>
              <a:ahLst/>
              <a:cxnLst/>
              <a:rect l="l" t="t" r="r" b="b"/>
              <a:pathLst>
                <a:path w="4430" h="1051" extrusionOk="0">
                  <a:moveTo>
                    <a:pt x="310" y="0"/>
                  </a:moveTo>
                  <a:cubicBezTo>
                    <a:pt x="143" y="0"/>
                    <a:pt x="0" y="143"/>
                    <a:pt x="0" y="310"/>
                  </a:cubicBezTo>
                  <a:lnTo>
                    <a:pt x="0" y="738"/>
                  </a:lnTo>
                  <a:cubicBezTo>
                    <a:pt x="0" y="915"/>
                    <a:pt x="123" y="1051"/>
                    <a:pt x="273" y="1051"/>
                  </a:cubicBezTo>
                  <a:cubicBezTo>
                    <a:pt x="285" y="1051"/>
                    <a:pt x="297" y="1050"/>
                    <a:pt x="310" y="1048"/>
                  </a:cubicBezTo>
                  <a:lnTo>
                    <a:pt x="4120" y="1048"/>
                  </a:lnTo>
                  <a:cubicBezTo>
                    <a:pt x="4287" y="1048"/>
                    <a:pt x="4430" y="905"/>
                    <a:pt x="4406" y="738"/>
                  </a:cubicBezTo>
                  <a:lnTo>
                    <a:pt x="4406" y="310"/>
                  </a:lnTo>
                  <a:cubicBezTo>
                    <a:pt x="4430" y="143"/>
                    <a:pt x="4287" y="0"/>
                    <a:pt x="4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8"/>
            <p:cNvSpPr/>
            <p:nvPr/>
          </p:nvSpPr>
          <p:spPr>
            <a:xfrm>
              <a:off x="7186717" y="3666691"/>
              <a:ext cx="151439" cy="35936"/>
            </a:xfrm>
            <a:custGeom>
              <a:avLst/>
              <a:gdLst/>
              <a:ahLst/>
              <a:cxnLst/>
              <a:rect l="l" t="t" r="r" b="b"/>
              <a:pathLst>
                <a:path w="4429" h="1051" extrusionOk="0">
                  <a:moveTo>
                    <a:pt x="310" y="0"/>
                  </a:moveTo>
                  <a:cubicBezTo>
                    <a:pt x="143" y="0"/>
                    <a:pt x="0" y="119"/>
                    <a:pt x="0" y="286"/>
                  </a:cubicBezTo>
                  <a:lnTo>
                    <a:pt x="0" y="738"/>
                  </a:lnTo>
                  <a:cubicBezTo>
                    <a:pt x="0" y="905"/>
                    <a:pt x="143" y="1048"/>
                    <a:pt x="310" y="1048"/>
                  </a:cubicBezTo>
                  <a:lnTo>
                    <a:pt x="4097" y="1048"/>
                  </a:lnTo>
                  <a:cubicBezTo>
                    <a:pt x="4109" y="1050"/>
                    <a:pt x="4121" y="1050"/>
                    <a:pt x="4133" y="1050"/>
                  </a:cubicBezTo>
                  <a:cubicBezTo>
                    <a:pt x="4305" y="1050"/>
                    <a:pt x="4428" y="894"/>
                    <a:pt x="4406" y="738"/>
                  </a:cubicBezTo>
                  <a:lnTo>
                    <a:pt x="4406" y="310"/>
                  </a:lnTo>
                  <a:cubicBezTo>
                    <a:pt x="4406" y="155"/>
                    <a:pt x="4284" y="21"/>
                    <a:pt x="4133" y="21"/>
                  </a:cubicBezTo>
                  <a:cubicBezTo>
                    <a:pt x="4121" y="21"/>
                    <a:pt x="4109" y="22"/>
                    <a:pt x="4097" y="24"/>
                  </a:cubicBezTo>
                  <a:lnTo>
                    <a:pt x="40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8"/>
            <p:cNvSpPr/>
            <p:nvPr/>
          </p:nvSpPr>
          <p:spPr>
            <a:xfrm>
              <a:off x="7384589" y="3637354"/>
              <a:ext cx="5744" cy="20413"/>
            </a:xfrm>
            <a:custGeom>
              <a:avLst/>
              <a:gdLst/>
              <a:ahLst/>
              <a:cxnLst/>
              <a:rect l="l" t="t" r="r" b="b"/>
              <a:pathLst>
                <a:path w="168" h="597" extrusionOk="0">
                  <a:moveTo>
                    <a:pt x="167" y="1"/>
                  </a:moveTo>
                  <a:cubicBezTo>
                    <a:pt x="96" y="72"/>
                    <a:pt x="24" y="168"/>
                    <a:pt x="24" y="263"/>
                  </a:cubicBezTo>
                  <a:cubicBezTo>
                    <a:pt x="0" y="358"/>
                    <a:pt x="24" y="477"/>
                    <a:pt x="96" y="549"/>
                  </a:cubicBezTo>
                  <a:lnTo>
                    <a:pt x="167" y="596"/>
                  </a:lnTo>
                  <a:lnTo>
                    <a:pt x="16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8"/>
            <p:cNvSpPr/>
            <p:nvPr/>
          </p:nvSpPr>
          <p:spPr>
            <a:xfrm>
              <a:off x="7409003" y="3685395"/>
              <a:ext cx="10634" cy="30158"/>
            </a:xfrm>
            <a:custGeom>
              <a:avLst/>
              <a:gdLst/>
              <a:ahLst/>
              <a:cxnLst/>
              <a:rect l="l" t="t" r="r" b="b"/>
              <a:pathLst>
                <a:path w="311" h="882" extrusionOk="0">
                  <a:moveTo>
                    <a:pt x="1" y="1"/>
                  </a:moveTo>
                  <a:lnTo>
                    <a:pt x="1" y="882"/>
                  </a:lnTo>
                  <a:cubicBezTo>
                    <a:pt x="144" y="811"/>
                    <a:pt x="239" y="668"/>
                    <a:pt x="263" y="501"/>
                  </a:cubicBezTo>
                  <a:cubicBezTo>
                    <a:pt x="310" y="287"/>
                    <a:pt x="191" y="72"/>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8"/>
            <p:cNvSpPr/>
            <p:nvPr/>
          </p:nvSpPr>
          <p:spPr>
            <a:xfrm>
              <a:off x="7295005" y="3586886"/>
              <a:ext cx="232919" cy="201975"/>
            </a:xfrm>
            <a:custGeom>
              <a:avLst/>
              <a:gdLst/>
              <a:ahLst/>
              <a:cxnLst/>
              <a:rect l="l" t="t" r="r" b="b"/>
              <a:pathLst>
                <a:path w="6812" h="5907" extrusionOk="0">
                  <a:moveTo>
                    <a:pt x="3082" y="506"/>
                  </a:moveTo>
                  <a:cubicBezTo>
                    <a:pt x="3204" y="506"/>
                    <a:pt x="3323" y="584"/>
                    <a:pt x="3335" y="739"/>
                  </a:cubicBezTo>
                  <a:lnTo>
                    <a:pt x="3335" y="881"/>
                  </a:lnTo>
                  <a:cubicBezTo>
                    <a:pt x="3549" y="905"/>
                    <a:pt x="3740" y="1024"/>
                    <a:pt x="3883" y="1167"/>
                  </a:cubicBezTo>
                  <a:cubicBezTo>
                    <a:pt x="4059" y="1362"/>
                    <a:pt x="3881" y="1596"/>
                    <a:pt x="3690" y="1596"/>
                  </a:cubicBezTo>
                  <a:cubicBezTo>
                    <a:pt x="3624" y="1596"/>
                    <a:pt x="3557" y="1568"/>
                    <a:pt x="3501" y="1501"/>
                  </a:cubicBezTo>
                  <a:cubicBezTo>
                    <a:pt x="3454" y="1477"/>
                    <a:pt x="3406" y="1453"/>
                    <a:pt x="3335" y="1429"/>
                  </a:cubicBezTo>
                  <a:lnTo>
                    <a:pt x="3335" y="2310"/>
                  </a:lnTo>
                  <a:lnTo>
                    <a:pt x="3501" y="2382"/>
                  </a:lnTo>
                  <a:cubicBezTo>
                    <a:pt x="3954" y="2525"/>
                    <a:pt x="4240" y="2977"/>
                    <a:pt x="4144" y="3453"/>
                  </a:cubicBezTo>
                  <a:cubicBezTo>
                    <a:pt x="4097" y="3692"/>
                    <a:pt x="3978" y="3930"/>
                    <a:pt x="3811" y="4096"/>
                  </a:cubicBezTo>
                  <a:cubicBezTo>
                    <a:pt x="3668" y="4215"/>
                    <a:pt x="3501" y="4287"/>
                    <a:pt x="3335" y="4335"/>
                  </a:cubicBezTo>
                  <a:lnTo>
                    <a:pt x="3335" y="4525"/>
                  </a:lnTo>
                  <a:cubicBezTo>
                    <a:pt x="3359" y="4727"/>
                    <a:pt x="3216" y="4829"/>
                    <a:pt x="3073" y="4829"/>
                  </a:cubicBezTo>
                  <a:cubicBezTo>
                    <a:pt x="2930" y="4829"/>
                    <a:pt x="2787" y="4727"/>
                    <a:pt x="2811" y="4525"/>
                  </a:cubicBezTo>
                  <a:lnTo>
                    <a:pt x="2811" y="4358"/>
                  </a:lnTo>
                  <a:cubicBezTo>
                    <a:pt x="2573" y="4335"/>
                    <a:pt x="2335" y="4263"/>
                    <a:pt x="2144" y="4120"/>
                  </a:cubicBezTo>
                  <a:cubicBezTo>
                    <a:pt x="1908" y="3943"/>
                    <a:pt x="2062" y="3620"/>
                    <a:pt x="2297" y="3620"/>
                  </a:cubicBezTo>
                  <a:cubicBezTo>
                    <a:pt x="2346" y="3620"/>
                    <a:pt x="2400" y="3635"/>
                    <a:pt x="2454" y="3668"/>
                  </a:cubicBezTo>
                  <a:cubicBezTo>
                    <a:pt x="2549" y="3763"/>
                    <a:pt x="2692" y="3811"/>
                    <a:pt x="2811" y="3834"/>
                  </a:cubicBezTo>
                  <a:lnTo>
                    <a:pt x="2811" y="2668"/>
                  </a:lnTo>
                  <a:cubicBezTo>
                    <a:pt x="2668" y="2596"/>
                    <a:pt x="2525" y="2525"/>
                    <a:pt x="2406" y="2429"/>
                  </a:cubicBezTo>
                  <a:cubicBezTo>
                    <a:pt x="2168" y="2239"/>
                    <a:pt x="2073" y="1929"/>
                    <a:pt x="2144" y="1644"/>
                  </a:cubicBezTo>
                  <a:cubicBezTo>
                    <a:pt x="2192" y="1310"/>
                    <a:pt x="2430" y="1024"/>
                    <a:pt x="2763" y="929"/>
                  </a:cubicBezTo>
                  <a:lnTo>
                    <a:pt x="2811" y="929"/>
                  </a:lnTo>
                  <a:lnTo>
                    <a:pt x="2811" y="739"/>
                  </a:lnTo>
                  <a:cubicBezTo>
                    <a:pt x="2835" y="584"/>
                    <a:pt x="2960" y="506"/>
                    <a:pt x="3082" y="506"/>
                  </a:cubicBezTo>
                  <a:close/>
                  <a:moveTo>
                    <a:pt x="1239" y="0"/>
                  </a:moveTo>
                  <a:cubicBezTo>
                    <a:pt x="715" y="477"/>
                    <a:pt x="310" y="1048"/>
                    <a:pt x="1" y="1691"/>
                  </a:cubicBezTo>
                  <a:lnTo>
                    <a:pt x="930" y="1691"/>
                  </a:lnTo>
                  <a:cubicBezTo>
                    <a:pt x="1453" y="1691"/>
                    <a:pt x="1882" y="2120"/>
                    <a:pt x="1882" y="2644"/>
                  </a:cubicBezTo>
                  <a:lnTo>
                    <a:pt x="1882" y="3072"/>
                  </a:lnTo>
                  <a:cubicBezTo>
                    <a:pt x="1882" y="3549"/>
                    <a:pt x="1525" y="3954"/>
                    <a:pt x="1049" y="4025"/>
                  </a:cubicBezTo>
                  <a:lnTo>
                    <a:pt x="1049" y="5073"/>
                  </a:lnTo>
                  <a:cubicBezTo>
                    <a:pt x="1477" y="5120"/>
                    <a:pt x="1811" y="5478"/>
                    <a:pt x="1882" y="5906"/>
                  </a:cubicBezTo>
                  <a:lnTo>
                    <a:pt x="4764" y="5906"/>
                  </a:lnTo>
                  <a:cubicBezTo>
                    <a:pt x="5335" y="5906"/>
                    <a:pt x="5859" y="5668"/>
                    <a:pt x="6240" y="5240"/>
                  </a:cubicBezTo>
                  <a:cubicBezTo>
                    <a:pt x="6621" y="4835"/>
                    <a:pt x="6812" y="4263"/>
                    <a:pt x="6740" y="3715"/>
                  </a:cubicBezTo>
                  <a:lnTo>
                    <a:pt x="6764" y="3692"/>
                  </a:lnTo>
                  <a:cubicBezTo>
                    <a:pt x="6669" y="2834"/>
                    <a:pt x="6407" y="2025"/>
                    <a:pt x="5954" y="1286"/>
                  </a:cubicBezTo>
                  <a:cubicBezTo>
                    <a:pt x="5692" y="810"/>
                    <a:pt x="5335" y="381"/>
                    <a:pt x="4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a:off x="7336856" y="3464340"/>
              <a:ext cx="127264" cy="46844"/>
            </a:xfrm>
            <a:custGeom>
              <a:avLst/>
              <a:gdLst/>
              <a:ahLst/>
              <a:cxnLst/>
              <a:rect l="l" t="t" r="r" b="b"/>
              <a:pathLst>
                <a:path w="3722" h="1370" extrusionOk="0">
                  <a:moveTo>
                    <a:pt x="1864" y="0"/>
                  </a:moveTo>
                  <a:cubicBezTo>
                    <a:pt x="1813" y="0"/>
                    <a:pt x="1765" y="12"/>
                    <a:pt x="1730" y="36"/>
                  </a:cubicBezTo>
                  <a:cubicBezTo>
                    <a:pt x="1469" y="174"/>
                    <a:pt x="1190" y="243"/>
                    <a:pt x="915" y="243"/>
                  </a:cubicBezTo>
                  <a:cubicBezTo>
                    <a:pt x="763" y="243"/>
                    <a:pt x="612" y="221"/>
                    <a:pt x="468" y="179"/>
                  </a:cubicBezTo>
                  <a:cubicBezTo>
                    <a:pt x="435" y="170"/>
                    <a:pt x="404" y="166"/>
                    <a:pt x="374" y="166"/>
                  </a:cubicBezTo>
                  <a:cubicBezTo>
                    <a:pt x="157" y="166"/>
                    <a:pt x="0" y="375"/>
                    <a:pt x="63" y="584"/>
                  </a:cubicBezTo>
                  <a:cubicBezTo>
                    <a:pt x="182" y="893"/>
                    <a:pt x="349" y="1155"/>
                    <a:pt x="587" y="1370"/>
                  </a:cubicBezTo>
                  <a:lnTo>
                    <a:pt x="3159" y="1370"/>
                  </a:lnTo>
                  <a:cubicBezTo>
                    <a:pt x="3397" y="1155"/>
                    <a:pt x="3563" y="893"/>
                    <a:pt x="3659" y="584"/>
                  </a:cubicBezTo>
                  <a:cubicBezTo>
                    <a:pt x="3721" y="375"/>
                    <a:pt x="3564" y="166"/>
                    <a:pt x="3364" y="166"/>
                  </a:cubicBezTo>
                  <a:cubicBezTo>
                    <a:pt x="3336" y="166"/>
                    <a:pt x="3307" y="170"/>
                    <a:pt x="3278" y="179"/>
                  </a:cubicBezTo>
                  <a:cubicBezTo>
                    <a:pt x="3125" y="221"/>
                    <a:pt x="2968" y="243"/>
                    <a:pt x="2814" y="243"/>
                  </a:cubicBezTo>
                  <a:cubicBezTo>
                    <a:pt x="2535" y="243"/>
                    <a:pt x="2260" y="174"/>
                    <a:pt x="2016" y="36"/>
                  </a:cubicBezTo>
                  <a:cubicBezTo>
                    <a:pt x="1968" y="12"/>
                    <a:pt x="1914" y="0"/>
                    <a:pt x="18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8"/>
          <p:cNvGrpSpPr/>
          <p:nvPr/>
        </p:nvGrpSpPr>
        <p:grpSpPr>
          <a:xfrm>
            <a:off x="3100647" y="3884700"/>
            <a:ext cx="322504" cy="361346"/>
            <a:chOff x="3235022" y="4048588"/>
            <a:chExt cx="322504" cy="361346"/>
          </a:xfrm>
        </p:grpSpPr>
        <p:sp>
          <p:nvSpPr>
            <p:cNvPr id="229" name="Google Shape;229;p18"/>
            <p:cNvSpPr/>
            <p:nvPr/>
          </p:nvSpPr>
          <p:spPr>
            <a:xfrm>
              <a:off x="3235022" y="4276583"/>
              <a:ext cx="322504" cy="133351"/>
            </a:xfrm>
            <a:custGeom>
              <a:avLst/>
              <a:gdLst/>
              <a:ahLst/>
              <a:cxnLst/>
              <a:rect l="l" t="t" r="r" b="b"/>
              <a:pathLst>
                <a:path w="9432" h="3900" extrusionOk="0">
                  <a:moveTo>
                    <a:pt x="3073" y="0"/>
                  </a:moveTo>
                  <a:cubicBezTo>
                    <a:pt x="2549" y="0"/>
                    <a:pt x="2049" y="214"/>
                    <a:pt x="1692" y="572"/>
                  </a:cubicBezTo>
                  <a:lnTo>
                    <a:pt x="96" y="2143"/>
                  </a:lnTo>
                  <a:cubicBezTo>
                    <a:pt x="25" y="2215"/>
                    <a:pt x="1" y="2310"/>
                    <a:pt x="25" y="2405"/>
                  </a:cubicBezTo>
                  <a:cubicBezTo>
                    <a:pt x="25" y="2501"/>
                    <a:pt x="96" y="2596"/>
                    <a:pt x="167" y="2643"/>
                  </a:cubicBezTo>
                  <a:lnTo>
                    <a:pt x="2454" y="3858"/>
                  </a:lnTo>
                  <a:cubicBezTo>
                    <a:pt x="2501" y="3886"/>
                    <a:pt x="2551" y="3900"/>
                    <a:pt x="2601" y="3900"/>
                  </a:cubicBezTo>
                  <a:cubicBezTo>
                    <a:pt x="2678" y="3900"/>
                    <a:pt x="2753" y="3868"/>
                    <a:pt x="2811" y="3810"/>
                  </a:cubicBezTo>
                  <a:lnTo>
                    <a:pt x="3382" y="3239"/>
                  </a:lnTo>
                  <a:cubicBezTo>
                    <a:pt x="3478" y="3144"/>
                    <a:pt x="3621" y="3096"/>
                    <a:pt x="3740" y="3096"/>
                  </a:cubicBezTo>
                  <a:lnTo>
                    <a:pt x="6050" y="3096"/>
                  </a:lnTo>
                  <a:cubicBezTo>
                    <a:pt x="6312" y="3096"/>
                    <a:pt x="6574" y="3025"/>
                    <a:pt x="6812" y="2882"/>
                  </a:cubicBezTo>
                  <a:lnTo>
                    <a:pt x="8907" y="1691"/>
                  </a:lnTo>
                  <a:cubicBezTo>
                    <a:pt x="9312" y="1453"/>
                    <a:pt x="9431" y="881"/>
                    <a:pt x="9122" y="500"/>
                  </a:cubicBezTo>
                  <a:lnTo>
                    <a:pt x="9122" y="476"/>
                  </a:lnTo>
                  <a:cubicBezTo>
                    <a:pt x="8957" y="281"/>
                    <a:pt x="8725" y="181"/>
                    <a:pt x="8493" y="181"/>
                  </a:cubicBezTo>
                  <a:cubicBezTo>
                    <a:pt x="8357" y="181"/>
                    <a:pt x="8221" y="215"/>
                    <a:pt x="8098" y="286"/>
                  </a:cubicBezTo>
                  <a:lnTo>
                    <a:pt x="6407" y="1262"/>
                  </a:lnTo>
                  <a:cubicBezTo>
                    <a:pt x="6192" y="1810"/>
                    <a:pt x="5692" y="2167"/>
                    <a:pt x="5121" y="2167"/>
                  </a:cubicBezTo>
                  <a:lnTo>
                    <a:pt x="3906" y="2167"/>
                  </a:lnTo>
                  <a:cubicBezTo>
                    <a:pt x="3501" y="2167"/>
                    <a:pt x="3501" y="1548"/>
                    <a:pt x="3906" y="1548"/>
                  </a:cubicBezTo>
                  <a:lnTo>
                    <a:pt x="5121" y="1548"/>
                  </a:lnTo>
                  <a:cubicBezTo>
                    <a:pt x="6073" y="1477"/>
                    <a:pt x="6073" y="72"/>
                    <a:pt x="51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a:off x="3292020" y="4048588"/>
              <a:ext cx="203616" cy="203582"/>
            </a:xfrm>
            <a:custGeom>
              <a:avLst/>
              <a:gdLst/>
              <a:ahLst/>
              <a:cxnLst/>
              <a:rect l="l" t="t" r="r" b="b"/>
              <a:pathLst>
                <a:path w="5955" h="5954" extrusionOk="0">
                  <a:moveTo>
                    <a:pt x="2978" y="1953"/>
                  </a:moveTo>
                  <a:cubicBezTo>
                    <a:pt x="4287" y="2024"/>
                    <a:pt x="4287" y="3953"/>
                    <a:pt x="2978" y="4025"/>
                  </a:cubicBezTo>
                  <a:cubicBezTo>
                    <a:pt x="1668" y="3953"/>
                    <a:pt x="1668" y="2024"/>
                    <a:pt x="2978" y="1953"/>
                  </a:cubicBezTo>
                  <a:close/>
                  <a:moveTo>
                    <a:pt x="2573" y="0"/>
                  </a:moveTo>
                  <a:cubicBezTo>
                    <a:pt x="2406" y="0"/>
                    <a:pt x="2263" y="119"/>
                    <a:pt x="2263" y="286"/>
                  </a:cubicBezTo>
                  <a:lnTo>
                    <a:pt x="2263" y="381"/>
                  </a:lnTo>
                  <a:cubicBezTo>
                    <a:pt x="2073" y="453"/>
                    <a:pt x="1858" y="524"/>
                    <a:pt x="1668" y="643"/>
                  </a:cubicBezTo>
                  <a:lnTo>
                    <a:pt x="1596" y="572"/>
                  </a:lnTo>
                  <a:cubicBezTo>
                    <a:pt x="1549" y="500"/>
                    <a:pt x="1477" y="476"/>
                    <a:pt x="1382" y="476"/>
                  </a:cubicBezTo>
                  <a:cubicBezTo>
                    <a:pt x="1311" y="476"/>
                    <a:pt x="1215" y="500"/>
                    <a:pt x="1168" y="572"/>
                  </a:cubicBezTo>
                  <a:lnTo>
                    <a:pt x="572" y="1167"/>
                  </a:lnTo>
                  <a:cubicBezTo>
                    <a:pt x="525" y="1215"/>
                    <a:pt x="477" y="1286"/>
                    <a:pt x="477" y="1381"/>
                  </a:cubicBezTo>
                  <a:cubicBezTo>
                    <a:pt x="477" y="1453"/>
                    <a:pt x="525" y="1548"/>
                    <a:pt x="572" y="1596"/>
                  </a:cubicBezTo>
                  <a:lnTo>
                    <a:pt x="644" y="1667"/>
                  </a:lnTo>
                  <a:cubicBezTo>
                    <a:pt x="548" y="1858"/>
                    <a:pt x="453" y="2048"/>
                    <a:pt x="406" y="2262"/>
                  </a:cubicBezTo>
                  <a:lnTo>
                    <a:pt x="310" y="2262"/>
                  </a:lnTo>
                  <a:cubicBezTo>
                    <a:pt x="144" y="2262"/>
                    <a:pt x="1" y="2405"/>
                    <a:pt x="1" y="2572"/>
                  </a:cubicBezTo>
                  <a:lnTo>
                    <a:pt x="1" y="3382"/>
                  </a:lnTo>
                  <a:cubicBezTo>
                    <a:pt x="1" y="3548"/>
                    <a:pt x="144" y="3691"/>
                    <a:pt x="310" y="3691"/>
                  </a:cubicBezTo>
                  <a:lnTo>
                    <a:pt x="406" y="3691"/>
                  </a:lnTo>
                  <a:cubicBezTo>
                    <a:pt x="453" y="3882"/>
                    <a:pt x="525" y="4096"/>
                    <a:pt x="644" y="4287"/>
                  </a:cubicBezTo>
                  <a:lnTo>
                    <a:pt x="572" y="4358"/>
                  </a:lnTo>
                  <a:cubicBezTo>
                    <a:pt x="453" y="4477"/>
                    <a:pt x="453" y="4668"/>
                    <a:pt x="572" y="4787"/>
                  </a:cubicBezTo>
                  <a:lnTo>
                    <a:pt x="1168" y="5382"/>
                  </a:lnTo>
                  <a:cubicBezTo>
                    <a:pt x="1227" y="5442"/>
                    <a:pt x="1305" y="5471"/>
                    <a:pt x="1382" y="5471"/>
                  </a:cubicBezTo>
                  <a:cubicBezTo>
                    <a:pt x="1459" y="5471"/>
                    <a:pt x="1537" y="5442"/>
                    <a:pt x="1596" y="5382"/>
                  </a:cubicBezTo>
                  <a:lnTo>
                    <a:pt x="1668" y="5311"/>
                  </a:lnTo>
                  <a:cubicBezTo>
                    <a:pt x="1858" y="5406"/>
                    <a:pt x="2073" y="5501"/>
                    <a:pt x="2263" y="5549"/>
                  </a:cubicBezTo>
                  <a:lnTo>
                    <a:pt x="2263" y="5644"/>
                  </a:lnTo>
                  <a:cubicBezTo>
                    <a:pt x="2263" y="5811"/>
                    <a:pt x="2406" y="5954"/>
                    <a:pt x="2573" y="5954"/>
                  </a:cubicBezTo>
                  <a:lnTo>
                    <a:pt x="3382" y="5954"/>
                  </a:lnTo>
                  <a:cubicBezTo>
                    <a:pt x="3549" y="5954"/>
                    <a:pt x="3692" y="5811"/>
                    <a:pt x="3692" y="5644"/>
                  </a:cubicBezTo>
                  <a:lnTo>
                    <a:pt x="3692" y="5549"/>
                  </a:lnTo>
                  <a:cubicBezTo>
                    <a:pt x="3882" y="5501"/>
                    <a:pt x="4097" y="5406"/>
                    <a:pt x="4287" y="5311"/>
                  </a:cubicBezTo>
                  <a:lnTo>
                    <a:pt x="4359" y="5382"/>
                  </a:lnTo>
                  <a:cubicBezTo>
                    <a:pt x="4406" y="5430"/>
                    <a:pt x="4478" y="5477"/>
                    <a:pt x="4573" y="5477"/>
                  </a:cubicBezTo>
                  <a:cubicBezTo>
                    <a:pt x="4645" y="5477"/>
                    <a:pt x="4740" y="5430"/>
                    <a:pt x="4787" y="5382"/>
                  </a:cubicBezTo>
                  <a:lnTo>
                    <a:pt x="5383" y="4787"/>
                  </a:lnTo>
                  <a:cubicBezTo>
                    <a:pt x="5502" y="4668"/>
                    <a:pt x="5502" y="4477"/>
                    <a:pt x="5383" y="4358"/>
                  </a:cubicBezTo>
                  <a:lnTo>
                    <a:pt x="5311" y="4287"/>
                  </a:lnTo>
                  <a:cubicBezTo>
                    <a:pt x="5430" y="4096"/>
                    <a:pt x="5502" y="3882"/>
                    <a:pt x="5550" y="3691"/>
                  </a:cubicBezTo>
                  <a:lnTo>
                    <a:pt x="5669" y="3691"/>
                  </a:lnTo>
                  <a:cubicBezTo>
                    <a:pt x="5811" y="3691"/>
                    <a:pt x="5954" y="3548"/>
                    <a:pt x="5954" y="3382"/>
                  </a:cubicBezTo>
                  <a:lnTo>
                    <a:pt x="5954" y="2572"/>
                  </a:lnTo>
                  <a:cubicBezTo>
                    <a:pt x="5954" y="2405"/>
                    <a:pt x="5811" y="2262"/>
                    <a:pt x="5669" y="2262"/>
                  </a:cubicBezTo>
                  <a:lnTo>
                    <a:pt x="5550" y="2262"/>
                  </a:lnTo>
                  <a:cubicBezTo>
                    <a:pt x="5502" y="2048"/>
                    <a:pt x="5407" y="1858"/>
                    <a:pt x="5311" y="1667"/>
                  </a:cubicBezTo>
                  <a:lnTo>
                    <a:pt x="5383" y="1596"/>
                  </a:lnTo>
                  <a:cubicBezTo>
                    <a:pt x="5430" y="1548"/>
                    <a:pt x="5478" y="1453"/>
                    <a:pt x="5478" y="1381"/>
                  </a:cubicBezTo>
                  <a:cubicBezTo>
                    <a:pt x="5478" y="1286"/>
                    <a:pt x="5430" y="1215"/>
                    <a:pt x="5383" y="1167"/>
                  </a:cubicBezTo>
                  <a:lnTo>
                    <a:pt x="4787" y="572"/>
                  </a:lnTo>
                  <a:cubicBezTo>
                    <a:pt x="4728" y="500"/>
                    <a:pt x="4651" y="464"/>
                    <a:pt x="4573" y="464"/>
                  </a:cubicBezTo>
                  <a:cubicBezTo>
                    <a:pt x="4496" y="464"/>
                    <a:pt x="4418" y="500"/>
                    <a:pt x="4359" y="572"/>
                  </a:cubicBezTo>
                  <a:lnTo>
                    <a:pt x="4287" y="643"/>
                  </a:lnTo>
                  <a:cubicBezTo>
                    <a:pt x="4097" y="524"/>
                    <a:pt x="3882" y="453"/>
                    <a:pt x="3692" y="381"/>
                  </a:cubicBezTo>
                  <a:lnTo>
                    <a:pt x="3692" y="286"/>
                  </a:lnTo>
                  <a:cubicBezTo>
                    <a:pt x="3692" y="119"/>
                    <a:pt x="3549" y="0"/>
                    <a:pt x="338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87394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sz="3200" dirty="0" err="1"/>
              <a:t>Feature</a:t>
            </a:r>
            <a:r>
              <a:rPr lang="es-EC" sz="3200" dirty="0"/>
              <a:t> </a:t>
            </a:r>
            <a:r>
              <a:rPr lang="es-EC" sz="3200" dirty="0" err="1"/>
              <a:t>Engineering</a:t>
            </a:r>
            <a:endParaRPr sz="3200" dirty="0"/>
          </a:p>
        </p:txBody>
      </p:sp>
      <p:sp>
        <p:nvSpPr>
          <p:cNvPr id="12" name="Google Shape;1008;p36">
            <a:extLst>
              <a:ext uri="{FF2B5EF4-FFF2-40B4-BE49-F238E27FC236}">
                <a16:creationId xmlns:a16="http://schemas.microsoft.com/office/drawing/2014/main" id="{DDFC5D7C-1057-4BA5-AFAA-5D4603651755}"/>
              </a:ext>
            </a:extLst>
          </p:cNvPr>
          <p:cNvSpPr txBox="1"/>
          <p:nvPr/>
        </p:nvSpPr>
        <p:spPr>
          <a:xfrm>
            <a:off x="311700" y="1152475"/>
            <a:ext cx="2571300" cy="8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Fira Sans Extra Condensed"/>
                <a:ea typeface="Fira Sans Extra Condensed"/>
                <a:cs typeface="Fira Sans Extra Condensed"/>
                <a:sym typeface="Fira Sans Extra Condensed"/>
              </a:rPr>
              <a:t>Recodificación de Variables</a:t>
            </a:r>
            <a:endParaRPr sz="2800" b="1" dirty="0">
              <a:solidFill>
                <a:schemeClr val="lt1"/>
              </a:solidFill>
              <a:latin typeface="Fira Sans Extra Condensed"/>
              <a:ea typeface="Fira Sans Extra Condensed"/>
              <a:cs typeface="Fira Sans Extra Condensed"/>
              <a:sym typeface="Fira Sans Extra Condensed"/>
            </a:endParaRPr>
          </a:p>
        </p:txBody>
      </p:sp>
      <p:sp>
        <p:nvSpPr>
          <p:cNvPr id="13" name="Google Shape;1009;p36">
            <a:extLst>
              <a:ext uri="{FF2B5EF4-FFF2-40B4-BE49-F238E27FC236}">
                <a16:creationId xmlns:a16="http://schemas.microsoft.com/office/drawing/2014/main" id="{A81C897B-4749-4538-A7D1-EFC788F909F1}"/>
              </a:ext>
            </a:extLst>
          </p:cNvPr>
          <p:cNvSpPr txBox="1"/>
          <p:nvPr/>
        </p:nvSpPr>
        <p:spPr>
          <a:xfrm>
            <a:off x="311700" y="2033275"/>
            <a:ext cx="2571300" cy="2764200"/>
          </a:xfrm>
          <a:prstGeom prst="rect">
            <a:avLst/>
          </a:prstGeom>
          <a:solidFill>
            <a:srgbClr val="E8B5BB">
              <a:alpha val="12549"/>
            </a:srgbClr>
          </a:solidFill>
          <a:ln>
            <a:noFill/>
          </a:ln>
        </p:spPr>
        <p:txBody>
          <a:bodyPr spcFirstLastPara="1" wrap="square" lIns="91425" tIns="91425" rIns="91425" bIns="91425" anchor="ctr" anchorCtr="0">
            <a:noAutofit/>
          </a:bodyPr>
          <a:lstStyle/>
          <a:p>
            <a:pPr lvl="0" rtl="0">
              <a:spcBef>
                <a:spcPts val="0"/>
              </a:spcBef>
              <a:spcAft>
                <a:spcPts val="0"/>
              </a:spcAft>
            </a:pPr>
            <a:r>
              <a:rPr lang="en" sz="2800" b="1" dirty="0">
                <a:solidFill>
                  <a:srgbClr val="0070C0"/>
                </a:solidFill>
                <a:latin typeface="Roboto"/>
                <a:ea typeface="Roboto"/>
                <a:cs typeface="Roboto"/>
                <a:sym typeface="Roboto"/>
              </a:rPr>
              <a:t>De: </a:t>
            </a:r>
            <a:r>
              <a:rPr lang="en" sz="2800" dirty="0">
                <a:solidFill>
                  <a:srgbClr val="0070C0"/>
                </a:solidFill>
                <a:latin typeface="Roboto"/>
                <a:ea typeface="Roboto"/>
                <a:cs typeface="Roboto"/>
                <a:sym typeface="Roboto"/>
              </a:rPr>
              <a:t>variables originales</a:t>
            </a:r>
          </a:p>
          <a:p>
            <a:pPr lvl="0" rtl="0">
              <a:spcBef>
                <a:spcPts val="0"/>
              </a:spcBef>
              <a:spcAft>
                <a:spcPts val="0"/>
              </a:spcAft>
            </a:pPr>
            <a:r>
              <a:rPr lang="en" sz="2800" dirty="0">
                <a:solidFill>
                  <a:schemeClr val="dk1"/>
                </a:solidFill>
                <a:latin typeface="Roboto"/>
                <a:ea typeface="Roboto"/>
                <a:cs typeface="Roboto"/>
                <a:sym typeface="Roboto"/>
              </a:rPr>
              <a:t> </a:t>
            </a:r>
          </a:p>
          <a:p>
            <a:pPr lvl="0" rtl="0">
              <a:spcBef>
                <a:spcPts val="0"/>
              </a:spcBef>
              <a:spcAft>
                <a:spcPts val="0"/>
              </a:spcAft>
            </a:pPr>
            <a:r>
              <a:rPr lang="en" sz="2800" b="1" dirty="0">
                <a:solidFill>
                  <a:schemeClr val="dk1"/>
                </a:solidFill>
                <a:latin typeface="Roboto"/>
                <a:ea typeface="Roboto"/>
                <a:cs typeface="Roboto"/>
                <a:sym typeface="Roboto"/>
              </a:rPr>
              <a:t>A: </a:t>
            </a:r>
            <a:r>
              <a:rPr lang="en" sz="2800" dirty="0">
                <a:solidFill>
                  <a:schemeClr val="dk1"/>
                </a:solidFill>
                <a:latin typeface="Roboto"/>
                <a:ea typeface="Roboto"/>
                <a:cs typeface="Roboto"/>
                <a:sym typeface="Roboto"/>
              </a:rPr>
              <a:t>variable nuevas</a:t>
            </a:r>
            <a:endParaRPr sz="2800" dirty="0">
              <a:solidFill>
                <a:schemeClr val="dk1"/>
              </a:solidFill>
              <a:latin typeface="Roboto"/>
              <a:ea typeface="Roboto"/>
              <a:cs typeface="Roboto"/>
              <a:sym typeface="Roboto"/>
            </a:endParaRPr>
          </a:p>
        </p:txBody>
      </p:sp>
      <p:pic>
        <p:nvPicPr>
          <p:cNvPr id="14" name="Imagen 13" descr="C:\Users\Dirección Bienestar\AppData\Local\Microsoft\Windows\INetCache\Content.MSO\6B63D7CA.tmp">
            <a:extLst>
              <a:ext uri="{FF2B5EF4-FFF2-40B4-BE49-F238E27FC236}">
                <a16:creationId xmlns:a16="http://schemas.microsoft.com/office/drawing/2014/main" id="{F3D3977C-284C-474A-9B22-172658CC1F2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607" b="64395"/>
          <a:stretch/>
        </p:blipFill>
        <p:spPr bwMode="auto">
          <a:xfrm>
            <a:off x="3672225" y="1592875"/>
            <a:ext cx="5014575" cy="2832064"/>
          </a:xfrm>
          <a:prstGeom prst="rect">
            <a:avLst/>
          </a:prstGeom>
          <a:noFill/>
          <a:ln>
            <a:solidFill>
              <a:schemeClr val="accent1"/>
            </a:solidFill>
          </a:ln>
        </p:spPr>
      </p:pic>
    </p:spTree>
    <p:extLst>
      <p:ext uri="{BB962C8B-B14F-4D97-AF65-F5344CB8AC3E}">
        <p14:creationId xmlns:p14="http://schemas.microsoft.com/office/powerpoint/2010/main" val="456888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sz="3200" dirty="0" err="1"/>
              <a:t>Feature</a:t>
            </a:r>
            <a:r>
              <a:rPr lang="es-EC" sz="3200" dirty="0"/>
              <a:t> </a:t>
            </a:r>
            <a:r>
              <a:rPr lang="es-EC" sz="3200" dirty="0" err="1"/>
              <a:t>Engineering</a:t>
            </a:r>
            <a:endParaRPr sz="3200" dirty="0"/>
          </a:p>
        </p:txBody>
      </p:sp>
      <p:sp>
        <p:nvSpPr>
          <p:cNvPr id="12" name="Google Shape;1008;p36">
            <a:extLst>
              <a:ext uri="{FF2B5EF4-FFF2-40B4-BE49-F238E27FC236}">
                <a16:creationId xmlns:a16="http://schemas.microsoft.com/office/drawing/2014/main" id="{DDFC5D7C-1057-4BA5-AFAA-5D4603651755}"/>
              </a:ext>
            </a:extLst>
          </p:cNvPr>
          <p:cNvSpPr txBox="1"/>
          <p:nvPr/>
        </p:nvSpPr>
        <p:spPr>
          <a:xfrm>
            <a:off x="311700" y="1152475"/>
            <a:ext cx="2571300" cy="880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chemeClr val="lt1"/>
                </a:solidFill>
                <a:latin typeface="Fira Sans Extra Condensed"/>
                <a:ea typeface="Fira Sans Extra Condensed"/>
                <a:cs typeface="Fira Sans Extra Condensed"/>
                <a:sym typeface="Fira Sans Extra Condensed"/>
              </a:rPr>
              <a:t>Recodificación de Variables</a:t>
            </a:r>
            <a:endParaRPr sz="2800" b="1" dirty="0">
              <a:solidFill>
                <a:schemeClr val="lt1"/>
              </a:solidFill>
              <a:latin typeface="Fira Sans Extra Condensed"/>
              <a:ea typeface="Fira Sans Extra Condensed"/>
              <a:cs typeface="Fira Sans Extra Condensed"/>
              <a:sym typeface="Fira Sans Extra Condensed"/>
            </a:endParaRPr>
          </a:p>
        </p:txBody>
      </p:sp>
      <p:sp>
        <p:nvSpPr>
          <p:cNvPr id="13" name="Google Shape;1009;p36">
            <a:extLst>
              <a:ext uri="{FF2B5EF4-FFF2-40B4-BE49-F238E27FC236}">
                <a16:creationId xmlns:a16="http://schemas.microsoft.com/office/drawing/2014/main" id="{A81C897B-4749-4538-A7D1-EFC788F909F1}"/>
              </a:ext>
            </a:extLst>
          </p:cNvPr>
          <p:cNvSpPr txBox="1"/>
          <p:nvPr/>
        </p:nvSpPr>
        <p:spPr>
          <a:xfrm>
            <a:off x="311700" y="2033275"/>
            <a:ext cx="2571300" cy="2764200"/>
          </a:xfrm>
          <a:prstGeom prst="rect">
            <a:avLst/>
          </a:prstGeom>
          <a:solidFill>
            <a:srgbClr val="E8B5BB">
              <a:alpha val="12549"/>
            </a:srgbClr>
          </a:solidFill>
          <a:ln>
            <a:noFill/>
          </a:ln>
        </p:spPr>
        <p:txBody>
          <a:bodyPr spcFirstLastPara="1" wrap="square" lIns="91425" tIns="91425" rIns="91425" bIns="91425" anchor="ctr" anchorCtr="0">
            <a:noAutofit/>
          </a:bodyPr>
          <a:lstStyle/>
          <a:p>
            <a:pPr lvl="0" rtl="0">
              <a:spcBef>
                <a:spcPts val="0"/>
              </a:spcBef>
              <a:spcAft>
                <a:spcPts val="0"/>
              </a:spcAft>
            </a:pPr>
            <a:r>
              <a:rPr lang="en" sz="2800" b="1" dirty="0">
                <a:solidFill>
                  <a:schemeClr val="dk1"/>
                </a:solidFill>
                <a:latin typeface="Roboto"/>
                <a:ea typeface="Roboto"/>
                <a:cs typeface="Roboto"/>
                <a:sym typeface="Roboto"/>
              </a:rPr>
              <a:t>De: </a:t>
            </a:r>
            <a:r>
              <a:rPr lang="en" sz="2800" dirty="0">
                <a:solidFill>
                  <a:schemeClr val="dk1"/>
                </a:solidFill>
                <a:latin typeface="Roboto"/>
                <a:ea typeface="Roboto"/>
                <a:cs typeface="Roboto"/>
                <a:sym typeface="Roboto"/>
              </a:rPr>
              <a:t>variables originales</a:t>
            </a:r>
          </a:p>
          <a:p>
            <a:pPr lvl="0" rtl="0">
              <a:spcBef>
                <a:spcPts val="0"/>
              </a:spcBef>
              <a:spcAft>
                <a:spcPts val="0"/>
              </a:spcAft>
            </a:pPr>
            <a:r>
              <a:rPr lang="en" sz="2800" dirty="0">
                <a:solidFill>
                  <a:schemeClr val="dk1"/>
                </a:solidFill>
                <a:latin typeface="Roboto"/>
                <a:ea typeface="Roboto"/>
                <a:cs typeface="Roboto"/>
                <a:sym typeface="Roboto"/>
              </a:rPr>
              <a:t> </a:t>
            </a:r>
          </a:p>
          <a:p>
            <a:pPr lvl="0" rtl="0">
              <a:spcBef>
                <a:spcPts val="0"/>
              </a:spcBef>
              <a:spcAft>
                <a:spcPts val="0"/>
              </a:spcAft>
            </a:pPr>
            <a:r>
              <a:rPr lang="en" sz="2800" b="1" dirty="0">
                <a:solidFill>
                  <a:srgbClr val="0070C0"/>
                </a:solidFill>
                <a:latin typeface="Roboto"/>
                <a:ea typeface="Roboto"/>
                <a:cs typeface="Roboto"/>
                <a:sym typeface="Roboto"/>
              </a:rPr>
              <a:t>A: </a:t>
            </a:r>
            <a:r>
              <a:rPr lang="en" sz="2800" dirty="0">
                <a:solidFill>
                  <a:srgbClr val="0070C0"/>
                </a:solidFill>
                <a:latin typeface="Roboto"/>
                <a:ea typeface="Roboto"/>
                <a:cs typeface="Roboto"/>
                <a:sym typeface="Roboto"/>
              </a:rPr>
              <a:t>variable nuevas</a:t>
            </a:r>
            <a:endParaRPr sz="2800" dirty="0">
              <a:solidFill>
                <a:srgbClr val="0070C0"/>
              </a:solidFill>
              <a:latin typeface="Roboto"/>
              <a:ea typeface="Roboto"/>
              <a:cs typeface="Roboto"/>
              <a:sym typeface="Roboto"/>
            </a:endParaRPr>
          </a:p>
        </p:txBody>
      </p:sp>
      <p:pic>
        <p:nvPicPr>
          <p:cNvPr id="16" name="Imagen 15" descr="C:\Users\Dirección Bienestar\AppData\Local\Microsoft\Windows\INetCache\Content.MSO\20BF7268.tmp">
            <a:extLst>
              <a:ext uri="{FF2B5EF4-FFF2-40B4-BE49-F238E27FC236}">
                <a16:creationId xmlns:a16="http://schemas.microsoft.com/office/drawing/2014/main" id="{829D3A85-1E80-4018-ACE6-879004608A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9213" b="66149"/>
          <a:stretch/>
        </p:blipFill>
        <p:spPr bwMode="auto">
          <a:xfrm>
            <a:off x="3210269" y="1466899"/>
            <a:ext cx="5622031" cy="2992211"/>
          </a:xfrm>
          <a:prstGeom prst="rect">
            <a:avLst/>
          </a:prstGeom>
          <a:noFill/>
          <a:ln>
            <a:solidFill>
              <a:schemeClr val="accent1"/>
            </a:solidFill>
          </a:ln>
        </p:spPr>
      </p:pic>
    </p:spTree>
    <p:extLst>
      <p:ext uri="{BB962C8B-B14F-4D97-AF65-F5344CB8AC3E}">
        <p14:creationId xmlns:p14="http://schemas.microsoft.com/office/powerpoint/2010/main" val="2400694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41" name="Google Shape;767;p37">
            <a:extLst>
              <a:ext uri="{FF2B5EF4-FFF2-40B4-BE49-F238E27FC236}">
                <a16:creationId xmlns:a16="http://schemas.microsoft.com/office/drawing/2014/main" id="{48DF46D7-AFE4-41F7-AC87-54D1A5A5A441}"/>
              </a:ext>
            </a:extLst>
          </p:cNvPr>
          <p:cNvSpPr/>
          <p:nvPr/>
        </p:nvSpPr>
        <p:spPr>
          <a:xfrm>
            <a:off x="4291631" y="3717408"/>
            <a:ext cx="560700" cy="560700"/>
          </a:xfrm>
          <a:prstGeom prst="ellipse">
            <a:avLst/>
          </a:prstGeom>
          <a:solidFill>
            <a:schemeClr val="accent2"/>
          </a:solidFill>
          <a:ln>
            <a:noFill/>
          </a:ln>
        </p:spPr>
        <p:txBody>
          <a:bodyPr spcFirstLastPara="1" wrap="square" lIns="91425" tIns="91425" rIns="91425" bIns="91425" anchor="ctr" anchorCtr="0">
            <a:noAutofit/>
          </a:bodyPr>
          <a:lstStyle/>
          <a:p>
            <a:pPr algn="ctr"/>
            <a:endParaRPr sz="1800" b="1">
              <a:solidFill>
                <a:schemeClr val="lt1"/>
              </a:solidFill>
              <a:latin typeface="Fira Sans Extra Condensed"/>
            </a:endParaRPr>
          </a:p>
        </p:txBody>
      </p:sp>
      <p:sp>
        <p:nvSpPr>
          <p:cNvPr id="763" name="Google Shape;763;p37"/>
          <p:cNvSpPr/>
          <p:nvPr/>
        </p:nvSpPr>
        <p:spPr>
          <a:xfrm>
            <a:off x="1592400" y="1164050"/>
            <a:ext cx="560700" cy="560700"/>
          </a:xfrm>
          <a:prstGeom prst="ellipse">
            <a:avLst/>
          </a:prstGeom>
          <a:solidFill>
            <a:schemeClr val="accent2"/>
          </a:solidFill>
          <a:ln>
            <a:noFill/>
          </a:ln>
        </p:spPr>
        <p:txBody>
          <a:bodyPr spcFirstLastPara="1" wrap="square" lIns="91425" tIns="91425" rIns="91425" bIns="91425" anchor="ctr" anchorCtr="0">
            <a:noAutofit/>
          </a:bodyPr>
          <a:lstStyle/>
          <a:p>
            <a:pPr algn="ctr"/>
            <a:endParaRPr sz="1800" b="1">
              <a:solidFill>
                <a:schemeClr val="lt1"/>
              </a:solidFill>
              <a:latin typeface="Fira Sans Extra Condensed"/>
            </a:endParaRPr>
          </a:p>
        </p:txBody>
      </p:sp>
      <p:sp>
        <p:nvSpPr>
          <p:cNvPr id="764" name="Google Shape;764;p37"/>
          <p:cNvSpPr/>
          <p:nvPr/>
        </p:nvSpPr>
        <p:spPr>
          <a:xfrm>
            <a:off x="4291675" y="1164050"/>
            <a:ext cx="560700" cy="560700"/>
          </a:xfrm>
          <a:prstGeom prst="ellipse">
            <a:avLst/>
          </a:prstGeom>
          <a:solidFill>
            <a:schemeClr val="accent2"/>
          </a:solidFill>
          <a:ln>
            <a:noFill/>
          </a:ln>
        </p:spPr>
        <p:txBody>
          <a:bodyPr spcFirstLastPara="1" wrap="square" lIns="91425" tIns="91425" rIns="91425" bIns="91425" anchor="ctr" anchorCtr="0">
            <a:noAutofit/>
          </a:bodyPr>
          <a:lstStyle/>
          <a:p>
            <a:pPr algn="ctr"/>
            <a:endParaRPr sz="1800" b="1">
              <a:solidFill>
                <a:schemeClr val="lt1"/>
              </a:solidFill>
              <a:latin typeface="Fira Sans Extra Condensed"/>
            </a:endParaRPr>
          </a:p>
        </p:txBody>
      </p:sp>
      <p:sp>
        <p:nvSpPr>
          <p:cNvPr id="765" name="Google Shape;765;p37"/>
          <p:cNvSpPr/>
          <p:nvPr/>
        </p:nvSpPr>
        <p:spPr>
          <a:xfrm>
            <a:off x="6990950" y="1164050"/>
            <a:ext cx="560700" cy="560700"/>
          </a:xfrm>
          <a:prstGeom prst="ellipse">
            <a:avLst/>
          </a:prstGeom>
          <a:solidFill>
            <a:schemeClr val="accent2"/>
          </a:solidFill>
          <a:ln>
            <a:noFill/>
          </a:ln>
        </p:spPr>
        <p:txBody>
          <a:bodyPr spcFirstLastPara="1" wrap="square" lIns="91425" tIns="91425" rIns="91425" bIns="91425" anchor="ctr" anchorCtr="0">
            <a:noAutofit/>
          </a:bodyPr>
          <a:lstStyle/>
          <a:p>
            <a:pPr algn="ctr"/>
            <a:endParaRPr sz="1800" b="1">
              <a:solidFill>
                <a:schemeClr val="lt1"/>
              </a:solidFill>
              <a:latin typeface="Fira Sans Extra Condensed"/>
            </a:endParaRPr>
          </a:p>
        </p:txBody>
      </p:sp>
      <p:sp>
        <p:nvSpPr>
          <p:cNvPr id="766" name="Google Shape;766;p37"/>
          <p:cNvSpPr/>
          <p:nvPr/>
        </p:nvSpPr>
        <p:spPr>
          <a:xfrm>
            <a:off x="1592381" y="2356876"/>
            <a:ext cx="560700" cy="560700"/>
          </a:xfrm>
          <a:prstGeom prst="ellipse">
            <a:avLst/>
          </a:prstGeom>
          <a:solidFill>
            <a:schemeClr val="accent2"/>
          </a:solidFill>
          <a:ln>
            <a:noFill/>
          </a:ln>
        </p:spPr>
        <p:txBody>
          <a:bodyPr spcFirstLastPara="1" wrap="square" lIns="91425" tIns="91425" rIns="91425" bIns="91425" anchor="ctr" anchorCtr="0">
            <a:noAutofit/>
          </a:bodyPr>
          <a:lstStyle/>
          <a:p>
            <a:pPr algn="ctr"/>
            <a:endParaRPr sz="1800" b="1">
              <a:solidFill>
                <a:schemeClr val="lt1"/>
              </a:solidFill>
              <a:latin typeface="Fira Sans Extra Condensed"/>
            </a:endParaRPr>
          </a:p>
        </p:txBody>
      </p:sp>
      <p:sp>
        <p:nvSpPr>
          <p:cNvPr id="767" name="Google Shape;767;p37"/>
          <p:cNvSpPr/>
          <p:nvPr/>
        </p:nvSpPr>
        <p:spPr>
          <a:xfrm>
            <a:off x="4291656" y="2356876"/>
            <a:ext cx="560700" cy="560700"/>
          </a:xfrm>
          <a:prstGeom prst="ellipse">
            <a:avLst/>
          </a:prstGeom>
          <a:solidFill>
            <a:schemeClr val="accent2"/>
          </a:solidFill>
          <a:ln>
            <a:noFill/>
          </a:ln>
        </p:spPr>
        <p:txBody>
          <a:bodyPr spcFirstLastPara="1" wrap="square" lIns="91425" tIns="91425" rIns="91425" bIns="91425" anchor="ctr" anchorCtr="0">
            <a:noAutofit/>
          </a:bodyPr>
          <a:lstStyle/>
          <a:p>
            <a:pPr algn="ctr"/>
            <a:endParaRPr sz="1800" b="1">
              <a:solidFill>
                <a:schemeClr val="lt1"/>
              </a:solidFill>
              <a:latin typeface="Fira Sans Extra Condensed"/>
            </a:endParaRPr>
          </a:p>
        </p:txBody>
      </p:sp>
      <p:sp>
        <p:nvSpPr>
          <p:cNvPr id="768" name="Google Shape;768;p37"/>
          <p:cNvSpPr/>
          <p:nvPr/>
        </p:nvSpPr>
        <p:spPr>
          <a:xfrm>
            <a:off x="6990931" y="2356876"/>
            <a:ext cx="560700" cy="560700"/>
          </a:xfrm>
          <a:prstGeom prst="ellipse">
            <a:avLst/>
          </a:prstGeom>
          <a:solidFill>
            <a:schemeClr val="accent2"/>
          </a:solidFill>
          <a:ln>
            <a:noFill/>
          </a:ln>
        </p:spPr>
        <p:txBody>
          <a:bodyPr spcFirstLastPara="1" wrap="square" lIns="91425" tIns="91425" rIns="91425" bIns="91425" anchor="ctr" anchorCtr="0">
            <a:noAutofit/>
          </a:bodyPr>
          <a:lstStyle/>
          <a:p>
            <a:pPr algn="ctr"/>
            <a:endParaRPr sz="1800" b="1">
              <a:solidFill>
                <a:schemeClr val="lt1"/>
              </a:solidFill>
              <a:latin typeface="Fira Sans Extra Condensed"/>
            </a:endParaRPr>
          </a:p>
        </p:txBody>
      </p:sp>
      <p:sp>
        <p:nvSpPr>
          <p:cNvPr id="769" name="Google Shape;769;p37"/>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Contenido</a:t>
            </a:r>
            <a:endParaRPr dirty="0"/>
          </a:p>
        </p:txBody>
      </p:sp>
      <p:sp>
        <p:nvSpPr>
          <p:cNvPr id="770" name="Google Shape;770;p37"/>
          <p:cNvSpPr txBox="1">
            <a:spLocks noGrp="1"/>
          </p:cNvSpPr>
          <p:nvPr>
            <p:ph type="title" idx="2"/>
          </p:nvPr>
        </p:nvSpPr>
        <p:spPr>
          <a:xfrm>
            <a:off x="720000" y="1776963"/>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INTRODUCCIÓN</a:t>
            </a:r>
            <a:endParaRPr dirty="0"/>
          </a:p>
        </p:txBody>
      </p:sp>
      <p:sp>
        <p:nvSpPr>
          <p:cNvPr id="772" name="Google Shape;772;p37"/>
          <p:cNvSpPr txBox="1">
            <a:spLocks noGrp="1"/>
          </p:cNvSpPr>
          <p:nvPr>
            <p:ph type="title" idx="3"/>
          </p:nvPr>
        </p:nvSpPr>
        <p:spPr>
          <a:xfrm>
            <a:off x="3419269" y="1776963"/>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s-EC" dirty="0"/>
              <a:t>METODOLOGÍA</a:t>
            </a:r>
          </a:p>
        </p:txBody>
      </p:sp>
      <p:sp>
        <p:nvSpPr>
          <p:cNvPr id="774" name="Google Shape;774;p37"/>
          <p:cNvSpPr txBox="1">
            <a:spLocks noGrp="1"/>
          </p:cNvSpPr>
          <p:nvPr>
            <p:ph type="title" idx="5"/>
          </p:nvPr>
        </p:nvSpPr>
        <p:spPr>
          <a:xfrm>
            <a:off x="719981" y="3093788"/>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s-EC" dirty="0"/>
              <a:t>IMPLEMENTACIÓN EN EL NEGOCIO</a:t>
            </a:r>
            <a:endParaRPr dirty="0"/>
          </a:p>
        </p:txBody>
      </p:sp>
      <p:sp>
        <p:nvSpPr>
          <p:cNvPr id="776" name="Google Shape;776;p37"/>
          <p:cNvSpPr txBox="1">
            <a:spLocks noGrp="1"/>
          </p:cNvSpPr>
          <p:nvPr>
            <p:ph type="title" idx="7"/>
          </p:nvPr>
        </p:nvSpPr>
        <p:spPr>
          <a:xfrm>
            <a:off x="3419250" y="2969788"/>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s-EC" dirty="0"/>
              <a:t>LIMITACIONES</a:t>
            </a:r>
            <a:endParaRPr dirty="0"/>
          </a:p>
        </p:txBody>
      </p:sp>
      <p:sp>
        <p:nvSpPr>
          <p:cNvPr id="778" name="Google Shape;778;p37"/>
          <p:cNvSpPr txBox="1">
            <a:spLocks noGrp="1"/>
          </p:cNvSpPr>
          <p:nvPr>
            <p:ph type="title" idx="9"/>
          </p:nvPr>
        </p:nvSpPr>
        <p:spPr>
          <a:xfrm>
            <a:off x="6118545" y="1776963"/>
            <a:ext cx="2305500"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s-EC" dirty="0"/>
              <a:t>RESULTADOS</a:t>
            </a:r>
            <a:endParaRPr dirty="0"/>
          </a:p>
        </p:txBody>
      </p:sp>
      <p:sp>
        <p:nvSpPr>
          <p:cNvPr id="780" name="Google Shape;780;p37"/>
          <p:cNvSpPr txBox="1">
            <a:spLocks noGrp="1"/>
          </p:cNvSpPr>
          <p:nvPr>
            <p:ph type="title" idx="14"/>
          </p:nvPr>
        </p:nvSpPr>
        <p:spPr>
          <a:xfrm>
            <a:off x="6118519" y="3057854"/>
            <a:ext cx="2551322" cy="527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s-EC" dirty="0"/>
              <a:t>CONCLUSIONES Y RECOMENDACIONES</a:t>
            </a:r>
            <a:endParaRPr dirty="0"/>
          </a:p>
        </p:txBody>
      </p:sp>
      <p:sp>
        <p:nvSpPr>
          <p:cNvPr id="782" name="Google Shape;782;p37"/>
          <p:cNvSpPr txBox="1">
            <a:spLocks noGrp="1"/>
          </p:cNvSpPr>
          <p:nvPr>
            <p:ph type="title" idx="16"/>
          </p:nvPr>
        </p:nvSpPr>
        <p:spPr>
          <a:xfrm>
            <a:off x="1592400" y="1239500"/>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783" name="Google Shape;783;p37"/>
          <p:cNvSpPr txBox="1">
            <a:spLocks noGrp="1"/>
          </p:cNvSpPr>
          <p:nvPr>
            <p:ph type="title" idx="17"/>
          </p:nvPr>
        </p:nvSpPr>
        <p:spPr>
          <a:xfrm>
            <a:off x="4291650" y="1239500"/>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
        <p:nvSpPr>
          <p:cNvPr id="784" name="Google Shape;784;p37"/>
          <p:cNvSpPr txBox="1">
            <a:spLocks noGrp="1"/>
          </p:cNvSpPr>
          <p:nvPr>
            <p:ph type="title" idx="18"/>
          </p:nvPr>
        </p:nvSpPr>
        <p:spPr>
          <a:xfrm>
            <a:off x="6990950" y="1239500"/>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785" name="Google Shape;785;p37"/>
          <p:cNvSpPr txBox="1">
            <a:spLocks noGrp="1"/>
          </p:cNvSpPr>
          <p:nvPr>
            <p:ph type="title" idx="19"/>
          </p:nvPr>
        </p:nvSpPr>
        <p:spPr>
          <a:xfrm>
            <a:off x="1592381" y="2432326"/>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04</a:t>
            </a:r>
            <a:endParaRPr/>
          </a:p>
        </p:txBody>
      </p:sp>
      <p:sp>
        <p:nvSpPr>
          <p:cNvPr id="786" name="Google Shape;786;p37"/>
          <p:cNvSpPr txBox="1">
            <a:spLocks noGrp="1"/>
          </p:cNvSpPr>
          <p:nvPr>
            <p:ph type="title" idx="20"/>
          </p:nvPr>
        </p:nvSpPr>
        <p:spPr>
          <a:xfrm>
            <a:off x="4291631" y="2432326"/>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05</a:t>
            </a:r>
            <a:endParaRPr dirty="0"/>
          </a:p>
        </p:txBody>
      </p:sp>
      <p:sp>
        <p:nvSpPr>
          <p:cNvPr id="787" name="Google Shape;787;p37"/>
          <p:cNvSpPr txBox="1">
            <a:spLocks noGrp="1"/>
          </p:cNvSpPr>
          <p:nvPr>
            <p:ph type="title" idx="21"/>
          </p:nvPr>
        </p:nvSpPr>
        <p:spPr>
          <a:xfrm>
            <a:off x="6990931" y="2432326"/>
            <a:ext cx="560700" cy="40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06</a:t>
            </a:r>
            <a:endParaRPr dirty="0"/>
          </a:p>
        </p:txBody>
      </p:sp>
      <p:sp>
        <p:nvSpPr>
          <p:cNvPr id="39" name="Google Shape;776;p37">
            <a:extLst>
              <a:ext uri="{FF2B5EF4-FFF2-40B4-BE49-F238E27FC236}">
                <a16:creationId xmlns:a16="http://schemas.microsoft.com/office/drawing/2014/main" id="{BA395165-69B4-4CC5-A224-BC6E7DB198EB}"/>
              </a:ext>
            </a:extLst>
          </p:cNvPr>
          <p:cNvSpPr txBox="1">
            <a:spLocks/>
          </p:cNvSpPr>
          <p:nvPr/>
        </p:nvSpPr>
        <p:spPr>
          <a:xfrm>
            <a:off x="3419250" y="4341939"/>
            <a:ext cx="2305500" cy="5277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Fira Sans Extra Condensed"/>
              <a:buNone/>
              <a:defRPr sz="2500" b="1" i="0" u="none" strike="noStrike" cap="none">
                <a:solidFill>
                  <a:schemeClr val="dk2"/>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9pPr>
          </a:lstStyle>
          <a:p>
            <a:pPr algn="ctr"/>
            <a:r>
              <a:rPr lang="es-EC" dirty="0"/>
              <a:t>FUTURE WORK</a:t>
            </a:r>
          </a:p>
        </p:txBody>
      </p:sp>
      <p:sp>
        <p:nvSpPr>
          <p:cNvPr id="40" name="Google Shape;786;p37">
            <a:extLst>
              <a:ext uri="{FF2B5EF4-FFF2-40B4-BE49-F238E27FC236}">
                <a16:creationId xmlns:a16="http://schemas.microsoft.com/office/drawing/2014/main" id="{D9412575-F5EE-4A5F-A181-D877469B78D2}"/>
              </a:ext>
            </a:extLst>
          </p:cNvPr>
          <p:cNvSpPr txBox="1">
            <a:spLocks/>
          </p:cNvSpPr>
          <p:nvPr/>
        </p:nvSpPr>
        <p:spPr>
          <a:xfrm>
            <a:off x="4291631" y="3804477"/>
            <a:ext cx="560700" cy="40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Fira Sans Extra Condensed"/>
              <a:buNone/>
              <a:defRPr sz="3000" b="1" i="0" u="none" strike="noStrike" cap="none">
                <a:solidFill>
                  <a:schemeClr val="dk1"/>
                </a:solidFill>
                <a:latin typeface="Fira Sans Extra Condensed"/>
                <a:ea typeface="Fira Sans Extra Condensed"/>
                <a:cs typeface="Fira Sans Extra Condensed"/>
                <a:sym typeface="Fira Sans Extra Condensed"/>
              </a:defRPr>
            </a:lvl1pPr>
            <a:lvl2pPr marR="0" lvl="1"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dk1"/>
              </a:buClr>
              <a:buSzPts val="2500"/>
              <a:buFont typeface="Fira Sans Extra Condensed"/>
              <a:buNone/>
              <a:defRPr sz="2500" b="1" i="0" u="none" strike="noStrike" cap="none">
                <a:solidFill>
                  <a:schemeClr val="dk1"/>
                </a:solidFill>
                <a:latin typeface="Fira Sans Extra Condensed"/>
                <a:ea typeface="Fira Sans Extra Condensed"/>
                <a:cs typeface="Fira Sans Extra Condensed"/>
                <a:sym typeface="Fira Sans Extra Condensed"/>
              </a:defRPr>
            </a:lvl9pPr>
          </a:lstStyle>
          <a:p>
            <a:r>
              <a:rPr lang="en" dirty="0"/>
              <a:t>07</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prstGeom prst="rect">
            <a:avLst/>
          </a:prstGeom>
        </p:spPr>
        <p:txBody>
          <a:bodyPr spcFirstLastPara="1" wrap="square" lIns="91425" tIns="91425" rIns="91425" bIns="91425" anchor="ctr" anchorCtr="0">
            <a:noAutofit/>
          </a:bodyPr>
          <a:lstStyle/>
          <a:p>
            <a:pPr lvl="0" algn="ctr"/>
            <a:r>
              <a:rPr lang="es-EC" sz="3200" dirty="0">
                <a:solidFill>
                  <a:schemeClr val="tx1"/>
                </a:solidFill>
              </a:rPr>
              <a:t>Recodificación de Variables</a:t>
            </a:r>
          </a:p>
        </p:txBody>
      </p:sp>
      <p:pic>
        <p:nvPicPr>
          <p:cNvPr id="3" name="Imagen 2">
            <a:extLst>
              <a:ext uri="{FF2B5EF4-FFF2-40B4-BE49-F238E27FC236}">
                <a16:creationId xmlns:a16="http://schemas.microsoft.com/office/drawing/2014/main" id="{18615A03-AED2-4666-8926-2A42391F5B72}"/>
              </a:ext>
            </a:extLst>
          </p:cNvPr>
          <p:cNvPicPr>
            <a:picLocks noChangeAspect="1"/>
          </p:cNvPicPr>
          <p:nvPr/>
        </p:nvPicPr>
        <p:blipFill rotWithShape="1">
          <a:blip r:embed="rId3"/>
          <a:srcRect b="64396"/>
          <a:stretch/>
        </p:blipFill>
        <p:spPr>
          <a:xfrm>
            <a:off x="971693" y="803187"/>
            <a:ext cx="7591050" cy="2160000"/>
          </a:xfrm>
          <a:prstGeom prst="rect">
            <a:avLst/>
          </a:prstGeom>
        </p:spPr>
      </p:pic>
      <p:pic>
        <p:nvPicPr>
          <p:cNvPr id="5" name="Imagen 4">
            <a:extLst>
              <a:ext uri="{FF2B5EF4-FFF2-40B4-BE49-F238E27FC236}">
                <a16:creationId xmlns:a16="http://schemas.microsoft.com/office/drawing/2014/main" id="{64DAD3B1-0436-4FF1-90F4-CF4CFD0572BE}"/>
              </a:ext>
            </a:extLst>
          </p:cNvPr>
          <p:cNvPicPr>
            <a:picLocks noChangeAspect="1"/>
          </p:cNvPicPr>
          <p:nvPr/>
        </p:nvPicPr>
        <p:blipFill rotWithShape="1">
          <a:blip r:embed="rId4"/>
          <a:srcRect b="65467"/>
          <a:stretch/>
        </p:blipFill>
        <p:spPr>
          <a:xfrm>
            <a:off x="971693" y="2983500"/>
            <a:ext cx="7833090" cy="2160000"/>
          </a:xfrm>
          <a:prstGeom prst="rect">
            <a:avLst/>
          </a:prstGeom>
        </p:spPr>
      </p:pic>
    </p:spTree>
    <p:extLst>
      <p:ext uri="{BB962C8B-B14F-4D97-AF65-F5344CB8AC3E}">
        <p14:creationId xmlns:p14="http://schemas.microsoft.com/office/powerpoint/2010/main" val="1434407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prstGeom prst="rect">
            <a:avLst/>
          </a:prstGeom>
        </p:spPr>
        <p:txBody>
          <a:bodyPr spcFirstLastPara="1" wrap="square" lIns="91425" tIns="91425" rIns="91425" bIns="91425" anchor="ctr" anchorCtr="0">
            <a:noAutofit/>
          </a:bodyPr>
          <a:lstStyle/>
          <a:p>
            <a:pPr lvl="0" algn="ctr"/>
            <a:r>
              <a:rPr lang="es-EC" sz="3200" dirty="0">
                <a:solidFill>
                  <a:schemeClr val="tx1"/>
                </a:solidFill>
              </a:rPr>
              <a:t>Recodificación de Variables</a:t>
            </a:r>
          </a:p>
        </p:txBody>
      </p:sp>
      <p:pic>
        <p:nvPicPr>
          <p:cNvPr id="3" name="Imagen 2">
            <a:extLst>
              <a:ext uri="{FF2B5EF4-FFF2-40B4-BE49-F238E27FC236}">
                <a16:creationId xmlns:a16="http://schemas.microsoft.com/office/drawing/2014/main" id="{18615A03-AED2-4666-8926-2A42391F5B72}"/>
              </a:ext>
            </a:extLst>
          </p:cNvPr>
          <p:cNvPicPr>
            <a:picLocks noChangeAspect="1"/>
          </p:cNvPicPr>
          <p:nvPr/>
        </p:nvPicPr>
        <p:blipFill rotWithShape="1">
          <a:blip r:embed="rId3"/>
          <a:srcRect t="35580" b="30780"/>
          <a:stretch/>
        </p:blipFill>
        <p:spPr>
          <a:xfrm>
            <a:off x="942769" y="1058779"/>
            <a:ext cx="7542208" cy="2027652"/>
          </a:xfrm>
          <a:prstGeom prst="rect">
            <a:avLst/>
          </a:prstGeom>
        </p:spPr>
      </p:pic>
      <p:pic>
        <p:nvPicPr>
          <p:cNvPr id="5" name="Imagen 4">
            <a:extLst>
              <a:ext uri="{FF2B5EF4-FFF2-40B4-BE49-F238E27FC236}">
                <a16:creationId xmlns:a16="http://schemas.microsoft.com/office/drawing/2014/main" id="{64DAD3B1-0436-4FF1-90F4-CF4CFD0572BE}"/>
              </a:ext>
            </a:extLst>
          </p:cNvPr>
          <p:cNvPicPr>
            <a:picLocks noChangeAspect="1"/>
          </p:cNvPicPr>
          <p:nvPr/>
        </p:nvPicPr>
        <p:blipFill rotWithShape="1">
          <a:blip r:embed="rId4"/>
          <a:srcRect t="33129" b="33231"/>
          <a:stretch/>
        </p:blipFill>
        <p:spPr>
          <a:xfrm>
            <a:off x="1029421" y="3115846"/>
            <a:ext cx="7548550" cy="2027653"/>
          </a:xfrm>
          <a:prstGeom prst="rect">
            <a:avLst/>
          </a:prstGeom>
        </p:spPr>
      </p:pic>
    </p:spTree>
    <p:extLst>
      <p:ext uri="{BB962C8B-B14F-4D97-AF65-F5344CB8AC3E}">
        <p14:creationId xmlns:p14="http://schemas.microsoft.com/office/powerpoint/2010/main" val="2307545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8"/>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sz="3200" dirty="0" err="1"/>
              <a:t>Feature</a:t>
            </a:r>
            <a:r>
              <a:rPr lang="es-EC" sz="3200" dirty="0"/>
              <a:t> </a:t>
            </a:r>
            <a:r>
              <a:rPr lang="es-EC" sz="3200" dirty="0" err="1"/>
              <a:t>Engineering</a:t>
            </a:r>
            <a:endParaRPr sz="3200" dirty="0"/>
          </a:p>
        </p:txBody>
      </p:sp>
      <p:graphicFrame>
        <p:nvGraphicFramePr>
          <p:cNvPr id="2" name="Tabla 2">
            <a:extLst>
              <a:ext uri="{FF2B5EF4-FFF2-40B4-BE49-F238E27FC236}">
                <a16:creationId xmlns:a16="http://schemas.microsoft.com/office/drawing/2014/main" id="{CF62F054-5949-4C1D-BC90-D3E53C32A09A}"/>
              </a:ext>
            </a:extLst>
          </p:cNvPr>
          <p:cNvGraphicFramePr>
            <a:graphicFrameLocks noGrp="1"/>
          </p:cNvGraphicFramePr>
          <p:nvPr>
            <p:extLst>
              <p:ext uri="{D42A27DB-BD31-4B8C-83A1-F6EECF244321}">
                <p14:modId xmlns:p14="http://schemas.microsoft.com/office/powerpoint/2010/main" val="629156205"/>
              </p:ext>
            </p:extLst>
          </p:nvPr>
        </p:nvGraphicFramePr>
        <p:xfrm>
          <a:off x="1134092" y="989758"/>
          <a:ext cx="6875815" cy="3881120"/>
        </p:xfrm>
        <a:graphic>
          <a:graphicData uri="http://schemas.openxmlformats.org/drawingml/2006/table">
            <a:tbl>
              <a:tblPr firstRow="1" bandRow="1">
                <a:tableStyleId>{3B4B98B0-60AC-42C2-AFA5-B58CD77FA1E5}</a:tableStyleId>
              </a:tblPr>
              <a:tblGrid>
                <a:gridCol w="2474919">
                  <a:extLst>
                    <a:ext uri="{9D8B030D-6E8A-4147-A177-3AD203B41FA5}">
                      <a16:colId xmlns:a16="http://schemas.microsoft.com/office/drawing/2014/main" val="2726836643"/>
                    </a:ext>
                  </a:extLst>
                </a:gridCol>
                <a:gridCol w="2143119">
                  <a:extLst>
                    <a:ext uri="{9D8B030D-6E8A-4147-A177-3AD203B41FA5}">
                      <a16:colId xmlns:a16="http://schemas.microsoft.com/office/drawing/2014/main" val="3732681222"/>
                    </a:ext>
                  </a:extLst>
                </a:gridCol>
                <a:gridCol w="2257777">
                  <a:extLst>
                    <a:ext uri="{9D8B030D-6E8A-4147-A177-3AD203B41FA5}">
                      <a16:colId xmlns:a16="http://schemas.microsoft.com/office/drawing/2014/main" val="2350667746"/>
                    </a:ext>
                  </a:extLst>
                </a:gridCol>
              </a:tblGrid>
              <a:tr h="370840">
                <a:tc>
                  <a:txBody>
                    <a:bodyPr/>
                    <a:lstStyle/>
                    <a:p>
                      <a:r>
                        <a:rPr lang="es-EC" dirty="0"/>
                        <a:t>Variable Original</a:t>
                      </a:r>
                    </a:p>
                  </a:txBody>
                  <a:tcPr/>
                </a:tc>
                <a:tc>
                  <a:txBody>
                    <a:bodyPr/>
                    <a:lstStyle/>
                    <a:p>
                      <a:r>
                        <a:rPr lang="es-EC" dirty="0"/>
                        <a:t>Variable Nueva</a:t>
                      </a:r>
                    </a:p>
                  </a:txBody>
                  <a:tcPr/>
                </a:tc>
                <a:tc>
                  <a:txBody>
                    <a:bodyPr/>
                    <a:lstStyle/>
                    <a:p>
                      <a:r>
                        <a:rPr lang="es-EC" dirty="0"/>
                        <a:t>Categorización</a:t>
                      </a:r>
                    </a:p>
                  </a:txBody>
                  <a:tcPr/>
                </a:tc>
                <a:extLst>
                  <a:ext uri="{0D108BD9-81ED-4DB2-BD59-A6C34878D82A}">
                    <a16:rowId xmlns:a16="http://schemas.microsoft.com/office/drawing/2014/main" val="2557133924"/>
                  </a:ext>
                </a:extLst>
              </a:tr>
              <a:tr h="370840">
                <a:tc>
                  <a:txBody>
                    <a:bodyPr/>
                    <a:lstStyle/>
                    <a:p>
                      <a:r>
                        <a:rPr lang="es-EC" sz="1200" dirty="0" err="1"/>
                        <a:t>Make</a:t>
                      </a:r>
                      <a:endParaRPr lang="es-EC" sz="1200" dirty="0"/>
                    </a:p>
                  </a:txBody>
                  <a:tcPr/>
                </a:tc>
                <a:tc>
                  <a:txBody>
                    <a:bodyPr/>
                    <a:lstStyle/>
                    <a:p>
                      <a:r>
                        <a:rPr lang="es-EC" sz="1200" dirty="0" err="1"/>
                        <a:t>Make_lujo</a:t>
                      </a:r>
                      <a:endParaRPr lang="es-EC" sz="1200" dirty="0"/>
                    </a:p>
                  </a:txBody>
                  <a:tcPr/>
                </a:tc>
                <a:tc>
                  <a:txBody>
                    <a:bodyPr/>
                    <a:lstStyle/>
                    <a:p>
                      <a:r>
                        <a:rPr lang="es-EC" sz="1200" dirty="0"/>
                        <a:t>Si / No</a:t>
                      </a:r>
                    </a:p>
                  </a:txBody>
                  <a:tcPr/>
                </a:tc>
                <a:extLst>
                  <a:ext uri="{0D108BD9-81ED-4DB2-BD59-A6C34878D82A}">
                    <a16:rowId xmlns:a16="http://schemas.microsoft.com/office/drawing/2014/main" val="2730119438"/>
                  </a:ext>
                </a:extLst>
              </a:tr>
              <a:tr h="370840">
                <a:tc>
                  <a:txBody>
                    <a:bodyPr/>
                    <a:lstStyle/>
                    <a:p>
                      <a:r>
                        <a:rPr lang="es-EC" sz="1200" dirty="0" err="1"/>
                        <a:t>MaritalStatus</a:t>
                      </a:r>
                      <a:endParaRPr lang="es-EC" sz="1200" dirty="0"/>
                    </a:p>
                  </a:txBody>
                  <a:tcPr/>
                </a:tc>
                <a:tc>
                  <a:txBody>
                    <a:bodyPr/>
                    <a:lstStyle/>
                    <a:p>
                      <a:r>
                        <a:rPr lang="es-EC" sz="1200" dirty="0"/>
                        <a:t>MaritalStatus2</a:t>
                      </a:r>
                    </a:p>
                  </a:txBody>
                  <a:tcPr/>
                </a:tc>
                <a:tc>
                  <a:txBody>
                    <a:bodyPr/>
                    <a:lstStyle/>
                    <a:p>
                      <a:r>
                        <a:rPr lang="es-EC" sz="1200" dirty="0"/>
                        <a:t>Con Pareja / Sin Pareja</a:t>
                      </a:r>
                    </a:p>
                  </a:txBody>
                  <a:tcPr/>
                </a:tc>
                <a:extLst>
                  <a:ext uri="{0D108BD9-81ED-4DB2-BD59-A6C34878D82A}">
                    <a16:rowId xmlns:a16="http://schemas.microsoft.com/office/drawing/2014/main" val="210262622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b="0" i="0" u="none" strike="noStrike" cap="none" dirty="0" err="1">
                          <a:solidFill>
                            <a:schemeClr val="tx1"/>
                          </a:solidFill>
                          <a:effectLst/>
                          <a:latin typeface="+mn-lt"/>
                          <a:ea typeface="+mn-ea"/>
                          <a:cs typeface="+mn-cs"/>
                          <a:sym typeface="Arial"/>
                        </a:rPr>
                        <a:t>AddressChange-Claim</a:t>
                      </a:r>
                      <a:endParaRPr lang="es-EC" sz="1200" b="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b="0" i="0" u="none" strike="noStrike" cap="none" dirty="0">
                          <a:solidFill>
                            <a:schemeClr val="tx1"/>
                          </a:solidFill>
                          <a:effectLst/>
                          <a:latin typeface="+mn-lt"/>
                          <a:ea typeface="+mn-ea"/>
                          <a:cs typeface="+mn-cs"/>
                          <a:sym typeface="Arial"/>
                        </a:rPr>
                        <a:t>AddressChange-Claim2</a:t>
                      </a:r>
                      <a:endParaRPr lang="es-EC" sz="1200" b="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a:t>Si / No</a:t>
                      </a:r>
                    </a:p>
                  </a:txBody>
                  <a:tcPr/>
                </a:tc>
                <a:extLst>
                  <a:ext uri="{0D108BD9-81ED-4DB2-BD59-A6C34878D82A}">
                    <a16:rowId xmlns:a16="http://schemas.microsoft.com/office/drawing/2014/main" val="323004811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Month</a:t>
                      </a:r>
                      <a:endParaRPr lang="es-EC" sz="1200" dirty="0"/>
                    </a:p>
                  </a:txBody>
                  <a:tcPr/>
                </a:tc>
                <a:tc>
                  <a:txBody>
                    <a:bodyPr/>
                    <a:lstStyle/>
                    <a:p>
                      <a:r>
                        <a:rPr lang="es-EC" sz="1200" dirty="0"/>
                        <a:t>Trimestre</a:t>
                      </a:r>
                    </a:p>
                  </a:txBody>
                  <a:tcPr/>
                </a:tc>
                <a:tc>
                  <a:txBody>
                    <a:bodyPr/>
                    <a:lstStyle/>
                    <a:p>
                      <a:r>
                        <a:rPr lang="es-EC" sz="1200" dirty="0"/>
                        <a:t>T1 / T2 / T3 / T4</a:t>
                      </a:r>
                    </a:p>
                  </a:txBody>
                  <a:tcPr/>
                </a:tc>
                <a:extLst>
                  <a:ext uri="{0D108BD9-81ED-4DB2-BD59-A6C34878D82A}">
                    <a16:rowId xmlns:a16="http://schemas.microsoft.com/office/drawing/2014/main" val="90888745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MonthClaimed</a:t>
                      </a:r>
                      <a:endParaRPr lang="es-EC" sz="1200" dirty="0"/>
                    </a:p>
                  </a:txBody>
                  <a:tcPr/>
                </a:tc>
                <a:tc>
                  <a:txBody>
                    <a:bodyPr/>
                    <a:lstStyle/>
                    <a:p>
                      <a:r>
                        <a:rPr lang="es-EC" sz="1200" dirty="0" err="1"/>
                        <a:t>Trim_Claimed</a:t>
                      </a:r>
                      <a:endParaRPr lang="es-EC"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a:t>T1 / T2 / T3 / T4</a:t>
                      </a:r>
                    </a:p>
                  </a:txBody>
                  <a:tcPr/>
                </a:tc>
                <a:extLst>
                  <a:ext uri="{0D108BD9-81ED-4DB2-BD59-A6C34878D82A}">
                    <a16:rowId xmlns:a16="http://schemas.microsoft.com/office/drawing/2014/main" val="2219650292"/>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DayOfWeek</a:t>
                      </a:r>
                      <a:endParaRPr lang="es-EC" sz="1200" dirty="0"/>
                    </a:p>
                  </a:txBody>
                  <a:tcPr/>
                </a:tc>
                <a:tc>
                  <a:txBody>
                    <a:bodyPr/>
                    <a:lstStyle/>
                    <a:p>
                      <a:r>
                        <a:rPr lang="es-EC" sz="1200" dirty="0" err="1"/>
                        <a:t>Weekend</a:t>
                      </a:r>
                      <a:endParaRPr lang="es-EC"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a:t>Si / No</a:t>
                      </a:r>
                    </a:p>
                  </a:txBody>
                  <a:tcPr/>
                </a:tc>
                <a:extLst>
                  <a:ext uri="{0D108BD9-81ED-4DB2-BD59-A6C34878D82A}">
                    <a16:rowId xmlns:a16="http://schemas.microsoft.com/office/drawing/2014/main" val="30908246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DayOfWeekClaimed</a:t>
                      </a:r>
                      <a:endParaRPr lang="es-EC" sz="1200" dirty="0"/>
                    </a:p>
                  </a:txBody>
                  <a:tcPr/>
                </a:tc>
                <a:tc>
                  <a:txBody>
                    <a:bodyPr/>
                    <a:lstStyle/>
                    <a:p>
                      <a:r>
                        <a:rPr lang="es-EC" sz="1200" dirty="0" err="1"/>
                        <a:t>Weekend_Claimed</a:t>
                      </a:r>
                      <a:endParaRPr lang="es-EC" sz="1200"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a:t>Si / No</a:t>
                      </a:r>
                    </a:p>
                  </a:txBody>
                  <a:tcPr/>
                </a:tc>
                <a:extLst>
                  <a:ext uri="{0D108BD9-81ED-4DB2-BD59-A6C34878D82A}">
                    <a16:rowId xmlns:a16="http://schemas.microsoft.com/office/drawing/2014/main" val="4001301910"/>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AgeOfVehicle</a:t>
                      </a:r>
                      <a:endParaRPr lang="es-EC" sz="1200" dirty="0"/>
                    </a:p>
                  </a:txBody>
                  <a:tcPr/>
                </a:tc>
                <a:tc>
                  <a:txBody>
                    <a:bodyPr/>
                    <a:lstStyle/>
                    <a:p>
                      <a:r>
                        <a:rPr lang="es-EC" sz="1200" dirty="0"/>
                        <a:t>Vehículo_mayor5</a:t>
                      </a:r>
                    </a:p>
                  </a:txBody>
                  <a:tcPr/>
                </a:tc>
                <a:tc>
                  <a:txBody>
                    <a:bodyPr/>
                    <a:lstStyle/>
                    <a:p>
                      <a:r>
                        <a:rPr lang="es-EC" sz="1200" dirty="0"/>
                        <a:t>Más de 5 años </a:t>
                      </a:r>
                    </a:p>
                    <a:p>
                      <a:r>
                        <a:rPr lang="es-EC" sz="1200" dirty="0"/>
                        <a:t>0 - 5 años</a:t>
                      </a:r>
                    </a:p>
                  </a:txBody>
                  <a:tcPr/>
                </a:tc>
                <a:extLst>
                  <a:ext uri="{0D108BD9-81ED-4DB2-BD59-A6C34878D82A}">
                    <a16:rowId xmlns:a16="http://schemas.microsoft.com/office/drawing/2014/main" val="177959180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s-EC" sz="1200" dirty="0" err="1"/>
                        <a:t>DriverRating</a:t>
                      </a:r>
                      <a:endParaRPr lang="es-EC" sz="1200" dirty="0"/>
                    </a:p>
                  </a:txBody>
                  <a:tcPr/>
                </a:tc>
                <a:tc>
                  <a:txBody>
                    <a:bodyPr/>
                    <a:lstStyle/>
                    <a:p>
                      <a:r>
                        <a:rPr lang="es-EC" sz="1200" dirty="0" err="1"/>
                        <a:t>DriverType</a:t>
                      </a:r>
                      <a:endParaRPr lang="es-EC" sz="1200" dirty="0"/>
                    </a:p>
                  </a:txBody>
                  <a:tcPr/>
                </a:tc>
                <a:tc>
                  <a:txBody>
                    <a:bodyPr/>
                    <a:lstStyle/>
                    <a:p>
                      <a:r>
                        <a:rPr lang="es-EC" sz="1200" dirty="0"/>
                        <a:t>Low </a:t>
                      </a:r>
                      <a:r>
                        <a:rPr lang="es-EC" sz="1200" dirty="0" err="1"/>
                        <a:t>Risk</a:t>
                      </a:r>
                      <a:endParaRPr lang="es-EC" sz="1200" dirty="0"/>
                    </a:p>
                    <a:p>
                      <a:r>
                        <a:rPr lang="es-EC" sz="1200" dirty="0"/>
                        <a:t>High </a:t>
                      </a:r>
                      <a:r>
                        <a:rPr lang="es-EC" sz="1200" dirty="0" err="1"/>
                        <a:t>Risk</a:t>
                      </a:r>
                      <a:endParaRPr lang="es-EC" sz="1200" dirty="0"/>
                    </a:p>
                  </a:txBody>
                  <a:tcPr/>
                </a:tc>
                <a:extLst>
                  <a:ext uri="{0D108BD9-81ED-4DB2-BD59-A6C34878D82A}">
                    <a16:rowId xmlns:a16="http://schemas.microsoft.com/office/drawing/2014/main" val="1102864689"/>
                  </a:ext>
                </a:extLst>
              </a:tr>
            </a:tbl>
          </a:graphicData>
        </a:graphic>
      </p:graphicFrame>
    </p:spTree>
    <p:extLst>
      <p:ext uri="{BB962C8B-B14F-4D97-AF65-F5344CB8AC3E}">
        <p14:creationId xmlns:p14="http://schemas.microsoft.com/office/powerpoint/2010/main" val="2868538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2500E-644B-4296-A4D1-A2F39D35279B}"/>
              </a:ext>
            </a:extLst>
          </p:cNvPr>
          <p:cNvSpPr>
            <a:spLocks noGrp="1"/>
          </p:cNvSpPr>
          <p:nvPr>
            <p:ph type="title"/>
          </p:nvPr>
        </p:nvSpPr>
        <p:spPr>
          <a:noFill/>
          <a:ln>
            <a:noFill/>
          </a:ln>
        </p:spPr>
        <p:txBody>
          <a:bodyPr spcFirstLastPara="1" wrap="square" lIns="91425" tIns="91425" rIns="91425" bIns="91425" anchor="ctr" anchorCtr="0">
            <a:noAutofit/>
          </a:bodyPr>
          <a:lstStyle/>
          <a:p>
            <a:r>
              <a:rPr lang="es-EC" dirty="0"/>
              <a:t>Ordinal </a:t>
            </a:r>
            <a:r>
              <a:rPr lang="es-EC" dirty="0" err="1"/>
              <a:t>encoder</a:t>
            </a:r>
            <a:endParaRPr lang="es-EC" dirty="0"/>
          </a:p>
        </p:txBody>
      </p:sp>
      <p:pic>
        <p:nvPicPr>
          <p:cNvPr id="7" name="Imagen 6">
            <a:extLst>
              <a:ext uri="{FF2B5EF4-FFF2-40B4-BE49-F238E27FC236}">
                <a16:creationId xmlns:a16="http://schemas.microsoft.com/office/drawing/2014/main" id="{CAEF3309-6002-4306-BCE5-B0D963BEB36A}"/>
              </a:ext>
            </a:extLst>
          </p:cNvPr>
          <p:cNvPicPr>
            <a:picLocks noChangeAspect="1"/>
          </p:cNvPicPr>
          <p:nvPr/>
        </p:nvPicPr>
        <p:blipFill rotWithShape="1">
          <a:blip r:embed="rId2"/>
          <a:srcRect l="8703" t="23635" r="49317" b="11315"/>
          <a:stretch/>
        </p:blipFill>
        <p:spPr bwMode="auto">
          <a:xfrm>
            <a:off x="282222" y="955486"/>
            <a:ext cx="4481689" cy="4099555"/>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pic>
        <p:nvPicPr>
          <p:cNvPr id="8" name="Imagen 7">
            <a:extLst>
              <a:ext uri="{FF2B5EF4-FFF2-40B4-BE49-F238E27FC236}">
                <a16:creationId xmlns:a16="http://schemas.microsoft.com/office/drawing/2014/main" id="{C8809C0D-AE7E-4AA8-B594-89CBB3426602}"/>
              </a:ext>
            </a:extLst>
          </p:cNvPr>
          <p:cNvPicPr>
            <a:picLocks noChangeAspect="1"/>
          </p:cNvPicPr>
          <p:nvPr/>
        </p:nvPicPr>
        <p:blipFill rotWithShape="1">
          <a:blip r:embed="rId3"/>
          <a:srcRect l="9524" t="41205" r="48849" b="14453"/>
          <a:stretch/>
        </p:blipFill>
        <p:spPr bwMode="auto">
          <a:xfrm>
            <a:off x="4984714" y="1399822"/>
            <a:ext cx="4159286" cy="3148766"/>
          </a:xfrm>
          <a:prstGeom prst="rect">
            <a:avLst/>
          </a:prstGeom>
          <a:ln>
            <a:noFill/>
          </a:ln>
          <a:effectLst>
            <a:outerShdw blurRad="50800" dist="38100" dir="2700000" algn="tl"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9452336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2500E-644B-4296-A4D1-A2F39D35279B}"/>
              </a:ext>
            </a:extLst>
          </p:cNvPr>
          <p:cNvSpPr>
            <a:spLocks noGrp="1"/>
          </p:cNvSpPr>
          <p:nvPr>
            <p:ph type="title"/>
          </p:nvPr>
        </p:nvSpPr>
        <p:spPr>
          <a:noFill/>
          <a:ln>
            <a:noFill/>
          </a:ln>
        </p:spPr>
        <p:txBody>
          <a:bodyPr spcFirstLastPara="1" wrap="square" lIns="91425" tIns="91425" rIns="91425" bIns="91425" anchor="ctr" anchorCtr="0">
            <a:noAutofit/>
          </a:bodyPr>
          <a:lstStyle/>
          <a:p>
            <a:r>
              <a:rPr lang="es-EC" dirty="0"/>
              <a:t>Ordinal </a:t>
            </a:r>
            <a:r>
              <a:rPr lang="es-EC" dirty="0" err="1"/>
              <a:t>encoder</a:t>
            </a:r>
            <a:endParaRPr lang="es-EC" dirty="0"/>
          </a:p>
        </p:txBody>
      </p:sp>
      <mc:AlternateContent xmlns:mc="http://schemas.openxmlformats.org/markup-compatibility/2006" xmlns:a14="http://schemas.microsoft.com/office/drawing/2010/main">
        <mc:Choice Requires="a14">
          <p:sp>
            <p:nvSpPr>
              <p:cNvPr id="3" name="Marcador de texto 2">
                <a:extLst>
                  <a:ext uri="{FF2B5EF4-FFF2-40B4-BE49-F238E27FC236}">
                    <a16:creationId xmlns:a16="http://schemas.microsoft.com/office/drawing/2014/main" id="{84631F19-1B22-4DA0-9937-3D62D392462E}"/>
                  </a:ext>
                </a:extLst>
              </p:cNvPr>
              <p:cNvSpPr>
                <a:spLocks noGrp="1"/>
              </p:cNvSpPr>
              <p:nvPr>
                <p:ph type="body" idx="1"/>
              </p:nvPr>
            </p:nvSpPr>
            <p:spPr/>
            <p:txBody>
              <a:bodyPr/>
              <a:lstStyle/>
              <a:p>
                <a:pPr marL="139700" indent="0">
                  <a:buNone/>
                </a:pPr>
                <a:r>
                  <a:rPr lang="es-EC" sz="1800" b="1" dirty="0">
                    <a:effectLst/>
                    <a:latin typeface="Calibri Light" panose="020F0302020204030204" pitchFamily="34" charset="0"/>
                    <a:ea typeface="Times New Roman" panose="02020603050405020304" pitchFamily="18" charset="0"/>
                    <a:cs typeface="Times New Roman" panose="02020603050405020304" pitchFamily="18" charset="0"/>
                  </a:rPr>
                  <a:t>Fórmula para calcular el Valor del Seguro a cobrar:</a:t>
                </a:r>
              </a:p>
              <a:p>
                <a:pPr marL="139700" indent="0">
                  <a:buNone/>
                </a:pPr>
                <a:endParaRPr lang="es-EC" sz="1800" b="1" dirty="0">
                  <a:latin typeface="Calibri Light" panose="020F0302020204030204" pitchFamily="34" charset="0"/>
                  <a:ea typeface="Times New Roman" panose="02020603050405020304" pitchFamily="18" charset="0"/>
                  <a:cs typeface="Times New Roman" panose="02020603050405020304" pitchFamily="18" charset="0"/>
                </a:endParaRPr>
              </a:p>
              <a:p>
                <a:pPr marL="139700" indent="0">
                  <a:buNone/>
                </a:pPr>
                <a:endParaRPr lang="es-EC" sz="18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139700" indent="0">
                  <a:buNone/>
                </a:pPr>
                <a:endParaRPr lang="es-EC" sz="1800" b="1" dirty="0">
                  <a:latin typeface="Calibri Light" panose="020F0302020204030204" pitchFamily="34" charset="0"/>
                  <a:ea typeface="Times New Roman" panose="02020603050405020304" pitchFamily="18" charset="0"/>
                  <a:cs typeface="Times New Roman" panose="02020603050405020304" pitchFamily="18" charset="0"/>
                </a:endParaRPr>
              </a:p>
              <a:p>
                <a:pPr marL="139700" indent="0">
                  <a:spcBef>
                    <a:spcPts val="1200"/>
                  </a:spcBef>
                  <a:spcAft>
                    <a:spcPts val="1200"/>
                  </a:spcAft>
                  <a:buNone/>
                </a:pPr>
                <a:r>
                  <a:rPr lang="es-EC" sz="1800" dirty="0">
                    <a:effectLst/>
                    <a:latin typeface="Calibri Light" panose="020F0302020204030204" pitchFamily="34" charset="0"/>
                    <a:ea typeface="Times New Roman" panose="02020603050405020304" pitchFamily="18" charset="0"/>
                    <a:cs typeface="Times New Roman" panose="02020603050405020304" pitchFamily="18" charset="0"/>
                  </a:rPr>
                  <a:t>Donde:</a:t>
                </a:r>
                <a:endParaRPr lang="es-EC" sz="1800" dirty="0">
                  <a:effectLst/>
                  <a:latin typeface="Times New Roman" panose="02020603050405020304" pitchFamily="18" charset="0"/>
                  <a:ea typeface="Times New Roman" panose="02020603050405020304" pitchFamily="18" charset="0"/>
                </a:endParaRPr>
              </a:p>
              <a:p>
                <a:pPr marL="742950" lvl="1" indent="-285750">
                  <a:spcBef>
                    <a:spcPts val="1200"/>
                  </a:spcBef>
                  <a:spcAft>
                    <a:spcPts val="1200"/>
                  </a:spcAft>
                  <a:buSzPts val="1000"/>
                  <a:buFont typeface="Wingdings" panose="05000000000000000000" pitchFamily="2" charset="2"/>
                  <a:buChar char="§"/>
                  <a:tabLst>
                    <a:tab pos="457200" algn="l"/>
                  </a:tabLst>
                </a:pPr>
                <a14:m>
                  <m:oMath xmlns:m="http://schemas.openxmlformats.org/officeDocument/2006/math">
                    <m:r>
                      <a:rPr lang="es-EC" sz="1800" i="1">
                        <a:effectLst/>
                        <a:latin typeface="Cambria Math" panose="02040503050406030204" pitchFamily="18" charset="0"/>
                        <a:ea typeface="Times New Roman" panose="02020603050405020304" pitchFamily="18" charset="0"/>
                      </a:rPr>
                      <m:t>𝐶</m:t>
                    </m:r>
                    <m:r>
                      <a:rPr lang="es-EC" sz="1800" i="1">
                        <a:effectLst/>
                        <a:latin typeface="Cambria Math" panose="02040503050406030204" pitchFamily="18" charset="0"/>
                        <a:ea typeface="Times New Roman" panose="02020603050405020304" pitchFamily="18" charset="0"/>
                      </a:rPr>
                      <m:t>_</m:t>
                    </m:r>
                    <m:r>
                      <a:rPr lang="es-EC" sz="1800" i="1">
                        <a:effectLst/>
                        <a:latin typeface="Cambria Math" panose="02040503050406030204" pitchFamily="18" charset="0"/>
                        <a:ea typeface="Times New Roman" panose="02020603050405020304" pitchFamily="18" charset="0"/>
                      </a:rPr>
                      <m:t>𝑏𝑎𝑠𝑒</m:t>
                    </m:r>
                  </m:oMath>
                </a14:m>
                <a:r>
                  <a:rPr lang="es-EC" sz="1800" dirty="0">
                    <a:effectLst/>
                    <a:latin typeface="Calibri Light" panose="020F0302020204030204" pitchFamily="34" charset="0"/>
                    <a:ea typeface="Times New Roman" panose="02020603050405020304" pitchFamily="18" charset="0"/>
                    <a:cs typeface="Times New Roman" panose="02020603050405020304" pitchFamily="18" charset="0"/>
                  </a:rPr>
                  <a:t> es el promedio del precio del vehículo.</a:t>
                </a:r>
                <a:endParaRPr lang="es-EC" sz="1800" dirty="0">
                  <a:effectLst/>
                  <a:latin typeface="Times New Roman" panose="02020603050405020304" pitchFamily="18" charset="0"/>
                  <a:ea typeface="Times New Roman" panose="02020603050405020304" pitchFamily="18" charset="0"/>
                </a:endParaRPr>
              </a:p>
              <a:p>
                <a:pPr marL="742950" lvl="1" indent="-285750">
                  <a:spcBef>
                    <a:spcPts val="1200"/>
                  </a:spcBef>
                  <a:spcAft>
                    <a:spcPts val="1200"/>
                  </a:spcAft>
                  <a:buSzPts val="1000"/>
                  <a:buFont typeface="Wingdings" panose="05000000000000000000" pitchFamily="2" charset="2"/>
                  <a:buChar char="§"/>
                  <a:tabLst>
                    <a:tab pos="457200" algn="l"/>
                  </a:tabLst>
                </a:pPr>
                <a14:m>
                  <m:oMath xmlns:m="http://schemas.openxmlformats.org/officeDocument/2006/math">
                    <m:r>
                      <a:rPr lang="es-EC" sz="1800" i="1">
                        <a:effectLst/>
                        <a:latin typeface="Cambria Math" panose="02040503050406030204" pitchFamily="18" charset="0"/>
                        <a:ea typeface="Times New Roman" panose="02020603050405020304" pitchFamily="18" charset="0"/>
                      </a:rPr>
                      <m:t>𝛼</m:t>
                    </m:r>
                    <m:r>
                      <a:rPr lang="es-EC" sz="1800" i="1">
                        <a:effectLst/>
                        <a:latin typeface="Cambria Math" panose="02040503050406030204" pitchFamily="18" charset="0"/>
                        <a:ea typeface="Times New Roman" panose="02020603050405020304" pitchFamily="18" charset="0"/>
                      </a:rPr>
                      <m:t>, </m:t>
                    </m:r>
                    <m:r>
                      <a:rPr lang="es-EC" sz="1800" i="1">
                        <a:effectLst/>
                        <a:latin typeface="Cambria Math" panose="02040503050406030204" pitchFamily="18" charset="0"/>
                        <a:ea typeface="Times New Roman" panose="02020603050405020304" pitchFamily="18" charset="0"/>
                      </a:rPr>
                      <m:t>𝛽</m:t>
                    </m:r>
                    <m:r>
                      <a:rPr lang="es-EC" sz="1800" i="1">
                        <a:effectLst/>
                        <a:latin typeface="Cambria Math" panose="02040503050406030204" pitchFamily="18" charset="0"/>
                        <a:ea typeface="Times New Roman" panose="02020603050405020304" pitchFamily="18" charset="0"/>
                      </a:rPr>
                      <m:t>, </m:t>
                    </m:r>
                    <m:r>
                      <a:rPr lang="es-EC" sz="1800" i="1">
                        <a:effectLst/>
                        <a:latin typeface="Cambria Math" panose="02040503050406030204" pitchFamily="18" charset="0"/>
                        <a:ea typeface="Times New Roman" panose="02020603050405020304" pitchFamily="18" charset="0"/>
                      </a:rPr>
                      <m:t>𝛾</m:t>
                    </m:r>
                    <m:r>
                      <a:rPr lang="es-EC" sz="1800" i="1">
                        <a:effectLst/>
                        <a:latin typeface="Cambria Math" panose="02040503050406030204" pitchFamily="18" charset="0"/>
                        <a:ea typeface="Times New Roman" panose="02020603050405020304" pitchFamily="18" charset="0"/>
                      </a:rPr>
                      <m:t>, …, </m:t>
                    </m:r>
                    <m:r>
                      <a:rPr lang="es-EC" sz="1800" i="1">
                        <a:effectLst/>
                        <a:latin typeface="Cambria Math" panose="02040503050406030204" pitchFamily="18" charset="0"/>
                        <a:ea typeface="Times New Roman" panose="02020603050405020304" pitchFamily="18" charset="0"/>
                      </a:rPr>
                      <m:t>𝜇</m:t>
                    </m:r>
                    <m:r>
                      <a:rPr lang="es-EC" sz="1800" i="1">
                        <a:effectLst/>
                        <a:latin typeface="Cambria Math" panose="02040503050406030204" pitchFamily="18" charset="0"/>
                        <a:ea typeface="Times New Roman" panose="02020603050405020304" pitchFamily="18" charset="0"/>
                      </a:rPr>
                      <m:t>, </m:t>
                    </m:r>
                    <m:r>
                      <a:rPr lang="es-EC" sz="1800" i="1">
                        <a:effectLst/>
                        <a:latin typeface="Cambria Math" panose="02040503050406030204" pitchFamily="18" charset="0"/>
                        <a:ea typeface="Times New Roman" panose="02020603050405020304" pitchFamily="18" charset="0"/>
                      </a:rPr>
                      <m:t>𝛿</m:t>
                    </m:r>
                    <m:r>
                      <a:rPr lang="es-EC" sz="1800" i="1">
                        <a:effectLst/>
                        <a:latin typeface="Cambria Math" panose="02040503050406030204" pitchFamily="18" charset="0"/>
                        <a:ea typeface="Times New Roman" panose="02020603050405020304" pitchFamily="18" charset="0"/>
                      </a:rPr>
                      <m:t> </m:t>
                    </m:r>
                  </m:oMath>
                </a14:m>
                <a:r>
                  <a:rPr lang="es-EC" sz="1800" dirty="0">
                    <a:effectLst/>
                    <a:latin typeface="Calibri Light" panose="020F0302020204030204" pitchFamily="34" charset="0"/>
                    <a:ea typeface="Times New Roman" panose="02020603050405020304" pitchFamily="18" charset="0"/>
                    <a:cs typeface="Times New Roman" panose="02020603050405020304" pitchFamily="18" charset="0"/>
                  </a:rPr>
                  <a:t> son los pesos asignados a cada variable.</a:t>
                </a:r>
                <a:endParaRPr lang="es-EC" sz="1800" dirty="0">
                  <a:effectLst/>
                  <a:latin typeface="Times New Roman" panose="02020603050405020304" pitchFamily="18" charset="0"/>
                  <a:ea typeface="Times New Roman" panose="02020603050405020304" pitchFamily="18" charset="0"/>
                </a:endParaRPr>
              </a:p>
              <a:p>
                <a:pPr marL="139700" indent="0">
                  <a:buNone/>
                </a:pPr>
                <a:endParaRPr lang="es-EC" sz="18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139700" indent="0">
                  <a:buNone/>
                </a:pP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C" dirty="0"/>
              </a:p>
            </p:txBody>
          </p:sp>
        </mc:Choice>
        <mc:Fallback xmlns="">
          <p:sp>
            <p:nvSpPr>
              <p:cNvPr id="3" name="Marcador de texto 2">
                <a:extLst>
                  <a:ext uri="{FF2B5EF4-FFF2-40B4-BE49-F238E27FC236}">
                    <a16:creationId xmlns:a16="http://schemas.microsoft.com/office/drawing/2014/main" id="{84631F19-1B22-4DA0-9937-3D62D392462E}"/>
                  </a:ext>
                </a:extLst>
              </p:cNvPr>
              <p:cNvSpPr>
                <a:spLocks noGrp="1" noRot="1" noChangeAspect="1" noMove="1" noResize="1" noEditPoints="1" noAdjustHandles="1" noChangeArrowheads="1" noChangeShapeType="1" noTextEdit="1"/>
              </p:cNvSpPr>
              <p:nvPr>
                <p:ph type="body" idx="1"/>
              </p:nvPr>
            </p:nvSpPr>
            <p:spPr>
              <a:blipFill>
                <a:blip r:embed="rId2"/>
                <a:stretch>
                  <a:fillRect/>
                </a:stretch>
              </a:blipFill>
            </p:spPr>
            <p:txBody>
              <a:bodyPr/>
              <a:lstStyle/>
              <a:p>
                <a:r>
                  <a:rPr lang="es-EC">
                    <a:noFill/>
                  </a:rPr>
                  <a:t> </a:t>
                </a:r>
              </a:p>
            </p:txBody>
          </p:sp>
        </mc:Fallback>
      </mc:AlternateContent>
      <p:pic>
        <p:nvPicPr>
          <p:cNvPr id="5" name="Imagen 4">
            <a:extLst>
              <a:ext uri="{FF2B5EF4-FFF2-40B4-BE49-F238E27FC236}">
                <a16:creationId xmlns:a16="http://schemas.microsoft.com/office/drawing/2014/main" id="{947A7997-5A9E-4D28-AE48-3B542DB16517}"/>
              </a:ext>
            </a:extLst>
          </p:cNvPr>
          <p:cNvPicPr>
            <a:picLocks noChangeAspect="1"/>
          </p:cNvPicPr>
          <p:nvPr/>
        </p:nvPicPr>
        <p:blipFill rotWithShape="1">
          <a:blip r:embed="rId3"/>
          <a:srcRect b="29003"/>
          <a:stretch/>
        </p:blipFill>
        <p:spPr>
          <a:xfrm>
            <a:off x="620889" y="1747988"/>
            <a:ext cx="8229600" cy="823762"/>
          </a:xfrm>
          <a:prstGeom prst="rect">
            <a:avLst/>
          </a:prstGeom>
        </p:spPr>
      </p:pic>
    </p:spTree>
    <p:extLst>
      <p:ext uri="{BB962C8B-B14F-4D97-AF65-F5344CB8AC3E}">
        <p14:creationId xmlns:p14="http://schemas.microsoft.com/office/powerpoint/2010/main" val="151478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2500E-644B-4296-A4D1-A2F39D35279B}"/>
              </a:ext>
            </a:extLst>
          </p:cNvPr>
          <p:cNvSpPr>
            <a:spLocks noGrp="1"/>
          </p:cNvSpPr>
          <p:nvPr>
            <p:ph type="title"/>
          </p:nvPr>
        </p:nvSpPr>
        <p:spPr>
          <a:noFill/>
          <a:ln>
            <a:noFill/>
          </a:ln>
        </p:spPr>
        <p:txBody>
          <a:bodyPr spcFirstLastPara="1" wrap="square" lIns="91425" tIns="91425" rIns="91425" bIns="91425" anchor="ctr" anchorCtr="0">
            <a:noAutofit/>
          </a:bodyPr>
          <a:lstStyle/>
          <a:p>
            <a:r>
              <a:rPr lang="es-EC" dirty="0"/>
              <a:t>Visualización: </a:t>
            </a:r>
            <a:r>
              <a:rPr lang="es-EC" b="0" dirty="0" err="1"/>
              <a:t>ValorSeguro</a:t>
            </a:r>
            <a:endParaRPr lang="es-EC" b="0" dirty="0"/>
          </a:p>
        </p:txBody>
      </p:sp>
      <p:pic>
        <p:nvPicPr>
          <p:cNvPr id="7" name="Imagen 6">
            <a:extLst>
              <a:ext uri="{FF2B5EF4-FFF2-40B4-BE49-F238E27FC236}">
                <a16:creationId xmlns:a16="http://schemas.microsoft.com/office/drawing/2014/main" id="{064BD03C-76E8-40EF-BC14-19028970A695}"/>
              </a:ext>
            </a:extLst>
          </p:cNvPr>
          <p:cNvPicPr>
            <a:picLocks noChangeAspect="1"/>
          </p:cNvPicPr>
          <p:nvPr/>
        </p:nvPicPr>
        <p:blipFill rotWithShape="1">
          <a:blip r:embed="rId2"/>
          <a:srcRect r="59783" b="30977"/>
          <a:stretch/>
        </p:blipFill>
        <p:spPr bwMode="auto">
          <a:xfrm>
            <a:off x="547511" y="725429"/>
            <a:ext cx="3787422" cy="4328552"/>
          </a:xfrm>
          <a:prstGeom prst="rect">
            <a:avLst/>
          </a:prstGeom>
          <a:ln>
            <a:noFill/>
          </a:ln>
          <a:extLst>
            <a:ext uri="{53640926-AAD7-44D8-BBD7-CCE9431645EC}">
              <a14:shadowObscured xmlns:a14="http://schemas.microsoft.com/office/drawing/2010/main"/>
            </a:ext>
          </a:extLst>
        </p:spPr>
      </p:pic>
      <p:pic>
        <p:nvPicPr>
          <p:cNvPr id="8" name="Imagen 7" descr="C:\Users\Dirección Bienestar\AppData\Local\Microsoft\Windows\INetCache\Content.MSO\A7282832.tmp">
            <a:extLst>
              <a:ext uri="{FF2B5EF4-FFF2-40B4-BE49-F238E27FC236}">
                <a16:creationId xmlns:a16="http://schemas.microsoft.com/office/drawing/2014/main" id="{535F8B57-7B99-44D4-B70F-D480AC9EBE3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792690"/>
            <a:ext cx="4446586" cy="3261290"/>
          </a:xfrm>
          <a:prstGeom prst="rect">
            <a:avLst/>
          </a:prstGeom>
          <a:noFill/>
          <a:ln>
            <a:noFill/>
          </a:ln>
        </p:spPr>
      </p:pic>
    </p:spTree>
    <p:extLst>
      <p:ext uri="{BB962C8B-B14F-4D97-AF65-F5344CB8AC3E}">
        <p14:creationId xmlns:p14="http://schemas.microsoft.com/office/powerpoint/2010/main" val="4256799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2500E-644B-4296-A4D1-A2F39D35279B}"/>
              </a:ext>
            </a:extLst>
          </p:cNvPr>
          <p:cNvSpPr>
            <a:spLocks noGrp="1"/>
          </p:cNvSpPr>
          <p:nvPr>
            <p:ph type="title"/>
          </p:nvPr>
        </p:nvSpPr>
        <p:spPr>
          <a:noFill/>
          <a:ln>
            <a:noFill/>
          </a:ln>
        </p:spPr>
        <p:txBody>
          <a:bodyPr spcFirstLastPara="1" wrap="square" lIns="91425" tIns="91425" rIns="91425" bIns="91425" anchor="ctr" anchorCtr="0">
            <a:noAutofit/>
          </a:bodyPr>
          <a:lstStyle/>
          <a:p>
            <a:r>
              <a:rPr lang="es-EC" dirty="0"/>
              <a:t>Ordinal </a:t>
            </a:r>
            <a:r>
              <a:rPr lang="es-EC" dirty="0" err="1"/>
              <a:t>encoder</a:t>
            </a:r>
            <a:endParaRPr lang="es-EC" dirty="0"/>
          </a:p>
        </p:txBody>
      </p:sp>
      <p:sp>
        <p:nvSpPr>
          <p:cNvPr id="3" name="Marcador de texto 2">
            <a:extLst>
              <a:ext uri="{FF2B5EF4-FFF2-40B4-BE49-F238E27FC236}">
                <a16:creationId xmlns:a16="http://schemas.microsoft.com/office/drawing/2014/main" id="{84631F19-1B22-4DA0-9937-3D62D392462E}"/>
              </a:ext>
            </a:extLst>
          </p:cNvPr>
          <p:cNvSpPr>
            <a:spLocks noGrp="1"/>
          </p:cNvSpPr>
          <p:nvPr>
            <p:ph type="body" idx="1"/>
          </p:nvPr>
        </p:nvSpPr>
        <p:spPr>
          <a:xfrm>
            <a:off x="457200" y="1247950"/>
            <a:ext cx="8229600" cy="1085250"/>
          </a:xfrm>
        </p:spPr>
        <p:txBody>
          <a:bodyPr/>
          <a:lstStyle/>
          <a:p>
            <a:pPr marL="139700" indent="0">
              <a:buNone/>
            </a:pPr>
            <a:r>
              <a:rPr lang="es-EC" sz="1800" b="1" dirty="0">
                <a:effectLst/>
                <a:latin typeface="Calibri Light" panose="020F0302020204030204" pitchFamily="34" charset="0"/>
                <a:ea typeface="Times New Roman" panose="02020603050405020304" pitchFamily="18" charset="0"/>
                <a:cs typeface="Times New Roman" panose="02020603050405020304" pitchFamily="18" charset="0"/>
              </a:rPr>
              <a:t>Fórmula para calcular el </a:t>
            </a:r>
            <a:r>
              <a:rPr lang="es-EC" sz="1800" b="1" dirty="0" err="1">
                <a:effectLst/>
                <a:latin typeface="Calibri Light" panose="020F0302020204030204" pitchFamily="34" charset="0"/>
                <a:ea typeface="Times New Roman" panose="02020603050405020304" pitchFamily="18" charset="0"/>
                <a:cs typeface="Times New Roman" panose="02020603050405020304" pitchFamily="18" charset="0"/>
              </a:rPr>
              <a:t>FraudRiskScore</a:t>
            </a:r>
            <a:r>
              <a:rPr lang="es-EC" sz="1800" b="1" dirty="0">
                <a:effectLst/>
                <a:latin typeface="Calibri Light" panose="020F0302020204030204" pitchFamily="34" charset="0"/>
                <a:ea typeface="Times New Roman" panose="02020603050405020304" pitchFamily="18" charset="0"/>
                <a:cs typeface="Times New Roman" panose="02020603050405020304" pitchFamily="18" charset="0"/>
              </a:rPr>
              <a:t>:</a:t>
            </a:r>
          </a:p>
          <a:p>
            <a:pPr marL="139700" indent="0">
              <a:buNone/>
            </a:pPr>
            <a:endParaRPr lang="es-EC" sz="1800" b="1" dirty="0">
              <a:latin typeface="Calibri Light" panose="020F0302020204030204" pitchFamily="34" charset="0"/>
              <a:ea typeface="Times New Roman" panose="02020603050405020304" pitchFamily="18" charset="0"/>
              <a:cs typeface="Times New Roman" panose="02020603050405020304" pitchFamily="18" charset="0"/>
            </a:endParaRPr>
          </a:p>
          <a:p>
            <a:pPr marL="139700" indent="0">
              <a:buNone/>
            </a:pPr>
            <a:endParaRPr lang="es-EC" sz="1800" b="1" dirty="0">
              <a:effectLst/>
              <a:latin typeface="Calibri Light" panose="020F0302020204030204" pitchFamily="34" charset="0"/>
              <a:ea typeface="Times New Roman" panose="02020603050405020304" pitchFamily="18" charset="0"/>
              <a:cs typeface="Times New Roman" panose="02020603050405020304" pitchFamily="18" charset="0"/>
            </a:endParaRPr>
          </a:p>
          <a:p>
            <a:pPr marL="139700" indent="0">
              <a:buNone/>
            </a:pP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C" dirty="0"/>
          </a:p>
        </p:txBody>
      </p:sp>
      <p:pic>
        <p:nvPicPr>
          <p:cNvPr id="8" name="Imagen 7">
            <a:extLst>
              <a:ext uri="{FF2B5EF4-FFF2-40B4-BE49-F238E27FC236}">
                <a16:creationId xmlns:a16="http://schemas.microsoft.com/office/drawing/2014/main" id="{2FBC3BDE-47CD-4C26-9FC2-11930EACD120}"/>
              </a:ext>
            </a:extLst>
          </p:cNvPr>
          <p:cNvPicPr>
            <a:picLocks noChangeAspect="1"/>
          </p:cNvPicPr>
          <p:nvPr/>
        </p:nvPicPr>
        <p:blipFill>
          <a:blip r:embed="rId2"/>
          <a:stretch>
            <a:fillRect/>
          </a:stretch>
        </p:blipFill>
        <p:spPr>
          <a:xfrm>
            <a:off x="790222" y="1616290"/>
            <a:ext cx="8252178" cy="502940"/>
          </a:xfrm>
          <a:prstGeom prst="rect">
            <a:avLst/>
          </a:prstGeom>
        </p:spPr>
      </p:pic>
      <p:pic>
        <p:nvPicPr>
          <p:cNvPr id="9" name="Imagen 8">
            <a:extLst>
              <a:ext uri="{FF2B5EF4-FFF2-40B4-BE49-F238E27FC236}">
                <a16:creationId xmlns:a16="http://schemas.microsoft.com/office/drawing/2014/main" id="{5992D67C-A265-445D-B61B-D71C215287BC}"/>
              </a:ext>
            </a:extLst>
          </p:cNvPr>
          <p:cNvPicPr>
            <a:picLocks noChangeAspect="1"/>
          </p:cNvPicPr>
          <p:nvPr/>
        </p:nvPicPr>
        <p:blipFill rotWithShape="1">
          <a:blip r:embed="rId3"/>
          <a:srcRect r="60489" b="30977"/>
          <a:stretch/>
        </p:blipFill>
        <p:spPr bwMode="auto">
          <a:xfrm>
            <a:off x="558800" y="2156178"/>
            <a:ext cx="2843090" cy="2968977"/>
          </a:xfrm>
          <a:prstGeom prst="rect">
            <a:avLst/>
          </a:prstGeom>
          <a:ln>
            <a:noFill/>
          </a:ln>
          <a:extLst>
            <a:ext uri="{53640926-AAD7-44D8-BBD7-CCE9431645EC}">
              <a14:shadowObscured xmlns:a14="http://schemas.microsoft.com/office/drawing/2010/main"/>
            </a:ext>
          </a:extLst>
        </p:spPr>
      </p:pic>
      <p:pic>
        <p:nvPicPr>
          <p:cNvPr id="10" name="Imagen 9" descr="C:\Users\Dirección Bienestar\AppData\Local\Microsoft\Windows\INetCache\Content.MSO\10FDE710.tmp">
            <a:extLst>
              <a:ext uri="{FF2B5EF4-FFF2-40B4-BE49-F238E27FC236}">
                <a16:creationId xmlns:a16="http://schemas.microsoft.com/office/drawing/2014/main" id="{F0BB9D24-A7EB-48F8-9CB6-965A5A7F341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16311" y="2304861"/>
            <a:ext cx="3589867" cy="2760088"/>
          </a:xfrm>
          <a:prstGeom prst="rect">
            <a:avLst/>
          </a:prstGeom>
          <a:noFill/>
          <a:ln>
            <a:noFill/>
          </a:ln>
        </p:spPr>
      </p:pic>
    </p:spTree>
    <p:extLst>
      <p:ext uri="{BB962C8B-B14F-4D97-AF65-F5344CB8AC3E}">
        <p14:creationId xmlns:p14="http://schemas.microsoft.com/office/powerpoint/2010/main" val="3000800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0" name="Google Shape;270;p20"/>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r>
              <a:rPr lang="es-EC" dirty="0"/>
              <a:t>Procesamiento de datos</a:t>
            </a:r>
            <a:endParaRPr dirty="0"/>
          </a:p>
        </p:txBody>
      </p:sp>
      <p:grpSp>
        <p:nvGrpSpPr>
          <p:cNvPr id="271" name="Google Shape;271;p20"/>
          <p:cNvGrpSpPr/>
          <p:nvPr/>
        </p:nvGrpSpPr>
        <p:grpSpPr>
          <a:xfrm>
            <a:off x="7428182" y="1578726"/>
            <a:ext cx="1785484" cy="2909649"/>
            <a:chOff x="1993073" y="1358949"/>
            <a:chExt cx="1525794" cy="2486454"/>
          </a:xfrm>
        </p:grpSpPr>
        <p:sp>
          <p:nvSpPr>
            <p:cNvPr id="272" name="Google Shape;272;p20"/>
            <p:cNvSpPr/>
            <p:nvPr/>
          </p:nvSpPr>
          <p:spPr>
            <a:xfrm>
              <a:off x="2714868" y="3729003"/>
              <a:ext cx="804000" cy="116400"/>
            </a:xfrm>
            <a:prstGeom prst="ellipse">
              <a:avLst/>
            </a:pr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0"/>
            <p:cNvSpPr/>
            <p:nvPr/>
          </p:nvSpPr>
          <p:spPr>
            <a:xfrm>
              <a:off x="2644091" y="2362207"/>
              <a:ext cx="433712" cy="294328"/>
            </a:xfrm>
            <a:custGeom>
              <a:avLst/>
              <a:gdLst/>
              <a:ahLst/>
              <a:cxnLst/>
              <a:rect l="l" t="t" r="r" b="b"/>
              <a:pathLst>
                <a:path w="35678" h="24212" extrusionOk="0">
                  <a:moveTo>
                    <a:pt x="30595" y="1"/>
                  </a:moveTo>
                  <a:lnTo>
                    <a:pt x="30355" y="26"/>
                  </a:lnTo>
                  <a:lnTo>
                    <a:pt x="30127" y="51"/>
                  </a:lnTo>
                  <a:lnTo>
                    <a:pt x="29887" y="89"/>
                  </a:lnTo>
                  <a:lnTo>
                    <a:pt x="29660" y="140"/>
                  </a:lnTo>
                  <a:lnTo>
                    <a:pt x="29432" y="203"/>
                  </a:lnTo>
                  <a:lnTo>
                    <a:pt x="29217" y="279"/>
                  </a:lnTo>
                  <a:lnTo>
                    <a:pt x="28990" y="355"/>
                  </a:lnTo>
                  <a:lnTo>
                    <a:pt x="28775" y="443"/>
                  </a:lnTo>
                  <a:lnTo>
                    <a:pt x="28560" y="544"/>
                  </a:lnTo>
                  <a:lnTo>
                    <a:pt x="28358" y="658"/>
                  </a:lnTo>
                  <a:lnTo>
                    <a:pt x="28155" y="785"/>
                  </a:lnTo>
                  <a:lnTo>
                    <a:pt x="27953" y="911"/>
                  </a:lnTo>
                  <a:lnTo>
                    <a:pt x="27763" y="1050"/>
                  </a:lnTo>
                  <a:lnTo>
                    <a:pt x="27574" y="1202"/>
                  </a:lnTo>
                  <a:lnTo>
                    <a:pt x="27397" y="1366"/>
                  </a:lnTo>
                  <a:lnTo>
                    <a:pt x="27232" y="1531"/>
                  </a:lnTo>
                  <a:lnTo>
                    <a:pt x="27068" y="1720"/>
                  </a:lnTo>
                  <a:lnTo>
                    <a:pt x="26904" y="1897"/>
                  </a:lnTo>
                  <a:lnTo>
                    <a:pt x="26765" y="2099"/>
                  </a:lnTo>
                  <a:lnTo>
                    <a:pt x="26626" y="2302"/>
                  </a:lnTo>
                  <a:lnTo>
                    <a:pt x="26486" y="2517"/>
                  </a:lnTo>
                  <a:lnTo>
                    <a:pt x="19445" y="13971"/>
                  </a:lnTo>
                  <a:lnTo>
                    <a:pt x="1201" y="7725"/>
                  </a:lnTo>
                  <a:lnTo>
                    <a:pt x="0" y="12884"/>
                  </a:lnTo>
                  <a:lnTo>
                    <a:pt x="645" y="13427"/>
                  </a:lnTo>
                  <a:lnTo>
                    <a:pt x="1404" y="14059"/>
                  </a:lnTo>
                  <a:lnTo>
                    <a:pt x="2403" y="14856"/>
                  </a:lnTo>
                  <a:lnTo>
                    <a:pt x="3629" y="15804"/>
                  </a:lnTo>
                  <a:lnTo>
                    <a:pt x="4312" y="16310"/>
                  </a:lnTo>
                  <a:lnTo>
                    <a:pt x="5045" y="16841"/>
                  </a:lnTo>
                  <a:lnTo>
                    <a:pt x="5803" y="17397"/>
                  </a:lnTo>
                  <a:lnTo>
                    <a:pt x="6612" y="17953"/>
                  </a:lnTo>
                  <a:lnTo>
                    <a:pt x="7434" y="18510"/>
                  </a:lnTo>
                  <a:lnTo>
                    <a:pt x="8294" y="19078"/>
                  </a:lnTo>
                  <a:lnTo>
                    <a:pt x="9179" y="19635"/>
                  </a:lnTo>
                  <a:lnTo>
                    <a:pt x="10089" y="20178"/>
                  </a:lnTo>
                  <a:lnTo>
                    <a:pt x="10999" y="20722"/>
                  </a:lnTo>
                  <a:lnTo>
                    <a:pt x="11935" y="21228"/>
                  </a:lnTo>
                  <a:lnTo>
                    <a:pt x="12870" y="21721"/>
                  </a:lnTo>
                  <a:lnTo>
                    <a:pt x="13806" y="22188"/>
                  </a:lnTo>
                  <a:lnTo>
                    <a:pt x="14286" y="22403"/>
                  </a:lnTo>
                  <a:lnTo>
                    <a:pt x="14754" y="22606"/>
                  </a:lnTo>
                  <a:lnTo>
                    <a:pt x="15222" y="22808"/>
                  </a:lnTo>
                  <a:lnTo>
                    <a:pt x="15690" y="22998"/>
                  </a:lnTo>
                  <a:lnTo>
                    <a:pt x="16158" y="23175"/>
                  </a:lnTo>
                  <a:lnTo>
                    <a:pt x="16625" y="23339"/>
                  </a:lnTo>
                  <a:lnTo>
                    <a:pt x="17080" y="23491"/>
                  </a:lnTo>
                  <a:lnTo>
                    <a:pt x="17536" y="23630"/>
                  </a:lnTo>
                  <a:lnTo>
                    <a:pt x="17991" y="23756"/>
                  </a:lnTo>
                  <a:lnTo>
                    <a:pt x="18446" y="23870"/>
                  </a:lnTo>
                  <a:lnTo>
                    <a:pt x="18888" y="23971"/>
                  </a:lnTo>
                  <a:lnTo>
                    <a:pt x="19318" y="24047"/>
                  </a:lnTo>
                  <a:lnTo>
                    <a:pt x="19761" y="24110"/>
                  </a:lnTo>
                  <a:lnTo>
                    <a:pt x="20178" y="24161"/>
                  </a:lnTo>
                  <a:lnTo>
                    <a:pt x="20608" y="24199"/>
                  </a:lnTo>
                  <a:lnTo>
                    <a:pt x="21012" y="24211"/>
                  </a:lnTo>
                  <a:lnTo>
                    <a:pt x="21417" y="24199"/>
                  </a:lnTo>
                  <a:lnTo>
                    <a:pt x="21821" y="24186"/>
                  </a:lnTo>
                  <a:lnTo>
                    <a:pt x="22201" y="24135"/>
                  </a:lnTo>
                  <a:lnTo>
                    <a:pt x="22580" y="24072"/>
                  </a:lnTo>
                  <a:lnTo>
                    <a:pt x="22845" y="24009"/>
                  </a:lnTo>
                  <a:lnTo>
                    <a:pt x="23098" y="23946"/>
                  </a:lnTo>
                  <a:lnTo>
                    <a:pt x="23351" y="23857"/>
                  </a:lnTo>
                  <a:lnTo>
                    <a:pt x="23617" y="23756"/>
                  </a:lnTo>
                  <a:lnTo>
                    <a:pt x="23869" y="23642"/>
                  </a:lnTo>
                  <a:lnTo>
                    <a:pt x="24110" y="23529"/>
                  </a:lnTo>
                  <a:lnTo>
                    <a:pt x="24363" y="23390"/>
                  </a:lnTo>
                  <a:lnTo>
                    <a:pt x="24615" y="23238"/>
                  </a:lnTo>
                  <a:lnTo>
                    <a:pt x="24856" y="23086"/>
                  </a:lnTo>
                  <a:lnTo>
                    <a:pt x="25108" y="22922"/>
                  </a:lnTo>
                  <a:lnTo>
                    <a:pt x="25349" y="22732"/>
                  </a:lnTo>
                  <a:lnTo>
                    <a:pt x="25589" y="22542"/>
                  </a:lnTo>
                  <a:lnTo>
                    <a:pt x="25829" y="22353"/>
                  </a:lnTo>
                  <a:lnTo>
                    <a:pt x="26069" y="22138"/>
                  </a:lnTo>
                  <a:lnTo>
                    <a:pt x="26309" y="21923"/>
                  </a:lnTo>
                  <a:lnTo>
                    <a:pt x="26537" y="21695"/>
                  </a:lnTo>
                  <a:lnTo>
                    <a:pt x="27005" y="21215"/>
                  </a:lnTo>
                  <a:lnTo>
                    <a:pt x="27460" y="20709"/>
                  </a:lnTo>
                  <a:lnTo>
                    <a:pt x="27902" y="20166"/>
                  </a:lnTo>
                  <a:lnTo>
                    <a:pt x="28345" y="19597"/>
                  </a:lnTo>
                  <a:lnTo>
                    <a:pt x="28787" y="19003"/>
                  </a:lnTo>
                  <a:lnTo>
                    <a:pt x="29205" y="18396"/>
                  </a:lnTo>
                  <a:lnTo>
                    <a:pt x="29622" y="17751"/>
                  </a:lnTo>
                  <a:lnTo>
                    <a:pt x="30039" y="17106"/>
                  </a:lnTo>
                  <a:lnTo>
                    <a:pt x="30431" y="16449"/>
                  </a:lnTo>
                  <a:lnTo>
                    <a:pt x="30823" y="15766"/>
                  </a:lnTo>
                  <a:lnTo>
                    <a:pt x="31202" y="15083"/>
                  </a:lnTo>
                  <a:lnTo>
                    <a:pt x="31581" y="14401"/>
                  </a:lnTo>
                  <a:lnTo>
                    <a:pt x="31935" y="13705"/>
                  </a:lnTo>
                  <a:lnTo>
                    <a:pt x="32289" y="13010"/>
                  </a:lnTo>
                  <a:lnTo>
                    <a:pt x="32972" y="11645"/>
                  </a:lnTo>
                  <a:lnTo>
                    <a:pt x="33604" y="10292"/>
                  </a:lnTo>
                  <a:lnTo>
                    <a:pt x="34198" y="8990"/>
                  </a:lnTo>
                  <a:lnTo>
                    <a:pt x="35248" y="6613"/>
                  </a:lnTo>
                  <a:lnTo>
                    <a:pt x="35336" y="6385"/>
                  </a:lnTo>
                  <a:lnTo>
                    <a:pt x="35425" y="6158"/>
                  </a:lnTo>
                  <a:lnTo>
                    <a:pt x="35501" y="5918"/>
                  </a:lnTo>
                  <a:lnTo>
                    <a:pt x="35551" y="5690"/>
                  </a:lnTo>
                  <a:lnTo>
                    <a:pt x="35602" y="5450"/>
                  </a:lnTo>
                  <a:lnTo>
                    <a:pt x="35640" y="5222"/>
                  </a:lnTo>
                  <a:lnTo>
                    <a:pt x="35665" y="4982"/>
                  </a:lnTo>
                  <a:lnTo>
                    <a:pt x="35678" y="4742"/>
                  </a:lnTo>
                  <a:lnTo>
                    <a:pt x="35678" y="4514"/>
                  </a:lnTo>
                  <a:lnTo>
                    <a:pt x="35665" y="4274"/>
                  </a:lnTo>
                  <a:lnTo>
                    <a:pt x="35652" y="4046"/>
                  </a:lnTo>
                  <a:lnTo>
                    <a:pt x="35614" y="3819"/>
                  </a:lnTo>
                  <a:lnTo>
                    <a:pt x="35576" y="3591"/>
                  </a:lnTo>
                  <a:lnTo>
                    <a:pt x="35526" y="3364"/>
                  </a:lnTo>
                  <a:lnTo>
                    <a:pt x="35463" y="3136"/>
                  </a:lnTo>
                  <a:lnTo>
                    <a:pt x="35387" y="2921"/>
                  </a:lnTo>
                  <a:lnTo>
                    <a:pt x="35311" y="2694"/>
                  </a:lnTo>
                  <a:lnTo>
                    <a:pt x="35222" y="2491"/>
                  </a:lnTo>
                  <a:lnTo>
                    <a:pt x="35121" y="2276"/>
                  </a:lnTo>
                  <a:lnTo>
                    <a:pt x="35007" y="2074"/>
                  </a:lnTo>
                  <a:lnTo>
                    <a:pt x="34881" y="1872"/>
                  </a:lnTo>
                  <a:lnTo>
                    <a:pt x="34755" y="1682"/>
                  </a:lnTo>
                  <a:lnTo>
                    <a:pt x="34616" y="1493"/>
                  </a:lnTo>
                  <a:lnTo>
                    <a:pt x="34464" y="1316"/>
                  </a:lnTo>
                  <a:lnTo>
                    <a:pt x="34312" y="1139"/>
                  </a:lnTo>
                  <a:lnTo>
                    <a:pt x="34148" y="962"/>
                  </a:lnTo>
                  <a:lnTo>
                    <a:pt x="33971" y="810"/>
                  </a:lnTo>
                  <a:lnTo>
                    <a:pt x="33781" y="658"/>
                  </a:lnTo>
                  <a:lnTo>
                    <a:pt x="33592" y="507"/>
                  </a:lnTo>
                  <a:lnTo>
                    <a:pt x="33389" y="367"/>
                  </a:lnTo>
                  <a:lnTo>
                    <a:pt x="33187" y="241"/>
                  </a:lnTo>
                  <a:lnTo>
                    <a:pt x="32972" y="127"/>
                  </a:lnTo>
                  <a:lnTo>
                    <a:pt x="32972" y="127"/>
                  </a:lnTo>
                  <a:lnTo>
                    <a:pt x="33162" y="570"/>
                  </a:lnTo>
                  <a:lnTo>
                    <a:pt x="33162" y="570"/>
                  </a:lnTo>
                  <a:lnTo>
                    <a:pt x="32947" y="456"/>
                  </a:lnTo>
                  <a:lnTo>
                    <a:pt x="32707" y="355"/>
                  </a:lnTo>
                  <a:lnTo>
                    <a:pt x="32479" y="266"/>
                  </a:lnTo>
                  <a:lnTo>
                    <a:pt x="32251" y="203"/>
                  </a:lnTo>
                  <a:lnTo>
                    <a:pt x="32011" y="140"/>
                  </a:lnTo>
                  <a:lnTo>
                    <a:pt x="31784" y="89"/>
                  </a:lnTo>
                  <a:lnTo>
                    <a:pt x="31543" y="51"/>
                  </a:lnTo>
                  <a:lnTo>
                    <a:pt x="31303" y="13"/>
                  </a:lnTo>
                  <a:lnTo>
                    <a:pt x="310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0"/>
            <p:cNvSpPr/>
            <p:nvPr/>
          </p:nvSpPr>
          <p:spPr>
            <a:xfrm>
              <a:off x="2541577" y="2151198"/>
              <a:ext cx="175829" cy="346880"/>
            </a:xfrm>
            <a:custGeom>
              <a:avLst/>
              <a:gdLst/>
              <a:ahLst/>
              <a:cxnLst/>
              <a:rect l="l" t="t" r="r" b="b"/>
              <a:pathLst>
                <a:path w="14464" h="28535" extrusionOk="0">
                  <a:moveTo>
                    <a:pt x="3819" y="1"/>
                  </a:moveTo>
                  <a:lnTo>
                    <a:pt x="1" y="1505"/>
                  </a:lnTo>
                  <a:lnTo>
                    <a:pt x="10646" y="28535"/>
                  </a:lnTo>
                  <a:lnTo>
                    <a:pt x="14464" y="27030"/>
                  </a:lnTo>
                  <a:lnTo>
                    <a:pt x="381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2564784" y="2228816"/>
              <a:ext cx="257908" cy="510552"/>
            </a:xfrm>
            <a:custGeom>
              <a:avLst/>
              <a:gdLst/>
              <a:ahLst/>
              <a:cxnLst/>
              <a:rect l="l" t="t" r="r" b="b"/>
              <a:pathLst>
                <a:path w="21216" h="41999" extrusionOk="0">
                  <a:moveTo>
                    <a:pt x="4476" y="0"/>
                  </a:moveTo>
                  <a:lnTo>
                    <a:pt x="4211" y="38"/>
                  </a:lnTo>
                  <a:lnTo>
                    <a:pt x="3958" y="101"/>
                  </a:lnTo>
                  <a:lnTo>
                    <a:pt x="3693" y="177"/>
                  </a:lnTo>
                  <a:lnTo>
                    <a:pt x="1682" y="974"/>
                  </a:lnTo>
                  <a:lnTo>
                    <a:pt x="1430" y="1087"/>
                  </a:lnTo>
                  <a:lnTo>
                    <a:pt x="1202" y="1226"/>
                  </a:lnTo>
                  <a:lnTo>
                    <a:pt x="987" y="1378"/>
                  </a:lnTo>
                  <a:lnTo>
                    <a:pt x="797" y="1543"/>
                  </a:lnTo>
                  <a:lnTo>
                    <a:pt x="620" y="1732"/>
                  </a:lnTo>
                  <a:lnTo>
                    <a:pt x="469" y="1934"/>
                  </a:lnTo>
                  <a:lnTo>
                    <a:pt x="330" y="2149"/>
                  </a:lnTo>
                  <a:lnTo>
                    <a:pt x="228" y="2377"/>
                  </a:lnTo>
                  <a:lnTo>
                    <a:pt x="127" y="2617"/>
                  </a:lnTo>
                  <a:lnTo>
                    <a:pt x="64" y="2870"/>
                  </a:lnTo>
                  <a:lnTo>
                    <a:pt x="26" y="3110"/>
                  </a:lnTo>
                  <a:lnTo>
                    <a:pt x="1" y="3376"/>
                  </a:lnTo>
                  <a:lnTo>
                    <a:pt x="14" y="3629"/>
                  </a:lnTo>
                  <a:lnTo>
                    <a:pt x="39" y="3894"/>
                  </a:lnTo>
                  <a:lnTo>
                    <a:pt x="102" y="4147"/>
                  </a:lnTo>
                  <a:lnTo>
                    <a:pt x="191" y="4400"/>
                  </a:lnTo>
                  <a:lnTo>
                    <a:pt x="14097" y="40317"/>
                  </a:lnTo>
                  <a:lnTo>
                    <a:pt x="14211" y="40570"/>
                  </a:lnTo>
                  <a:lnTo>
                    <a:pt x="14338" y="40798"/>
                  </a:lnTo>
                  <a:lnTo>
                    <a:pt x="14489" y="41012"/>
                  </a:lnTo>
                  <a:lnTo>
                    <a:pt x="14666" y="41202"/>
                  </a:lnTo>
                  <a:lnTo>
                    <a:pt x="14856" y="41379"/>
                  </a:lnTo>
                  <a:lnTo>
                    <a:pt x="15058" y="41531"/>
                  </a:lnTo>
                  <a:lnTo>
                    <a:pt x="15273" y="41657"/>
                  </a:lnTo>
                  <a:lnTo>
                    <a:pt x="15501" y="41771"/>
                  </a:lnTo>
                  <a:lnTo>
                    <a:pt x="15741" y="41860"/>
                  </a:lnTo>
                  <a:lnTo>
                    <a:pt x="15981" y="41935"/>
                  </a:lnTo>
                  <a:lnTo>
                    <a:pt x="16234" y="41973"/>
                  </a:lnTo>
                  <a:lnTo>
                    <a:pt x="16487" y="41999"/>
                  </a:lnTo>
                  <a:lnTo>
                    <a:pt x="16752" y="41986"/>
                  </a:lnTo>
                  <a:lnTo>
                    <a:pt x="17005" y="41961"/>
                  </a:lnTo>
                  <a:lnTo>
                    <a:pt x="17271" y="41897"/>
                  </a:lnTo>
                  <a:lnTo>
                    <a:pt x="17523" y="41809"/>
                  </a:lnTo>
                  <a:lnTo>
                    <a:pt x="19534" y="41012"/>
                  </a:lnTo>
                  <a:lnTo>
                    <a:pt x="19786" y="40899"/>
                  </a:lnTo>
                  <a:lnTo>
                    <a:pt x="20014" y="40772"/>
                  </a:lnTo>
                  <a:lnTo>
                    <a:pt x="20229" y="40621"/>
                  </a:lnTo>
                  <a:lnTo>
                    <a:pt x="20419" y="40444"/>
                  </a:lnTo>
                  <a:lnTo>
                    <a:pt x="20596" y="40254"/>
                  </a:lnTo>
                  <a:lnTo>
                    <a:pt x="20747" y="40052"/>
                  </a:lnTo>
                  <a:lnTo>
                    <a:pt x="20886" y="39837"/>
                  </a:lnTo>
                  <a:lnTo>
                    <a:pt x="20987" y="39609"/>
                  </a:lnTo>
                  <a:lnTo>
                    <a:pt x="21089" y="39369"/>
                  </a:lnTo>
                  <a:lnTo>
                    <a:pt x="21152" y="39129"/>
                  </a:lnTo>
                  <a:lnTo>
                    <a:pt x="21190" y="38876"/>
                  </a:lnTo>
                  <a:lnTo>
                    <a:pt x="21215" y="38623"/>
                  </a:lnTo>
                  <a:lnTo>
                    <a:pt x="21202" y="38358"/>
                  </a:lnTo>
                  <a:lnTo>
                    <a:pt x="21177" y="38105"/>
                  </a:lnTo>
                  <a:lnTo>
                    <a:pt x="21114" y="37839"/>
                  </a:lnTo>
                  <a:lnTo>
                    <a:pt x="21025" y="37586"/>
                  </a:lnTo>
                  <a:lnTo>
                    <a:pt x="7119" y="1669"/>
                  </a:lnTo>
                  <a:lnTo>
                    <a:pt x="7018" y="1429"/>
                  </a:lnTo>
                  <a:lnTo>
                    <a:pt x="6878" y="1201"/>
                  </a:lnTo>
                  <a:lnTo>
                    <a:pt x="6727" y="986"/>
                  </a:lnTo>
                  <a:lnTo>
                    <a:pt x="6550" y="797"/>
                  </a:lnTo>
                  <a:lnTo>
                    <a:pt x="6360" y="620"/>
                  </a:lnTo>
                  <a:lnTo>
                    <a:pt x="6158" y="468"/>
                  </a:lnTo>
                  <a:lnTo>
                    <a:pt x="5943" y="329"/>
                  </a:lnTo>
                  <a:lnTo>
                    <a:pt x="5715" y="215"/>
                  </a:lnTo>
                  <a:lnTo>
                    <a:pt x="5475" y="127"/>
                  </a:lnTo>
                  <a:lnTo>
                    <a:pt x="5235" y="63"/>
                  </a:lnTo>
                  <a:lnTo>
                    <a:pt x="4982" y="13"/>
                  </a:lnTo>
                  <a:lnTo>
                    <a:pt x="47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2503163" y="2094489"/>
              <a:ext cx="107133" cy="90844"/>
            </a:xfrm>
            <a:custGeom>
              <a:avLst/>
              <a:gdLst/>
              <a:ahLst/>
              <a:cxnLst/>
              <a:rect l="l" t="t" r="r" b="b"/>
              <a:pathLst>
                <a:path w="8813" h="7473" extrusionOk="0">
                  <a:moveTo>
                    <a:pt x="6941" y="1"/>
                  </a:moveTo>
                  <a:lnTo>
                    <a:pt x="0" y="2731"/>
                  </a:lnTo>
                  <a:lnTo>
                    <a:pt x="1871" y="7472"/>
                  </a:lnTo>
                  <a:lnTo>
                    <a:pt x="8812" y="4741"/>
                  </a:lnTo>
                  <a:lnTo>
                    <a:pt x="69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1993073" y="1358949"/>
              <a:ext cx="803944" cy="803944"/>
            </a:xfrm>
            <a:custGeom>
              <a:avLst/>
              <a:gdLst/>
              <a:ahLst/>
              <a:cxnLst/>
              <a:rect l="l" t="t" r="r" b="b"/>
              <a:pathLst>
                <a:path w="66134" h="66134" extrusionOk="0">
                  <a:moveTo>
                    <a:pt x="33074" y="7611"/>
                  </a:moveTo>
                  <a:lnTo>
                    <a:pt x="33693" y="7624"/>
                  </a:lnTo>
                  <a:lnTo>
                    <a:pt x="34313" y="7649"/>
                  </a:lnTo>
                  <a:lnTo>
                    <a:pt x="34932" y="7687"/>
                  </a:lnTo>
                  <a:lnTo>
                    <a:pt x="35539" y="7738"/>
                  </a:lnTo>
                  <a:lnTo>
                    <a:pt x="36158" y="7801"/>
                  </a:lnTo>
                  <a:lnTo>
                    <a:pt x="36765" y="7889"/>
                  </a:lnTo>
                  <a:lnTo>
                    <a:pt x="37372" y="7990"/>
                  </a:lnTo>
                  <a:lnTo>
                    <a:pt x="37966" y="8092"/>
                  </a:lnTo>
                  <a:lnTo>
                    <a:pt x="38573" y="8218"/>
                  </a:lnTo>
                  <a:lnTo>
                    <a:pt x="39167" y="8370"/>
                  </a:lnTo>
                  <a:lnTo>
                    <a:pt x="39761" y="8521"/>
                  </a:lnTo>
                  <a:lnTo>
                    <a:pt x="40343" y="8686"/>
                  </a:lnTo>
                  <a:lnTo>
                    <a:pt x="40925" y="8863"/>
                  </a:lnTo>
                  <a:lnTo>
                    <a:pt x="41506" y="9065"/>
                  </a:lnTo>
                  <a:lnTo>
                    <a:pt x="42088" y="9280"/>
                  </a:lnTo>
                  <a:lnTo>
                    <a:pt x="42644" y="9495"/>
                  </a:lnTo>
                  <a:lnTo>
                    <a:pt x="43213" y="9735"/>
                  </a:lnTo>
                  <a:lnTo>
                    <a:pt x="43769" y="9988"/>
                  </a:lnTo>
                  <a:lnTo>
                    <a:pt x="44325" y="10241"/>
                  </a:lnTo>
                  <a:lnTo>
                    <a:pt x="44869" y="10519"/>
                  </a:lnTo>
                  <a:lnTo>
                    <a:pt x="45400" y="10810"/>
                  </a:lnTo>
                  <a:lnTo>
                    <a:pt x="45931" y="11113"/>
                  </a:lnTo>
                  <a:lnTo>
                    <a:pt x="46462" y="11429"/>
                  </a:lnTo>
                  <a:lnTo>
                    <a:pt x="46968" y="11758"/>
                  </a:lnTo>
                  <a:lnTo>
                    <a:pt x="47486" y="12099"/>
                  </a:lnTo>
                  <a:lnTo>
                    <a:pt x="47979" y="12453"/>
                  </a:lnTo>
                  <a:lnTo>
                    <a:pt x="48472" y="12820"/>
                  </a:lnTo>
                  <a:lnTo>
                    <a:pt x="48965" y="13199"/>
                  </a:lnTo>
                  <a:lnTo>
                    <a:pt x="49433" y="13578"/>
                  </a:lnTo>
                  <a:lnTo>
                    <a:pt x="49901" y="13983"/>
                  </a:lnTo>
                  <a:lnTo>
                    <a:pt x="50356" y="14400"/>
                  </a:lnTo>
                  <a:lnTo>
                    <a:pt x="50811" y="14817"/>
                  </a:lnTo>
                  <a:lnTo>
                    <a:pt x="51254" y="15260"/>
                  </a:lnTo>
                  <a:lnTo>
                    <a:pt x="51671" y="15702"/>
                  </a:lnTo>
                  <a:lnTo>
                    <a:pt x="52101" y="16170"/>
                  </a:lnTo>
                  <a:lnTo>
                    <a:pt x="52505" y="16638"/>
                  </a:lnTo>
                  <a:lnTo>
                    <a:pt x="52897" y="17118"/>
                  </a:lnTo>
                  <a:lnTo>
                    <a:pt x="53289" y="17611"/>
                  </a:lnTo>
                  <a:lnTo>
                    <a:pt x="53668" y="18117"/>
                  </a:lnTo>
                  <a:lnTo>
                    <a:pt x="54022" y="18635"/>
                  </a:lnTo>
                  <a:lnTo>
                    <a:pt x="54376" y="19154"/>
                  </a:lnTo>
                  <a:lnTo>
                    <a:pt x="54718" y="19697"/>
                  </a:lnTo>
                  <a:lnTo>
                    <a:pt x="55046" y="20241"/>
                  </a:lnTo>
                  <a:lnTo>
                    <a:pt x="55362" y="20797"/>
                  </a:lnTo>
                  <a:lnTo>
                    <a:pt x="55666" y="21366"/>
                  </a:lnTo>
                  <a:lnTo>
                    <a:pt x="55957" y="21948"/>
                  </a:lnTo>
                  <a:lnTo>
                    <a:pt x="56222" y="22529"/>
                  </a:lnTo>
                  <a:lnTo>
                    <a:pt x="56488" y="23136"/>
                  </a:lnTo>
                  <a:lnTo>
                    <a:pt x="56740" y="23743"/>
                  </a:lnTo>
                  <a:lnTo>
                    <a:pt x="56968" y="24350"/>
                  </a:lnTo>
                  <a:lnTo>
                    <a:pt x="57183" y="24969"/>
                  </a:lnTo>
                  <a:lnTo>
                    <a:pt x="57385" y="25589"/>
                  </a:lnTo>
                  <a:lnTo>
                    <a:pt x="57575" y="26208"/>
                  </a:lnTo>
                  <a:lnTo>
                    <a:pt x="57739" y="26828"/>
                  </a:lnTo>
                  <a:lnTo>
                    <a:pt x="57891" y="27447"/>
                  </a:lnTo>
                  <a:lnTo>
                    <a:pt x="58017" y="28079"/>
                  </a:lnTo>
                  <a:lnTo>
                    <a:pt x="58131" y="28699"/>
                  </a:lnTo>
                  <a:lnTo>
                    <a:pt x="58232" y="29318"/>
                  </a:lnTo>
                  <a:lnTo>
                    <a:pt x="58321" y="29951"/>
                  </a:lnTo>
                  <a:lnTo>
                    <a:pt x="58397" y="30570"/>
                  </a:lnTo>
                  <a:lnTo>
                    <a:pt x="58447" y="31202"/>
                  </a:lnTo>
                  <a:lnTo>
                    <a:pt x="58485" y="31822"/>
                  </a:lnTo>
                  <a:lnTo>
                    <a:pt x="58510" y="32441"/>
                  </a:lnTo>
                  <a:lnTo>
                    <a:pt x="58510" y="33061"/>
                  </a:lnTo>
                  <a:lnTo>
                    <a:pt x="58510" y="33680"/>
                  </a:lnTo>
                  <a:lnTo>
                    <a:pt x="58485" y="34300"/>
                  </a:lnTo>
                  <a:lnTo>
                    <a:pt x="58447" y="34919"/>
                  </a:lnTo>
                  <a:lnTo>
                    <a:pt x="58397" y="35539"/>
                  </a:lnTo>
                  <a:lnTo>
                    <a:pt x="58321" y="36145"/>
                  </a:lnTo>
                  <a:lnTo>
                    <a:pt x="58245" y="36752"/>
                  </a:lnTo>
                  <a:lnTo>
                    <a:pt x="58144" y="37359"/>
                  </a:lnTo>
                  <a:lnTo>
                    <a:pt x="58030" y="37966"/>
                  </a:lnTo>
                  <a:lnTo>
                    <a:pt x="57903" y="38560"/>
                  </a:lnTo>
                  <a:lnTo>
                    <a:pt x="57764" y="39154"/>
                  </a:lnTo>
                  <a:lnTo>
                    <a:pt x="57613" y="39748"/>
                  </a:lnTo>
                  <a:lnTo>
                    <a:pt x="57448" y="40343"/>
                  </a:lnTo>
                  <a:lnTo>
                    <a:pt x="57259" y="40924"/>
                  </a:lnTo>
                  <a:lnTo>
                    <a:pt x="57069" y="41506"/>
                  </a:lnTo>
                  <a:lnTo>
                    <a:pt x="56854" y="42075"/>
                  </a:lnTo>
                  <a:lnTo>
                    <a:pt x="56639" y="42644"/>
                  </a:lnTo>
                  <a:lnTo>
                    <a:pt x="56399" y="43200"/>
                  </a:lnTo>
                  <a:lnTo>
                    <a:pt x="56146" y="43756"/>
                  </a:lnTo>
                  <a:lnTo>
                    <a:pt x="55881" y="44312"/>
                  </a:lnTo>
                  <a:lnTo>
                    <a:pt x="55603" y="44856"/>
                  </a:lnTo>
                  <a:lnTo>
                    <a:pt x="55324" y="45400"/>
                  </a:lnTo>
                  <a:lnTo>
                    <a:pt x="55021" y="45931"/>
                  </a:lnTo>
                  <a:lnTo>
                    <a:pt x="54705" y="46449"/>
                  </a:lnTo>
                  <a:lnTo>
                    <a:pt x="54376" y="46967"/>
                  </a:lnTo>
                  <a:lnTo>
                    <a:pt x="54035" y="47473"/>
                  </a:lnTo>
                  <a:lnTo>
                    <a:pt x="53681" y="47979"/>
                  </a:lnTo>
                  <a:lnTo>
                    <a:pt x="53314" y="48472"/>
                  </a:lnTo>
                  <a:lnTo>
                    <a:pt x="52935" y="48952"/>
                  </a:lnTo>
                  <a:lnTo>
                    <a:pt x="52543" y="49433"/>
                  </a:lnTo>
                  <a:lnTo>
                    <a:pt x="52151" y="49900"/>
                  </a:lnTo>
                  <a:lnTo>
                    <a:pt x="51734" y="50356"/>
                  </a:lnTo>
                  <a:lnTo>
                    <a:pt x="51304" y="50798"/>
                  </a:lnTo>
                  <a:lnTo>
                    <a:pt x="50874" y="51241"/>
                  </a:lnTo>
                  <a:lnTo>
                    <a:pt x="50419" y="51670"/>
                  </a:lnTo>
                  <a:lnTo>
                    <a:pt x="49964" y="52088"/>
                  </a:lnTo>
                  <a:lnTo>
                    <a:pt x="49496" y="52492"/>
                  </a:lnTo>
                  <a:lnTo>
                    <a:pt x="49016" y="52897"/>
                  </a:lnTo>
                  <a:lnTo>
                    <a:pt x="48523" y="53276"/>
                  </a:lnTo>
                  <a:lnTo>
                    <a:pt x="48017" y="53655"/>
                  </a:lnTo>
                  <a:lnTo>
                    <a:pt x="47499" y="54022"/>
                  </a:lnTo>
                  <a:lnTo>
                    <a:pt x="46968" y="54376"/>
                  </a:lnTo>
                  <a:lnTo>
                    <a:pt x="46437" y="54705"/>
                  </a:lnTo>
                  <a:lnTo>
                    <a:pt x="45893" y="55033"/>
                  </a:lnTo>
                  <a:lnTo>
                    <a:pt x="45337" y="55349"/>
                  </a:lnTo>
                  <a:lnTo>
                    <a:pt x="44768" y="55653"/>
                  </a:lnTo>
                  <a:lnTo>
                    <a:pt x="44186" y="55944"/>
                  </a:lnTo>
                  <a:lnTo>
                    <a:pt x="43605" y="56222"/>
                  </a:lnTo>
                  <a:lnTo>
                    <a:pt x="42998" y="56487"/>
                  </a:lnTo>
                  <a:lnTo>
                    <a:pt x="42391" y="56727"/>
                  </a:lnTo>
                  <a:lnTo>
                    <a:pt x="41784" y="56968"/>
                  </a:lnTo>
                  <a:lnTo>
                    <a:pt x="41165" y="57183"/>
                  </a:lnTo>
                  <a:lnTo>
                    <a:pt x="40545" y="57385"/>
                  </a:lnTo>
                  <a:lnTo>
                    <a:pt x="39926" y="57562"/>
                  </a:lnTo>
                  <a:lnTo>
                    <a:pt x="39306" y="57726"/>
                  </a:lnTo>
                  <a:lnTo>
                    <a:pt x="38687" y="57878"/>
                  </a:lnTo>
                  <a:lnTo>
                    <a:pt x="38055" y="58017"/>
                  </a:lnTo>
                  <a:lnTo>
                    <a:pt x="37435" y="58131"/>
                  </a:lnTo>
                  <a:lnTo>
                    <a:pt x="36803" y="58232"/>
                  </a:lnTo>
                  <a:lnTo>
                    <a:pt x="36184" y="58320"/>
                  </a:lnTo>
                  <a:lnTo>
                    <a:pt x="35564" y="58384"/>
                  </a:lnTo>
                  <a:lnTo>
                    <a:pt x="34932" y="58434"/>
                  </a:lnTo>
                  <a:lnTo>
                    <a:pt x="34313" y="58472"/>
                  </a:lnTo>
                  <a:lnTo>
                    <a:pt x="33693" y="58497"/>
                  </a:lnTo>
                  <a:lnTo>
                    <a:pt x="33074" y="58510"/>
                  </a:lnTo>
                  <a:lnTo>
                    <a:pt x="32441" y="58497"/>
                  </a:lnTo>
                  <a:lnTo>
                    <a:pt x="31835" y="58472"/>
                  </a:lnTo>
                  <a:lnTo>
                    <a:pt x="31215" y="58434"/>
                  </a:lnTo>
                  <a:lnTo>
                    <a:pt x="30596" y="58384"/>
                  </a:lnTo>
                  <a:lnTo>
                    <a:pt x="29989" y="58320"/>
                  </a:lnTo>
                  <a:lnTo>
                    <a:pt x="29382" y="58232"/>
                  </a:lnTo>
                  <a:lnTo>
                    <a:pt x="28775" y="58143"/>
                  </a:lnTo>
                  <a:lnTo>
                    <a:pt x="28168" y="58030"/>
                  </a:lnTo>
                  <a:lnTo>
                    <a:pt x="27561" y="57903"/>
                  </a:lnTo>
                  <a:lnTo>
                    <a:pt x="26967" y="57764"/>
                  </a:lnTo>
                  <a:lnTo>
                    <a:pt x="26386" y="57612"/>
                  </a:lnTo>
                  <a:lnTo>
                    <a:pt x="25792" y="57435"/>
                  </a:lnTo>
                  <a:lnTo>
                    <a:pt x="25210" y="57258"/>
                  </a:lnTo>
                  <a:lnTo>
                    <a:pt x="24628" y="57056"/>
                  </a:lnTo>
                  <a:lnTo>
                    <a:pt x="24060" y="56854"/>
                  </a:lnTo>
                  <a:lnTo>
                    <a:pt x="23491" y="56626"/>
                  </a:lnTo>
                  <a:lnTo>
                    <a:pt x="22922" y="56386"/>
                  </a:lnTo>
                  <a:lnTo>
                    <a:pt x="22365" y="56146"/>
                  </a:lnTo>
                  <a:lnTo>
                    <a:pt x="21822" y="55880"/>
                  </a:lnTo>
                  <a:lnTo>
                    <a:pt x="21278" y="55602"/>
                  </a:lnTo>
                  <a:lnTo>
                    <a:pt x="20735" y="55311"/>
                  </a:lnTo>
                  <a:lnTo>
                    <a:pt x="20204" y="55008"/>
                  </a:lnTo>
                  <a:lnTo>
                    <a:pt x="19685" y="54692"/>
                  </a:lnTo>
                  <a:lnTo>
                    <a:pt x="19167" y="54363"/>
                  </a:lnTo>
                  <a:lnTo>
                    <a:pt x="18661" y="54022"/>
                  </a:lnTo>
                  <a:lnTo>
                    <a:pt x="18155" y="53681"/>
                  </a:lnTo>
                  <a:lnTo>
                    <a:pt x="17662" y="53314"/>
                  </a:lnTo>
                  <a:lnTo>
                    <a:pt x="17182" y="52935"/>
                  </a:lnTo>
                  <a:lnTo>
                    <a:pt x="16702" y="52543"/>
                  </a:lnTo>
                  <a:lnTo>
                    <a:pt x="16234" y="52138"/>
                  </a:lnTo>
                  <a:lnTo>
                    <a:pt x="15779" y="51734"/>
                  </a:lnTo>
                  <a:lnTo>
                    <a:pt x="15324" y="51304"/>
                  </a:lnTo>
                  <a:lnTo>
                    <a:pt x="14894" y="50861"/>
                  </a:lnTo>
                  <a:lnTo>
                    <a:pt x="14464" y="50419"/>
                  </a:lnTo>
                  <a:lnTo>
                    <a:pt x="14047" y="49964"/>
                  </a:lnTo>
                  <a:lnTo>
                    <a:pt x="13629" y="49483"/>
                  </a:lnTo>
                  <a:lnTo>
                    <a:pt x="13238" y="49003"/>
                  </a:lnTo>
                  <a:lnTo>
                    <a:pt x="12846" y="48510"/>
                  </a:lnTo>
                  <a:lnTo>
                    <a:pt x="12479" y="48004"/>
                  </a:lnTo>
                  <a:lnTo>
                    <a:pt x="12112" y="47498"/>
                  </a:lnTo>
                  <a:lnTo>
                    <a:pt x="11758" y="46967"/>
                  </a:lnTo>
                  <a:lnTo>
                    <a:pt x="11417" y="46436"/>
                  </a:lnTo>
                  <a:lnTo>
                    <a:pt x="11088" y="45880"/>
                  </a:lnTo>
                  <a:lnTo>
                    <a:pt x="10785" y="45324"/>
                  </a:lnTo>
                  <a:lnTo>
                    <a:pt x="10481" y="44755"/>
                  </a:lnTo>
                  <a:lnTo>
                    <a:pt x="10191" y="44186"/>
                  </a:lnTo>
                  <a:lnTo>
                    <a:pt x="9913" y="43592"/>
                  </a:lnTo>
                  <a:lnTo>
                    <a:pt x="9647" y="42998"/>
                  </a:lnTo>
                  <a:lnTo>
                    <a:pt x="9407" y="42391"/>
                  </a:lnTo>
                  <a:lnTo>
                    <a:pt x="9167" y="41771"/>
                  </a:lnTo>
                  <a:lnTo>
                    <a:pt x="8952" y="41152"/>
                  </a:lnTo>
                  <a:lnTo>
                    <a:pt x="8749" y="40532"/>
                  </a:lnTo>
                  <a:lnTo>
                    <a:pt x="8572" y="39913"/>
                  </a:lnTo>
                  <a:lnTo>
                    <a:pt x="8408" y="39293"/>
                  </a:lnTo>
                  <a:lnTo>
                    <a:pt x="8256" y="38674"/>
                  </a:lnTo>
                  <a:lnTo>
                    <a:pt x="8117" y="38054"/>
                  </a:lnTo>
                  <a:lnTo>
                    <a:pt x="8004" y="37422"/>
                  </a:lnTo>
                  <a:lnTo>
                    <a:pt x="7902" y="36803"/>
                  </a:lnTo>
                  <a:lnTo>
                    <a:pt x="7814" y="36183"/>
                  </a:lnTo>
                  <a:lnTo>
                    <a:pt x="7751" y="35551"/>
                  </a:lnTo>
                  <a:lnTo>
                    <a:pt x="7688" y="34932"/>
                  </a:lnTo>
                  <a:lnTo>
                    <a:pt x="7650" y="34300"/>
                  </a:lnTo>
                  <a:lnTo>
                    <a:pt x="7637" y="33680"/>
                  </a:lnTo>
                  <a:lnTo>
                    <a:pt x="7624" y="33061"/>
                  </a:lnTo>
                  <a:lnTo>
                    <a:pt x="7637" y="32441"/>
                  </a:lnTo>
                  <a:lnTo>
                    <a:pt x="7650" y="31822"/>
                  </a:lnTo>
                  <a:lnTo>
                    <a:pt x="7688" y="31202"/>
                  </a:lnTo>
                  <a:lnTo>
                    <a:pt x="7751" y="30595"/>
                  </a:lnTo>
                  <a:lnTo>
                    <a:pt x="7814" y="29976"/>
                  </a:lnTo>
                  <a:lnTo>
                    <a:pt x="7890" y="29369"/>
                  </a:lnTo>
                  <a:lnTo>
                    <a:pt x="7991" y="28762"/>
                  </a:lnTo>
                  <a:lnTo>
                    <a:pt x="8105" y="28155"/>
                  </a:lnTo>
                  <a:lnTo>
                    <a:pt x="8231" y="27561"/>
                  </a:lnTo>
                  <a:lnTo>
                    <a:pt x="8370" y="26967"/>
                  </a:lnTo>
                  <a:lnTo>
                    <a:pt x="8522" y="26373"/>
                  </a:lnTo>
                  <a:lnTo>
                    <a:pt x="8699" y="25791"/>
                  </a:lnTo>
                  <a:lnTo>
                    <a:pt x="8876" y="25197"/>
                  </a:lnTo>
                  <a:lnTo>
                    <a:pt x="9066" y="24628"/>
                  </a:lnTo>
                  <a:lnTo>
                    <a:pt x="9280" y="24046"/>
                  </a:lnTo>
                  <a:lnTo>
                    <a:pt x="9508" y="23478"/>
                  </a:lnTo>
                  <a:lnTo>
                    <a:pt x="9736" y="22921"/>
                  </a:lnTo>
                  <a:lnTo>
                    <a:pt x="9988" y="22365"/>
                  </a:lnTo>
                  <a:lnTo>
                    <a:pt x="10254" y="21809"/>
                  </a:lnTo>
                  <a:lnTo>
                    <a:pt x="10532" y="21265"/>
                  </a:lnTo>
                  <a:lnTo>
                    <a:pt x="10823" y="20734"/>
                  </a:lnTo>
                  <a:lnTo>
                    <a:pt x="11126" y="20203"/>
                  </a:lnTo>
                  <a:lnTo>
                    <a:pt x="11442" y="19672"/>
                  </a:lnTo>
                  <a:lnTo>
                    <a:pt x="11758" y="19154"/>
                  </a:lnTo>
                  <a:lnTo>
                    <a:pt x="12100" y="18648"/>
                  </a:lnTo>
                  <a:lnTo>
                    <a:pt x="12454" y="18142"/>
                  </a:lnTo>
                  <a:lnTo>
                    <a:pt x="12820" y="17649"/>
                  </a:lnTo>
                  <a:lnTo>
                    <a:pt x="13200" y="17169"/>
                  </a:lnTo>
                  <a:lnTo>
                    <a:pt x="13592" y="16701"/>
                  </a:lnTo>
                  <a:lnTo>
                    <a:pt x="13996" y="16233"/>
                  </a:lnTo>
                  <a:lnTo>
                    <a:pt x="14401" y="15766"/>
                  </a:lnTo>
                  <a:lnTo>
                    <a:pt x="14831" y="15323"/>
                  </a:lnTo>
                  <a:lnTo>
                    <a:pt x="15260" y="14881"/>
                  </a:lnTo>
                  <a:lnTo>
                    <a:pt x="15715" y="14451"/>
                  </a:lnTo>
                  <a:lnTo>
                    <a:pt x="16171" y="14034"/>
                  </a:lnTo>
                  <a:lnTo>
                    <a:pt x="16638" y="13629"/>
                  </a:lnTo>
                  <a:lnTo>
                    <a:pt x="17131" y="13237"/>
                  </a:lnTo>
                  <a:lnTo>
                    <a:pt x="17625" y="12845"/>
                  </a:lnTo>
                  <a:lnTo>
                    <a:pt x="18130" y="12466"/>
                  </a:lnTo>
                  <a:lnTo>
                    <a:pt x="18636" y="12112"/>
                  </a:lnTo>
                  <a:lnTo>
                    <a:pt x="19167" y="11758"/>
                  </a:lnTo>
                  <a:lnTo>
                    <a:pt x="19698" y="11417"/>
                  </a:lnTo>
                  <a:lnTo>
                    <a:pt x="20254" y="11088"/>
                  </a:lnTo>
                  <a:lnTo>
                    <a:pt x="20810" y="10772"/>
                  </a:lnTo>
                  <a:lnTo>
                    <a:pt x="21379" y="10468"/>
                  </a:lnTo>
                  <a:lnTo>
                    <a:pt x="21948" y="10178"/>
                  </a:lnTo>
                  <a:lnTo>
                    <a:pt x="22542" y="9899"/>
                  </a:lnTo>
                  <a:lnTo>
                    <a:pt x="23137" y="9647"/>
                  </a:lnTo>
                  <a:lnTo>
                    <a:pt x="23743" y="9394"/>
                  </a:lnTo>
                  <a:lnTo>
                    <a:pt x="24363" y="9166"/>
                  </a:lnTo>
                  <a:lnTo>
                    <a:pt x="24970" y="8951"/>
                  </a:lnTo>
                  <a:lnTo>
                    <a:pt x="25589" y="8749"/>
                  </a:lnTo>
                  <a:lnTo>
                    <a:pt x="26209" y="8559"/>
                  </a:lnTo>
                  <a:lnTo>
                    <a:pt x="26841" y="8395"/>
                  </a:lnTo>
                  <a:lnTo>
                    <a:pt x="27460" y="8243"/>
                  </a:lnTo>
                  <a:lnTo>
                    <a:pt x="28080" y="8117"/>
                  </a:lnTo>
                  <a:lnTo>
                    <a:pt x="28699" y="7990"/>
                  </a:lnTo>
                  <a:lnTo>
                    <a:pt x="29331" y="7889"/>
                  </a:lnTo>
                  <a:lnTo>
                    <a:pt x="29951" y="7813"/>
                  </a:lnTo>
                  <a:lnTo>
                    <a:pt x="30583" y="7738"/>
                  </a:lnTo>
                  <a:lnTo>
                    <a:pt x="31203" y="7687"/>
                  </a:lnTo>
                  <a:lnTo>
                    <a:pt x="31822" y="7649"/>
                  </a:lnTo>
                  <a:lnTo>
                    <a:pt x="32454" y="7624"/>
                  </a:lnTo>
                  <a:lnTo>
                    <a:pt x="33074" y="7611"/>
                  </a:lnTo>
                  <a:close/>
                  <a:moveTo>
                    <a:pt x="32265" y="0"/>
                  </a:moveTo>
                  <a:lnTo>
                    <a:pt x="31455" y="38"/>
                  </a:lnTo>
                  <a:lnTo>
                    <a:pt x="30646" y="89"/>
                  </a:lnTo>
                  <a:lnTo>
                    <a:pt x="29837" y="152"/>
                  </a:lnTo>
                  <a:lnTo>
                    <a:pt x="29015" y="241"/>
                  </a:lnTo>
                  <a:lnTo>
                    <a:pt x="28206" y="354"/>
                  </a:lnTo>
                  <a:lnTo>
                    <a:pt x="27397" y="493"/>
                  </a:lnTo>
                  <a:lnTo>
                    <a:pt x="26588" y="645"/>
                  </a:lnTo>
                  <a:lnTo>
                    <a:pt x="25779" y="809"/>
                  </a:lnTo>
                  <a:lnTo>
                    <a:pt x="24970" y="1012"/>
                  </a:lnTo>
                  <a:lnTo>
                    <a:pt x="24161" y="1227"/>
                  </a:lnTo>
                  <a:lnTo>
                    <a:pt x="23352" y="1467"/>
                  </a:lnTo>
                  <a:lnTo>
                    <a:pt x="22555" y="1720"/>
                  </a:lnTo>
                  <a:lnTo>
                    <a:pt x="21746" y="1998"/>
                  </a:lnTo>
                  <a:lnTo>
                    <a:pt x="20949" y="2301"/>
                  </a:lnTo>
                  <a:lnTo>
                    <a:pt x="20166" y="2630"/>
                  </a:lnTo>
                  <a:lnTo>
                    <a:pt x="19382" y="2971"/>
                  </a:lnTo>
                  <a:lnTo>
                    <a:pt x="18623" y="3325"/>
                  </a:lnTo>
                  <a:lnTo>
                    <a:pt x="17865" y="3705"/>
                  </a:lnTo>
                  <a:lnTo>
                    <a:pt x="17131" y="4097"/>
                  </a:lnTo>
                  <a:lnTo>
                    <a:pt x="16411" y="4501"/>
                  </a:lnTo>
                  <a:lnTo>
                    <a:pt x="15703" y="4931"/>
                  </a:lnTo>
                  <a:lnTo>
                    <a:pt x="14995" y="5373"/>
                  </a:lnTo>
                  <a:lnTo>
                    <a:pt x="14312" y="5829"/>
                  </a:lnTo>
                  <a:lnTo>
                    <a:pt x="13642" y="6296"/>
                  </a:lnTo>
                  <a:lnTo>
                    <a:pt x="12997" y="6789"/>
                  </a:lnTo>
                  <a:lnTo>
                    <a:pt x="12353" y="7295"/>
                  </a:lnTo>
                  <a:lnTo>
                    <a:pt x="11720" y="7801"/>
                  </a:lnTo>
                  <a:lnTo>
                    <a:pt x="11114" y="8332"/>
                  </a:lnTo>
                  <a:lnTo>
                    <a:pt x="10519" y="8875"/>
                  </a:lnTo>
                  <a:lnTo>
                    <a:pt x="9938" y="9432"/>
                  </a:lnTo>
                  <a:lnTo>
                    <a:pt x="9369" y="10013"/>
                  </a:lnTo>
                  <a:lnTo>
                    <a:pt x="8813" y="10595"/>
                  </a:lnTo>
                  <a:lnTo>
                    <a:pt x="8282" y="11189"/>
                  </a:lnTo>
                  <a:lnTo>
                    <a:pt x="7751" y="11796"/>
                  </a:lnTo>
                  <a:lnTo>
                    <a:pt x="7245" y="12415"/>
                  </a:lnTo>
                  <a:lnTo>
                    <a:pt x="6752" y="13035"/>
                  </a:lnTo>
                  <a:lnTo>
                    <a:pt x="6284" y="13680"/>
                  </a:lnTo>
                  <a:lnTo>
                    <a:pt x="5829" y="14337"/>
                  </a:lnTo>
                  <a:lnTo>
                    <a:pt x="5387" y="14994"/>
                  </a:lnTo>
                  <a:lnTo>
                    <a:pt x="4957" y="15664"/>
                  </a:lnTo>
                  <a:lnTo>
                    <a:pt x="4552" y="16347"/>
                  </a:lnTo>
                  <a:lnTo>
                    <a:pt x="4160" y="17030"/>
                  </a:lnTo>
                  <a:lnTo>
                    <a:pt x="3781" y="17738"/>
                  </a:lnTo>
                  <a:lnTo>
                    <a:pt x="3414" y="18446"/>
                  </a:lnTo>
                  <a:lnTo>
                    <a:pt x="3073" y="19154"/>
                  </a:lnTo>
                  <a:lnTo>
                    <a:pt x="2757" y="19887"/>
                  </a:lnTo>
                  <a:lnTo>
                    <a:pt x="2441" y="20608"/>
                  </a:lnTo>
                  <a:lnTo>
                    <a:pt x="2150" y="21354"/>
                  </a:lnTo>
                  <a:lnTo>
                    <a:pt x="1885" y="22100"/>
                  </a:lnTo>
                  <a:lnTo>
                    <a:pt x="1632" y="22845"/>
                  </a:lnTo>
                  <a:lnTo>
                    <a:pt x="1392" y="23604"/>
                  </a:lnTo>
                  <a:lnTo>
                    <a:pt x="1177" y="24375"/>
                  </a:lnTo>
                  <a:lnTo>
                    <a:pt x="974" y="25134"/>
                  </a:lnTo>
                  <a:lnTo>
                    <a:pt x="785" y="25918"/>
                  </a:lnTo>
                  <a:lnTo>
                    <a:pt x="620" y="26689"/>
                  </a:lnTo>
                  <a:lnTo>
                    <a:pt x="481" y="27473"/>
                  </a:lnTo>
                  <a:lnTo>
                    <a:pt x="355" y="28269"/>
                  </a:lnTo>
                  <a:lnTo>
                    <a:pt x="254" y="29053"/>
                  </a:lnTo>
                  <a:lnTo>
                    <a:pt x="165" y="29849"/>
                  </a:lnTo>
                  <a:lnTo>
                    <a:pt x="89" y="30646"/>
                  </a:lnTo>
                  <a:lnTo>
                    <a:pt x="39" y="31455"/>
                  </a:lnTo>
                  <a:lnTo>
                    <a:pt x="14" y="32251"/>
                  </a:lnTo>
                  <a:lnTo>
                    <a:pt x="1" y="33061"/>
                  </a:lnTo>
                  <a:lnTo>
                    <a:pt x="14" y="33870"/>
                  </a:lnTo>
                  <a:lnTo>
                    <a:pt x="39" y="34679"/>
                  </a:lnTo>
                  <a:lnTo>
                    <a:pt x="89" y="35488"/>
                  </a:lnTo>
                  <a:lnTo>
                    <a:pt x="165" y="36297"/>
                  </a:lnTo>
                  <a:lnTo>
                    <a:pt x="254" y="37106"/>
                  </a:lnTo>
                  <a:lnTo>
                    <a:pt x="368" y="37928"/>
                  </a:lnTo>
                  <a:lnTo>
                    <a:pt x="494" y="38737"/>
                  </a:lnTo>
                  <a:lnTo>
                    <a:pt x="646" y="39546"/>
                  </a:lnTo>
                  <a:lnTo>
                    <a:pt x="823" y="40355"/>
                  </a:lnTo>
                  <a:lnTo>
                    <a:pt x="1012" y="41164"/>
                  </a:lnTo>
                  <a:lnTo>
                    <a:pt x="1227" y="41974"/>
                  </a:lnTo>
                  <a:lnTo>
                    <a:pt x="1467" y="42783"/>
                  </a:lnTo>
                  <a:lnTo>
                    <a:pt x="1733" y="43579"/>
                  </a:lnTo>
                  <a:lnTo>
                    <a:pt x="2011" y="44376"/>
                  </a:lnTo>
                  <a:lnTo>
                    <a:pt x="2314" y="45185"/>
                  </a:lnTo>
                  <a:lnTo>
                    <a:pt x="2631" y="45969"/>
                  </a:lnTo>
                  <a:lnTo>
                    <a:pt x="2972" y="46752"/>
                  </a:lnTo>
                  <a:lnTo>
                    <a:pt x="3338" y="47511"/>
                  </a:lnTo>
                  <a:lnTo>
                    <a:pt x="3705" y="48257"/>
                  </a:lnTo>
                  <a:lnTo>
                    <a:pt x="4097" y="49003"/>
                  </a:lnTo>
                  <a:lnTo>
                    <a:pt x="4514" y="49723"/>
                  </a:lnTo>
                  <a:lnTo>
                    <a:pt x="4931" y="50431"/>
                  </a:lnTo>
                  <a:lnTo>
                    <a:pt x="5374" y="51127"/>
                  </a:lnTo>
                  <a:lnTo>
                    <a:pt x="5842" y="51809"/>
                  </a:lnTo>
                  <a:lnTo>
                    <a:pt x="6309" y="52480"/>
                  </a:lnTo>
                  <a:lnTo>
                    <a:pt x="6790" y="53137"/>
                  </a:lnTo>
                  <a:lnTo>
                    <a:pt x="7296" y="53782"/>
                  </a:lnTo>
                  <a:lnTo>
                    <a:pt x="7814" y="54414"/>
                  </a:lnTo>
                  <a:lnTo>
                    <a:pt x="8345" y="55021"/>
                  </a:lnTo>
                  <a:lnTo>
                    <a:pt x="8889" y="55615"/>
                  </a:lnTo>
                  <a:lnTo>
                    <a:pt x="9445" y="56196"/>
                  </a:lnTo>
                  <a:lnTo>
                    <a:pt x="10014" y="56765"/>
                  </a:lnTo>
                  <a:lnTo>
                    <a:pt x="10595" y="57322"/>
                  </a:lnTo>
                  <a:lnTo>
                    <a:pt x="11189" y="57853"/>
                  </a:lnTo>
                  <a:lnTo>
                    <a:pt x="11796" y="58384"/>
                  </a:lnTo>
                  <a:lnTo>
                    <a:pt x="12416" y="58889"/>
                  </a:lnTo>
                  <a:lnTo>
                    <a:pt x="13048" y="59370"/>
                  </a:lnTo>
                  <a:lnTo>
                    <a:pt x="13693" y="59850"/>
                  </a:lnTo>
                  <a:lnTo>
                    <a:pt x="14337" y="60305"/>
                  </a:lnTo>
                  <a:lnTo>
                    <a:pt x="14995" y="60748"/>
                  </a:lnTo>
                  <a:lnTo>
                    <a:pt x="15678" y="61178"/>
                  </a:lnTo>
                  <a:lnTo>
                    <a:pt x="16348" y="61582"/>
                  </a:lnTo>
                  <a:lnTo>
                    <a:pt x="17043" y="61974"/>
                  </a:lnTo>
                  <a:lnTo>
                    <a:pt x="17738" y="62353"/>
                  </a:lnTo>
                  <a:lnTo>
                    <a:pt x="18446" y="62707"/>
                  </a:lnTo>
                  <a:lnTo>
                    <a:pt x="19167" y="63049"/>
                  </a:lnTo>
                  <a:lnTo>
                    <a:pt x="19888" y="63377"/>
                  </a:lnTo>
                  <a:lnTo>
                    <a:pt x="20621" y="63681"/>
                  </a:lnTo>
                  <a:lnTo>
                    <a:pt x="21354" y="63972"/>
                  </a:lnTo>
                  <a:lnTo>
                    <a:pt x="22100" y="64250"/>
                  </a:lnTo>
                  <a:lnTo>
                    <a:pt x="22858" y="64503"/>
                  </a:lnTo>
                  <a:lnTo>
                    <a:pt x="23617" y="64743"/>
                  </a:lnTo>
                  <a:lnTo>
                    <a:pt x="24376" y="64958"/>
                  </a:lnTo>
                  <a:lnTo>
                    <a:pt x="25147" y="65160"/>
                  </a:lnTo>
                  <a:lnTo>
                    <a:pt x="25918" y="65337"/>
                  </a:lnTo>
                  <a:lnTo>
                    <a:pt x="26702" y="65501"/>
                  </a:lnTo>
                  <a:lnTo>
                    <a:pt x="27486" y="65653"/>
                  </a:lnTo>
                  <a:lnTo>
                    <a:pt x="28269" y="65779"/>
                  </a:lnTo>
                  <a:lnTo>
                    <a:pt x="29066" y="65881"/>
                  </a:lnTo>
                  <a:lnTo>
                    <a:pt x="29862" y="65969"/>
                  </a:lnTo>
                  <a:lnTo>
                    <a:pt x="30659" y="66045"/>
                  </a:lnTo>
                  <a:lnTo>
                    <a:pt x="31455" y="66096"/>
                  </a:lnTo>
                  <a:lnTo>
                    <a:pt x="32265" y="66121"/>
                  </a:lnTo>
                  <a:lnTo>
                    <a:pt x="33074" y="66133"/>
                  </a:lnTo>
                  <a:lnTo>
                    <a:pt x="33870" y="66121"/>
                  </a:lnTo>
                  <a:lnTo>
                    <a:pt x="34679" y="66096"/>
                  </a:lnTo>
                  <a:lnTo>
                    <a:pt x="35501" y="66045"/>
                  </a:lnTo>
                  <a:lnTo>
                    <a:pt x="36310" y="65969"/>
                  </a:lnTo>
                  <a:lnTo>
                    <a:pt x="37119" y="65881"/>
                  </a:lnTo>
                  <a:lnTo>
                    <a:pt x="37928" y="65767"/>
                  </a:lnTo>
                  <a:lnTo>
                    <a:pt x="38737" y="65640"/>
                  </a:lnTo>
                  <a:lnTo>
                    <a:pt x="39547" y="65489"/>
                  </a:lnTo>
                  <a:lnTo>
                    <a:pt x="40368" y="65312"/>
                  </a:lnTo>
                  <a:lnTo>
                    <a:pt x="41177" y="65122"/>
                  </a:lnTo>
                  <a:lnTo>
                    <a:pt x="41974" y="64894"/>
                  </a:lnTo>
                  <a:lnTo>
                    <a:pt x="42783" y="64667"/>
                  </a:lnTo>
                  <a:lnTo>
                    <a:pt x="43592" y="64401"/>
                  </a:lnTo>
                  <a:lnTo>
                    <a:pt x="44389" y="64123"/>
                  </a:lnTo>
                  <a:lnTo>
                    <a:pt x="45185" y="63820"/>
                  </a:lnTo>
                  <a:lnTo>
                    <a:pt x="45982" y="63504"/>
                  </a:lnTo>
                  <a:lnTo>
                    <a:pt x="46753" y="63162"/>
                  </a:lnTo>
                  <a:lnTo>
                    <a:pt x="47511" y="62796"/>
                  </a:lnTo>
                  <a:lnTo>
                    <a:pt x="48270" y="62429"/>
                  </a:lnTo>
                  <a:lnTo>
                    <a:pt x="49003" y="62025"/>
                  </a:lnTo>
                  <a:lnTo>
                    <a:pt x="49736" y="61620"/>
                  </a:lnTo>
                  <a:lnTo>
                    <a:pt x="50444" y="61190"/>
                  </a:lnTo>
                  <a:lnTo>
                    <a:pt x="51140" y="60748"/>
                  </a:lnTo>
                  <a:lnTo>
                    <a:pt x="51822" y="60293"/>
                  </a:lnTo>
                  <a:lnTo>
                    <a:pt x="52492" y="59825"/>
                  </a:lnTo>
                  <a:lnTo>
                    <a:pt x="53150" y="59332"/>
                  </a:lnTo>
                  <a:lnTo>
                    <a:pt x="53782" y="58839"/>
                  </a:lnTo>
                  <a:lnTo>
                    <a:pt x="54414" y="58320"/>
                  </a:lnTo>
                  <a:lnTo>
                    <a:pt x="55021" y="57789"/>
                  </a:lnTo>
                  <a:lnTo>
                    <a:pt x="55628" y="57246"/>
                  </a:lnTo>
                  <a:lnTo>
                    <a:pt x="56209" y="56689"/>
                  </a:lnTo>
                  <a:lnTo>
                    <a:pt x="56778" y="56121"/>
                  </a:lnTo>
                  <a:lnTo>
                    <a:pt x="57322" y="55539"/>
                  </a:lnTo>
                  <a:lnTo>
                    <a:pt x="57866" y="54945"/>
                  </a:lnTo>
                  <a:lnTo>
                    <a:pt x="58384" y="54338"/>
                  </a:lnTo>
                  <a:lnTo>
                    <a:pt x="58890" y="53718"/>
                  </a:lnTo>
                  <a:lnTo>
                    <a:pt x="59383" y="53086"/>
                  </a:lnTo>
                  <a:lnTo>
                    <a:pt x="59850" y="52442"/>
                  </a:lnTo>
                  <a:lnTo>
                    <a:pt x="60318" y="51797"/>
                  </a:lnTo>
                  <a:lnTo>
                    <a:pt x="60761" y="51127"/>
                  </a:lnTo>
                  <a:lnTo>
                    <a:pt x="61178" y="50457"/>
                  </a:lnTo>
                  <a:lnTo>
                    <a:pt x="61595" y="49774"/>
                  </a:lnTo>
                  <a:lnTo>
                    <a:pt x="61987" y="49091"/>
                  </a:lnTo>
                  <a:lnTo>
                    <a:pt x="62366" y="48396"/>
                  </a:lnTo>
                  <a:lnTo>
                    <a:pt x="62720" y="47688"/>
                  </a:lnTo>
                  <a:lnTo>
                    <a:pt x="63062" y="46967"/>
                  </a:lnTo>
                  <a:lnTo>
                    <a:pt x="63390" y="46247"/>
                  </a:lnTo>
                  <a:lnTo>
                    <a:pt x="63694" y="45513"/>
                  </a:lnTo>
                  <a:lnTo>
                    <a:pt x="63984" y="44780"/>
                  </a:lnTo>
                  <a:lnTo>
                    <a:pt x="64250" y="44034"/>
                  </a:lnTo>
                  <a:lnTo>
                    <a:pt x="64515" y="43276"/>
                  </a:lnTo>
                  <a:lnTo>
                    <a:pt x="64743" y="42517"/>
                  </a:lnTo>
                  <a:lnTo>
                    <a:pt x="64971" y="41759"/>
                  </a:lnTo>
                  <a:lnTo>
                    <a:pt x="65173" y="40987"/>
                  </a:lnTo>
                  <a:lnTo>
                    <a:pt x="65350" y="40216"/>
                  </a:lnTo>
                  <a:lnTo>
                    <a:pt x="65514" y="39432"/>
                  </a:lnTo>
                  <a:lnTo>
                    <a:pt x="65653" y="38649"/>
                  </a:lnTo>
                  <a:lnTo>
                    <a:pt x="65780" y="37865"/>
                  </a:lnTo>
                  <a:lnTo>
                    <a:pt x="65894" y="37068"/>
                  </a:lnTo>
                  <a:lnTo>
                    <a:pt x="65982" y="36272"/>
                  </a:lnTo>
                  <a:lnTo>
                    <a:pt x="66045" y="35475"/>
                  </a:lnTo>
                  <a:lnTo>
                    <a:pt x="66096" y="34679"/>
                  </a:lnTo>
                  <a:lnTo>
                    <a:pt x="66121" y="33870"/>
                  </a:lnTo>
                  <a:lnTo>
                    <a:pt x="66134" y="33061"/>
                  </a:lnTo>
                  <a:lnTo>
                    <a:pt x="66121" y="32251"/>
                  </a:lnTo>
                  <a:lnTo>
                    <a:pt x="66096" y="31442"/>
                  </a:lnTo>
                  <a:lnTo>
                    <a:pt x="66045" y="30633"/>
                  </a:lnTo>
                  <a:lnTo>
                    <a:pt x="65982" y="29824"/>
                  </a:lnTo>
                  <a:lnTo>
                    <a:pt x="65881" y="29015"/>
                  </a:lnTo>
                  <a:lnTo>
                    <a:pt x="65780" y="28206"/>
                  </a:lnTo>
                  <a:lnTo>
                    <a:pt x="65641" y="27397"/>
                  </a:lnTo>
                  <a:lnTo>
                    <a:pt x="65489" y="26575"/>
                  </a:lnTo>
                  <a:lnTo>
                    <a:pt x="65312" y="25766"/>
                  </a:lnTo>
                  <a:lnTo>
                    <a:pt x="65122" y="24957"/>
                  </a:lnTo>
                  <a:lnTo>
                    <a:pt x="64907" y="24148"/>
                  </a:lnTo>
                  <a:lnTo>
                    <a:pt x="64667" y="23351"/>
                  </a:lnTo>
                  <a:lnTo>
                    <a:pt x="64414" y="22542"/>
                  </a:lnTo>
                  <a:lnTo>
                    <a:pt x="64136" y="21746"/>
                  </a:lnTo>
                  <a:lnTo>
                    <a:pt x="63833" y="20949"/>
                  </a:lnTo>
                  <a:lnTo>
                    <a:pt x="63504" y="20153"/>
                  </a:lnTo>
                  <a:lnTo>
                    <a:pt x="63163" y="19381"/>
                  </a:lnTo>
                  <a:lnTo>
                    <a:pt x="62809" y="18610"/>
                  </a:lnTo>
                  <a:lnTo>
                    <a:pt x="62429" y="17864"/>
                  </a:lnTo>
                  <a:lnTo>
                    <a:pt x="62038" y="17131"/>
                  </a:lnTo>
                  <a:lnTo>
                    <a:pt x="61633" y="16398"/>
                  </a:lnTo>
                  <a:lnTo>
                    <a:pt x="61203" y="15690"/>
                  </a:lnTo>
                  <a:lnTo>
                    <a:pt x="60761" y="14994"/>
                  </a:lnTo>
                  <a:lnTo>
                    <a:pt x="60306" y="14312"/>
                  </a:lnTo>
                  <a:lnTo>
                    <a:pt x="59825" y="13642"/>
                  </a:lnTo>
                  <a:lnTo>
                    <a:pt x="59345" y="12984"/>
                  </a:lnTo>
                  <a:lnTo>
                    <a:pt x="58839" y="12339"/>
                  </a:lnTo>
                  <a:lnTo>
                    <a:pt x="58321" y="11720"/>
                  </a:lnTo>
                  <a:lnTo>
                    <a:pt x="57790" y="11101"/>
                  </a:lnTo>
                  <a:lnTo>
                    <a:pt x="57246" y="10506"/>
                  </a:lnTo>
                  <a:lnTo>
                    <a:pt x="56690" y="9925"/>
                  </a:lnTo>
                  <a:lnTo>
                    <a:pt x="56121" y="9356"/>
                  </a:lnTo>
                  <a:lnTo>
                    <a:pt x="55539" y="8800"/>
                  </a:lnTo>
                  <a:lnTo>
                    <a:pt x="54945" y="8269"/>
                  </a:lnTo>
                  <a:lnTo>
                    <a:pt x="54338" y="7750"/>
                  </a:lnTo>
                  <a:lnTo>
                    <a:pt x="53719" y="7245"/>
                  </a:lnTo>
                  <a:lnTo>
                    <a:pt x="53087" y="6751"/>
                  </a:lnTo>
                  <a:lnTo>
                    <a:pt x="52455" y="6271"/>
                  </a:lnTo>
                  <a:lnTo>
                    <a:pt x="51797" y="5816"/>
                  </a:lnTo>
                  <a:lnTo>
                    <a:pt x="51140" y="5373"/>
                  </a:lnTo>
                  <a:lnTo>
                    <a:pt x="50470" y="4956"/>
                  </a:lnTo>
                  <a:lnTo>
                    <a:pt x="49787" y="4539"/>
                  </a:lnTo>
                  <a:lnTo>
                    <a:pt x="49092" y="4147"/>
                  </a:lnTo>
                  <a:lnTo>
                    <a:pt x="48396" y="3768"/>
                  </a:lnTo>
                  <a:lnTo>
                    <a:pt x="47688" y="3414"/>
                  </a:lnTo>
                  <a:lnTo>
                    <a:pt x="46980" y="3073"/>
                  </a:lnTo>
                  <a:lnTo>
                    <a:pt x="46247" y="2744"/>
                  </a:lnTo>
                  <a:lnTo>
                    <a:pt x="45514" y="2440"/>
                  </a:lnTo>
                  <a:lnTo>
                    <a:pt x="44781" y="2150"/>
                  </a:lnTo>
                  <a:lnTo>
                    <a:pt x="44035" y="1871"/>
                  </a:lnTo>
                  <a:lnTo>
                    <a:pt x="43289" y="1619"/>
                  </a:lnTo>
                  <a:lnTo>
                    <a:pt x="42530" y="1378"/>
                  </a:lnTo>
                  <a:lnTo>
                    <a:pt x="41759" y="1163"/>
                  </a:lnTo>
                  <a:lnTo>
                    <a:pt x="40988" y="961"/>
                  </a:lnTo>
                  <a:lnTo>
                    <a:pt x="40217" y="784"/>
                  </a:lnTo>
                  <a:lnTo>
                    <a:pt x="39445" y="620"/>
                  </a:lnTo>
                  <a:lnTo>
                    <a:pt x="38662" y="481"/>
                  </a:lnTo>
                  <a:lnTo>
                    <a:pt x="37865" y="354"/>
                  </a:lnTo>
                  <a:lnTo>
                    <a:pt x="37081" y="241"/>
                  </a:lnTo>
                  <a:lnTo>
                    <a:pt x="36285" y="152"/>
                  </a:lnTo>
                  <a:lnTo>
                    <a:pt x="35488" y="89"/>
                  </a:lnTo>
                  <a:lnTo>
                    <a:pt x="34679" y="38"/>
                  </a:lnTo>
                  <a:lnTo>
                    <a:pt x="338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2933484" y="2337931"/>
              <a:ext cx="282172" cy="528847"/>
            </a:xfrm>
            <a:custGeom>
              <a:avLst/>
              <a:gdLst/>
              <a:ahLst/>
              <a:cxnLst/>
              <a:rect l="l" t="t" r="r" b="b"/>
              <a:pathLst>
                <a:path w="23212" h="43504" extrusionOk="0">
                  <a:moveTo>
                    <a:pt x="11138" y="0"/>
                  </a:moveTo>
                  <a:lnTo>
                    <a:pt x="10721" y="13"/>
                  </a:lnTo>
                  <a:lnTo>
                    <a:pt x="10317" y="38"/>
                  </a:lnTo>
                  <a:lnTo>
                    <a:pt x="9937" y="89"/>
                  </a:lnTo>
                  <a:lnTo>
                    <a:pt x="9596" y="165"/>
                  </a:lnTo>
                  <a:lnTo>
                    <a:pt x="9255" y="241"/>
                  </a:lnTo>
                  <a:lnTo>
                    <a:pt x="8951" y="329"/>
                  </a:lnTo>
                  <a:lnTo>
                    <a:pt x="8660" y="430"/>
                  </a:lnTo>
                  <a:lnTo>
                    <a:pt x="8408" y="544"/>
                  </a:lnTo>
                  <a:lnTo>
                    <a:pt x="8167" y="645"/>
                  </a:lnTo>
                  <a:lnTo>
                    <a:pt x="7952" y="759"/>
                  </a:lnTo>
                  <a:lnTo>
                    <a:pt x="7763" y="860"/>
                  </a:lnTo>
                  <a:lnTo>
                    <a:pt x="7598" y="961"/>
                  </a:lnTo>
                  <a:lnTo>
                    <a:pt x="7346" y="1138"/>
                  </a:lnTo>
                  <a:lnTo>
                    <a:pt x="7181" y="1252"/>
                  </a:lnTo>
                  <a:lnTo>
                    <a:pt x="7131" y="1302"/>
                  </a:lnTo>
                  <a:lnTo>
                    <a:pt x="7055" y="1315"/>
                  </a:lnTo>
                  <a:lnTo>
                    <a:pt x="6865" y="1378"/>
                  </a:lnTo>
                  <a:lnTo>
                    <a:pt x="6713" y="1429"/>
                  </a:lnTo>
                  <a:lnTo>
                    <a:pt x="6549" y="1505"/>
                  </a:lnTo>
                  <a:lnTo>
                    <a:pt x="6359" y="1593"/>
                  </a:lnTo>
                  <a:lnTo>
                    <a:pt x="6144" y="1707"/>
                  </a:lnTo>
                  <a:lnTo>
                    <a:pt x="5904" y="1846"/>
                  </a:lnTo>
                  <a:lnTo>
                    <a:pt x="5664" y="1998"/>
                  </a:lnTo>
                  <a:lnTo>
                    <a:pt x="5399" y="2187"/>
                  </a:lnTo>
                  <a:lnTo>
                    <a:pt x="5120" y="2415"/>
                  </a:lnTo>
                  <a:lnTo>
                    <a:pt x="4830" y="2655"/>
                  </a:lnTo>
                  <a:lnTo>
                    <a:pt x="4539" y="2946"/>
                  </a:lnTo>
                  <a:lnTo>
                    <a:pt x="4248" y="3262"/>
                  </a:lnTo>
                  <a:lnTo>
                    <a:pt x="3945" y="3616"/>
                  </a:lnTo>
                  <a:lnTo>
                    <a:pt x="3641" y="4021"/>
                  </a:lnTo>
                  <a:lnTo>
                    <a:pt x="3338" y="4463"/>
                  </a:lnTo>
                  <a:lnTo>
                    <a:pt x="3034" y="4944"/>
                  </a:lnTo>
                  <a:lnTo>
                    <a:pt x="2744" y="5475"/>
                  </a:lnTo>
                  <a:lnTo>
                    <a:pt x="2605" y="5753"/>
                  </a:lnTo>
                  <a:lnTo>
                    <a:pt x="2466" y="6056"/>
                  </a:lnTo>
                  <a:lnTo>
                    <a:pt x="2326" y="6360"/>
                  </a:lnTo>
                  <a:lnTo>
                    <a:pt x="2187" y="6676"/>
                  </a:lnTo>
                  <a:lnTo>
                    <a:pt x="2048" y="7017"/>
                  </a:lnTo>
                  <a:lnTo>
                    <a:pt x="1922" y="7358"/>
                  </a:lnTo>
                  <a:lnTo>
                    <a:pt x="1795" y="7725"/>
                  </a:lnTo>
                  <a:lnTo>
                    <a:pt x="1682" y="8092"/>
                  </a:lnTo>
                  <a:lnTo>
                    <a:pt x="1555" y="8483"/>
                  </a:lnTo>
                  <a:lnTo>
                    <a:pt x="1441" y="8888"/>
                  </a:lnTo>
                  <a:lnTo>
                    <a:pt x="1340" y="9305"/>
                  </a:lnTo>
                  <a:lnTo>
                    <a:pt x="1239" y="9735"/>
                  </a:lnTo>
                  <a:lnTo>
                    <a:pt x="1138" y="10190"/>
                  </a:lnTo>
                  <a:lnTo>
                    <a:pt x="1050" y="10645"/>
                  </a:lnTo>
                  <a:lnTo>
                    <a:pt x="961" y="11126"/>
                  </a:lnTo>
                  <a:lnTo>
                    <a:pt x="885" y="11619"/>
                  </a:lnTo>
                  <a:lnTo>
                    <a:pt x="809" y="12137"/>
                  </a:lnTo>
                  <a:lnTo>
                    <a:pt x="746" y="12655"/>
                  </a:lnTo>
                  <a:lnTo>
                    <a:pt x="683" y="13199"/>
                  </a:lnTo>
                  <a:lnTo>
                    <a:pt x="632" y="13768"/>
                  </a:lnTo>
                  <a:lnTo>
                    <a:pt x="582" y="14350"/>
                  </a:lnTo>
                  <a:lnTo>
                    <a:pt x="544" y="14944"/>
                  </a:lnTo>
                  <a:lnTo>
                    <a:pt x="519" y="15551"/>
                  </a:lnTo>
                  <a:lnTo>
                    <a:pt x="506" y="16183"/>
                  </a:lnTo>
                  <a:lnTo>
                    <a:pt x="405" y="20342"/>
                  </a:lnTo>
                  <a:lnTo>
                    <a:pt x="316" y="24830"/>
                  </a:lnTo>
                  <a:lnTo>
                    <a:pt x="152" y="33731"/>
                  </a:lnTo>
                  <a:lnTo>
                    <a:pt x="0" y="43503"/>
                  </a:lnTo>
                  <a:lnTo>
                    <a:pt x="22542" y="43503"/>
                  </a:lnTo>
                  <a:lnTo>
                    <a:pt x="22656" y="42011"/>
                  </a:lnTo>
                  <a:lnTo>
                    <a:pt x="22769" y="40292"/>
                  </a:lnTo>
                  <a:lnTo>
                    <a:pt x="22896" y="38042"/>
                  </a:lnTo>
                  <a:lnTo>
                    <a:pt x="22959" y="36752"/>
                  </a:lnTo>
                  <a:lnTo>
                    <a:pt x="23022" y="35361"/>
                  </a:lnTo>
                  <a:lnTo>
                    <a:pt x="23085" y="33882"/>
                  </a:lnTo>
                  <a:lnTo>
                    <a:pt x="23136" y="32340"/>
                  </a:lnTo>
                  <a:lnTo>
                    <a:pt x="23174" y="30722"/>
                  </a:lnTo>
                  <a:lnTo>
                    <a:pt x="23199" y="29053"/>
                  </a:lnTo>
                  <a:lnTo>
                    <a:pt x="23212" y="27359"/>
                  </a:lnTo>
                  <a:lnTo>
                    <a:pt x="23212" y="25627"/>
                  </a:lnTo>
                  <a:lnTo>
                    <a:pt x="23199" y="23882"/>
                  </a:lnTo>
                  <a:lnTo>
                    <a:pt x="23149" y="22125"/>
                  </a:lnTo>
                  <a:lnTo>
                    <a:pt x="23085" y="20380"/>
                  </a:lnTo>
                  <a:lnTo>
                    <a:pt x="22997" y="18661"/>
                  </a:lnTo>
                  <a:lnTo>
                    <a:pt x="22946" y="17801"/>
                  </a:lnTo>
                  <a:lnTo>
                    <a:pt x="22883" y="16967"/>
                  </a:lnTo>
                  <a:lnTo>
                    <a:pt x="22807" y="16132"/>
                  </a:lnTo>
                  <a:lnTo>
                    <a:pt x="22731" y="15310"/>
                  </a:lnTo>
                  <a:lnTo>
                    <a:pt x="22643" y="14501"/>
                  </a:lnTo>
                  <a:lnTo>
                    <a:pt x="22554" y="13705"/>
                  </a:lnTo>
                  <a:lnTo>
                    <a:pt x="22441" y="12934"/>
                  </a:lnTo>
                  <a:lnTo>
                    <a:pt x="22340" y="12175"/>
                  </a:lnTo>
                  <a:lnTo>
                    <a:pt x="22213" y="11429"/>
                  </a:lnTo>
                  <a:lnTo>
                    <a:pt x="22087" y="10721"/>
                  </a:lnTo>
                  <a:lnTo>
                    <a:pt x="21948" y="10013"/>
                  </a:lnTo>
                  <a:lnTo>
                    <a:pt x="21796" y="9343"/>
                  </a:lnTo>
                  <a:lnTo>
                    <a:pt x="21632" y="8698"/>
                  </a:lnTo>
                  <a:lnTo>
                    <a:pt x="21467" y="8079"/>
                  </a:lnTo>
                  <a:lnTo>
                    <a:pt x="21278" y="7485"/>
                  </a:lnTo>
                  <a:lnTo>
                    <a:pt x="21088" y="6916"/>
                  </a:lnTo>
                  <a:lnTo>
                    <a:pt x="20886" y="6385"/>
                  </a:lnTo>
                  <a:lnTo>
                    <a:pt x="20671" y="5879"/>
                  </a:lnTo>
                  <a:lnTo>
                    <a:pt x="20443" y="5411"/>
                  </a:lnTo>
                  <a:lnTo>
                    <a:pt x="20203" y="4981"/>
                  </a:lnTo>
                  <a:lnTo>
                    <a:pt x="20077" y="4779"/>
                  </a:lnTo>
                  <a:lnTo>
                    <a:pt x="19950" y="4577"/>
                  </a:lnTo>
                  <a:lnTo>
                    <a:pt x="19811" y="4400"/>
                  </a:lnTo>
                  <a:lnTo>
                    <a:pt x="19685" y="4223"/>
                  </a:lnTo>
                  <a:lnTo>
                    <a:pt x="19546" y="4059"/>
                  </a:lnTo>
                  <a:lnTo>
                    <a:pt x="19406" y="3907"/>
                  </a:lnTo>
                  <a:lnTo>
                    <a:pt x="19255" y="3755"/>
                  </a:lnTo>
                  <a:lnTo>
                    <a:pt x="19116" y="3629"/>
                  </a:lnTo>
                  <a:lnTo>
                    <a:pt x="18762" y="3325"/>
                  </a:lnTo>
                  <a:lnTo>
                    <a:pt x="18420" y="3047"/>
                  </a:lnTo>
                  <a:lnTo>
                    <a:pt x="18079" y="2782"/>
                  </a:lnTo>
                  <a:lnTo>
                    <a:pt x="17750" y="2529"/>
                  </a:lnTo>
                  <a:lnTo>
                    <a:pt x="17409" y="2301"/>
                  </a:lnTo>
                  <a:lnTo>
                    <a:pt x="17093" y="2074"/>
                  </a:lnTo>
                  <a:lnTo>
                    <a:pt x="16764" y="1871"/>
                  </a:lnTo>
                  <a:lnTo>
                    <a:pt x="16448" y="1669"/>
                  </a:lnTo>
                  <a:lnTo>
                    <a:pt x="16145" y="1492"/>
                  </a:lnTo>
                  <a:lnTo>
                    <a:pt x="15829" y="1315"/>
                  </a:lnTo>
                  <a:lnTo>
                    <a:pt x="15525" y="1163"/>
                  </a:lnTo>
                  <a:lnTo>
                    <a:pt x="15234" y="1012"/>
                  </a:lnTo>
                  <a:lnTo>
                    <a:pt x="14931" y="873"/>
                  </a:lnTo>
                  <a:lnTo>
                    <a:pt x="14653" y="759"/>
                  </a:lnTo>
                  <a:lnTo>
                    <a:pt x="14362" y="645"/>
                  </a:lnTo>
                  <a:lnTo>
                    <a:pt x="14084" y="544"/>
                  </a:lnTo>
                  <a:lnTo>
                    <a:pt x="13818" y="443"/>
                  </a:lnTo>
                  <a:lnTo>
                    <a:pt x="13540" y="367"/>
                  </a:lnTo>
                  <a:lnTo>
                    <a:pt x="13275" y="291"/>
                  </a:lnTo>
                  <a:lnTo>
                    <a:pt x="13022" y="228"/>
                  </a:lnTo>
                  <a:lnTo>
                    <a:pt x="12516" y="127"/>
                  </a:lnTo>
                  <a:lnTo>
                    <a:pt x="12036" y="51"/>
                  </a:lnTo>
                  <a:lnTo>
                    <a:pt x="11581" y="13"/>
                  </a:lnTo>
                  <a:lnTo>
                    <a:pt x="111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2942856" y="2151964"/>
              <a:ext cx="157084" cy="221791"/>
            </a:xfrm>
            <a:custGeom>
              <a:avLst/>
              <a:gdLst/>
              <a:ahLst/>
              <a:cxnLst/>
              <a:rect l="l" t="t" r="r" b="b"/>
              <a:pathLst>
                <a:path w="12922" h="18245" extrusionOk="0">
                  <a:moveTo>
                    <a:pt x="569" y="1"/>
                  </a:moveTo>
                  <a:lnTo>
                    <a:pt x="506" y="418"/>
                  </a:lnTo>
                  <a:lnTo>
                    <a:pt x="380" y="1518"/>
                  </a:lnTo>
                  <a:lnTo>
                    <a:pt x="291" y="2264"/>
                  </a:lnTo>
                  <a:lnTo>
                    <a:pt x="215" y="3111"/>
                  </a:lnTo>
                  <a:lnTo>
                    <a:pt x="140" y="4034"/>
                  </a:lnTo>
                  <a:lnTo>
                    <a:pt x="64" y="5007"/>
                  </a:lnTo>
                  <a:lnTo>
                    <a:pt x="26" y="6006"/>
                  </a:lnTo>
                  <a:lnTo>
                    <a:pt x="0" y="7017"/>
                  </a:lnTo>
                  <a:lnTo>
                    <a:pt x="0" y="7511"/>
                  </a:lnTo>
                  <a:lnTo>
                    <a:pt x="13" y="7991"/>
                  </a:lnTo>
                  <a:lnTo>
                    <a:pt x="26" y="8459"/>
                  </a:lnTo>
                  <a:lnTo>
                    <a:pt x="51" y="8926"/>
                  </a:lnTo>
                  <a:lnTo>
                    <a:pt x="89" y="9369"/>
                  </a:lnTo>
                  <a:lnTo>
                    <a:pt x="140" y="9786"/>
                  </a:lnTo>
                  <a:lnTo>
                    <a:pt x="203" y="10178"/>
                  </a:lnTo>
                  <a:lnTo>
                    <a:pt x="279" y="10545"/>
                  </a:lnTo>
                  <a:lnTo>
                    <a:pt x="367" y="10886"/>
                  </a:lnTo>
                  <a:lnTo>
                    <a:pt x="481" y="11189"/>
                  </a:lnTo>
                  <a:lnTo>
                    <a:pt x="531" y="11341"/>
                  </a:lnTo>
                  <a:lnTo>
                    <a:pt x="595" y="11468"/>
                  </a:lnTo>
                  <a:lnTo>
                    <a:pt x="670" y="11581"/>
                  </a:lnTo>
                  <a:lnTo>
                    <a:pt x="734" y="11695"/>
                  </a:lnTo>
                  <a:lnTo>
                    <a:pt x="885" y="11897"/>
                  </a:lnTo>
                  <a:lnTo>
                    <a:pt x="1050" y="12100"/>
                  </a:lnTo>
                  <a:lnTo>
                    <a:pt x="1227" y="12277"/>
                  </a:lnTo>
                  <a:lnTo>
                    <a:pt x="1416" y="12441"/>
                  </a:lnTo>
                  <a:lnTo>
                    <a:pt x="1619" y="12605"/>
                  </a:lnTo>
                  <a:lnTo>
                    <a:pt x="1821" y="12757"/>
                  </a:lnTo>
                  <a:lnTo>
                    <a:pt x="2023" y="12896"/>
                  </a:lnTo>
                  <a:lnTo>
                    <a:pt x="2238" y="13023"/>
                  </a:lnTo>
                  <a:lnTo>
                    <a:pt x="2466" y="13136"/>
                  </a:lnTo>
                  <a:lnTo>
                    <a:pt x="2681" y="13250"/>
                  </a:lnTo>
                  <a:lnTo>
                    <a:pt x="2908" y="13351"/>
                  </a:lnTo>
                  <a:lnTo>
                    <a:pt x="3136" y="13453"/>
                  </a:lnTo>
                  <a:lnTo>
                    <a:pt x="3591" y="13617"/>
                  </a:lnTo>
                  <a:lnTo>
                    <a:pt x="4033" y="13756"/>
                  </a:lnTo>
                  <a:lnTo>
                    <a:pt x="4463" y="13857"/>
                  </a:lnTo>
                  <a:lnTo>
                    <a:pt x="4855" y="13946"/>
                  </a:lnTo>
                  <a:lnTo>
                    <a:pt x="5222" y="14009"/>
                  </a:lnTo>
                  <a:lnTo>
                    <a:pt x="5538" y="14059"/>
                  </a:lnTo>
                  <a:lnTo>
                    <a:pt x="5993" y="14110"/>
                  </a:lnTo>
                  <a:lnTo>
                    <a:pt x="6157" y="14123"/>
                  </a:lnTo>
                  <a:lnTo>
                    <a:pt x="6360" y="18244"/>
                  </a:lnTo>
                  <a:lnTo>
                    <a:pt x="11821" y="16348"/>
                  </a:lnTo>
                  <a:lnTo>
                    <a:pt x="11998" y="11683"/>
                  </a:lnTo>
                  <a:lnTo>
                    <a:pt x="12921" y="342"/>
                  </a:lnTo>
                  <a:lnTo>
                    <a:pt x="569"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p:nvPr/>
          </p:nvSpPr>
          <p:spPr>
            <a:xfrm>
              <a:off x="2928415" y="2103400"/>
              <a:ext cx="194415" cy="182600"/>
            </a:xfrm>
            <a:custGeom>
              <a:avLst/>
              <a:gdLst/>
              <a:ahLst/>
              <a:cxnLst/>
              <a:rect l="l" t="t" r="r" b="b"/>
              <a:pathLst>
                <a:path w="15993" h="15021" extrusionOk="0">
                  <a:moveTo>
                    <a:pt x="6637" y="1"/>
                  </a:moveTo>
                  <a:lnTo>
                    <a:pt x="5563" y="13"/>
                  </a:lnTo>
                  <a:lnTo>
                    <a:pt x="4513" y="51"/>
                  </a:lnTo>
                  <a:lnTo>
                    <a:pt x="3527" y="89"/>
                  </a:lnTo>
                  <a:lnTo>
                    <a:pt x="1808" y="165"/>
                  </a:lnTo>
                  <a:lnTo>
                    <a:pt x="632" y="241"/>
                  </a:lnTo>
                  <a:lnTo>
                    <a:pt x="190" y="266"/>
                  </a:lnTo>
                  <a:lnTo>
                    <a:pt x="152" y="355"/>
                  </a:lnTo>
                  <a:lnTo>
                    <a:pt x="114" y="443"/>
                  </a:lnTo>
                  <a:lnTo>
                    <a:pt x="76" y="582"/>
                  </a:lnTo>
                  <a:lnTo>
                    <a:pt x="38" y="747"/>
                  </a:lnTo>
                  <a:lnTo>
                    <a:pt x="0" y="936"/>
                  </a:lnTo>
                  <a:lnTo>
                    <a:pt x="0" y="1151"/>
                  </a:lnTo>
                  <a:lnTo>
                    <a:pt x="13" y="1404"/>
                  </a:lnTo>
                  <a:lnTo>
                    <a:pt x="25" y="1531"/>
                  </a:lnTo>
                  <a:lnTo>
                    <a:pt x="51" y="1670"/>
                  </a:lnTo>
                  <a:lnTo>
                    <a:pt x="89" y="1809"/>
                  </a:lnTo>
                  <a:lnTo>
                    <a:pt x="126" y="1960"/>
                  </a:lnTo>
                  <a:lnTo>
                    <a:pt x="190" y="2112"/>
                  </a:lnTo>
                  <a:lnTo>
                    <a:pt x="253" y="2264"/>
                  </a:lnTo>
                  <a:lnTo>
                    <a:pt x="329" y="2428"/>
                  </a:lnTo>
                  <a:lnTo>
                    <a:pt x="430" y="2593"/>
                  </a:lnTo>
                  <a:lnTo>
                    <a:pt x="531" y="2757"/>
                  </a:lnTo>
                  <a:lnTo>
                    <a:pt x="657" y="2934"/>
                  </a:lnTo>
                  <a:lnTo>
                    <a:pt x="797" y="3098"/>
                  </a:lnTo>
                  <a:lnTo>
                    <a:pt x="948" y="3275"/>
                  </a:lnTo>
                  <a:lnTo>
                    <a:pt x="1125" y="3452"/>
                  </a:lnTo>
                  <a:lnTo>
                    <a:pt x="1315" y="3642"/>
                  </a:lnTo>
                  <a:lnTo>
                    <a:pt x="1530" y="3819"/>
                  </a:lnTo>
                  <a:lnTo>
                    <a:pt x="1757" y="3996"/>
                  </a:lnTo>
                  <a:lnTo>
                    <a:pt x="8698" y="4185"/>
                  </a:lnTo>
                  <a:lnTo>
                    <a:pt x="8660" y="4287"/>
                  </a:lnTo>
                  <a:lnTo>
                    <a:pt x="8559" y="4552"/>
                  </a:lnTo>
                  <a:lnTo>
                    <a:pt x="8496" y="4754"/>
                  </a:lnTo>
                  <a:lnTo>
                    <a:pt x="8433" y="4995"/>
                  </a:lnTo>
                  <a:lnTo>
                    <a:pt x="8382" y="5260"/>
                  </a:lnTo>
                  <a:lnTo>
                    <a:pt x="8331" y="5576"/>
                  </a:lnTo>
                  <a:lnTo>
                    <a:pt x="8294" y="5918"/>
                  </a:lnTo>
                  <a:lnTo>
                    <a:pt x="8281" y="6284"/>
                  </a:lnTo>
                  <a:lnTo>
                    <a:pt x="8281" y="6676"/>
                  </a:lnTo>
                  <a:lnTo>
                    <a:pt x="8306" y="7093"/>
                  </a:lnTo>
                  <a:lnTo>
                    <a:pt x="8357" y="7548"/>
                  </a:lnTo>
                  <a:lnTo>
                    <a:pt x="8407" y="7776"/>
                  </a:lnTo>
                  <a:lnTo>
                    <a:pt x="8445" y="8016"/>
                  </a:lnTo>
                  <a:lnTo>
                    <a:pt x="8508" y="8256"/>
                  </a:lnTo>
                  <a:lnTo>
                    <a:pt x="8584" y="8497"/>
                  </a:lnTo>
                  <a:lnTo>
                    <a:pt x="8660" y="8749"/>
                  </a:lnTo>
                  <a:lnTo>
                    <a:pt x="8749" y="9002"/>
                  </a:lnTo>
                  <a:lnTo>
                    <a:pt x="8825" y="9179"/>
                  </a:lnTo>
                  <a:lnTo>
                    <a:pt x="8926" y="9356"/>
                  </a:lnTo>
                  <a:lnTo>
                    <a:pt x="9039" y="9533"/>
                  </a:lnTo>
                  <a:lnTo>
                    <a:pt x="9166" y="9710"/>
                  </a:lnTo>
                  <a:lnTo>
                    <a:pt x="9292" y="9875"/>
                  </a:lnTo>
                  <a:lnTo>
                    <a:pt x="9431" y="10039"/>
                  </a:lnTo>
                  <a:lnTo>
                    <a:pt x="9709" y="10342"/>
                  </a:lnTo>
                  <a:lnTo>
                    <a:pt x="9975" y="10595"/>
                  </a:lnTo>
                  <a:lnTo>
                    <a:pt x="10190" y="10798"/>
                  </a:lnTo>
                  <a:lnTo>
                    <a:pt x="10405" y="10975"/>
                  </a:lnTo>
                  <a:lnTo>
                    <a:pt x="10417" y="10873"/>
                  </a:lnTo>
                  <a:lnTo>
                    <a:pt x="10493" y="10621"/>
                  </a:lnTo>
                  <a:lnTo>
                    <a:pt x="10544" y="10444"/>
                  </a:lnTo>
                  <a:lnTo>
                    <a:pt x="10607" y="10254"/>
                  </a:lnTo>
                  <a:lnTo>
                    <a:pt x="10683" y="10052"/>
                  </a:lnTo>
                  <a:lnTo>
                    <a:pt x="10784" y="9849"/>
                  </a:lnTo>
                  <a:lnTo>
                    <a:pt x="10885" y="9647"/>
                  </a:lnTo>
                  <a:lnTo>
                    <a:pt x="11012" y="9445"/>
                  </a:lnTo>
                  <a:lnTo>
                    <a:pt x="11163" y="9255"/>
                  </a:lnTo>
                  <a:lnTo>
                    <a:pt x="11239" y="9179"/>
                  </a:lnTo>
                  <a:lnTo>
                    <a:pt x="11328" y="9091"/>
                  </a:lnTo>
                  <a:lnTo>
                    <a:pt x="11416" y="9028"/>
                  </a:lnTo>
                  <a:lnTo>
                    <a:pt x="11505" y="8964"/>
                  </a:lnTo>
                  <a:lnTo>
                    <a:pt x="11606" y="8914"/>
                  </a:lnTo>
                  <a:lnTo>
                    <a:pt x="11707" y="8863"/>
                  </a:lnTo>
                  <a:lnTo>
                    <a:pt x="11808" y="8825"/>
                  </a:lnTo>
                  <a:lnTo>
                    <a:pt x="11922" y="8800"/>
                  </a:lnTo>
                  <a:lnTo>
                    <a:pt x="12162" y="8800"/>
                  </a:lnTo>
                  <a:lnTo>
                    <a:pt x="12251" y="8813"/>
                  </a:lnTo>
                  <a:lnTo>
                    <a:pt x="12326" y="8825"/>
                  </a:lnTo>
                  <a:lnTo>
                    <a:pt x="12402" y="8851"/>
                  </a:lnTo>
                  <a:lnTo>
                    <a:pt x="12478" y="8889"/>
                  </a:lnTo>
                  <a:lnTo>
                    <a:pt x="12541" y="8939"/>
                  </a:lnTo>
                  <a:lnTo>
                    <a:pt x="12617" y="8990"/>
                  </a:lnTo>
                  <a:lnTo>
                    <a:pt x="12680" y="9053"/>
                  </a:lnTo>
                  <a:lnTo>
                    <a:pt x="12731" y="9129"/>
                  </a:lnTo>
                  <a:lnTo>
                    <a:pt x="12845" y="9280"/>
                  </a:lnTo>
                  <a:lnTo>
                    <a:pt x="12933" y="9470"/>
                  </a:lnTo>
                  <a:lnTo>
                    <a:pt x="13009" y="9672"/>
                  </a:lnTo>
                  <a:lnTo>
                    <a:pt x="13072" y="9887"/>
                  </a:lnTo>
                  <a:lnTo>
                    <a:pt x="13110" y="10127"/>
                  </a:lnTo>
                  <a:lnTo>
                    <a:pt x="13136" y="10368"/>
                  </a:lnTo>
                  <a:lnTo>
                    <a:pt x="13136" y="10633"/>
                  </a:lnTo>
                  <a:lnTo>
                    <a:pt x="13123" y="10899"/>
                  </a:lnTo>
                  <a:lnTo>
                    <a:pt x="13098" y="11164"/>
                  </a:lnTo>
                  <a:lnTo>
                    <a:pt x="13047" y="11430"/>
                  </a:lnTo>
                  <a:lnTo>
                    <a:pt x="12984" y="11695"/>
                  </a:lnTo>
                  <a:lnTo>
                    <a:pt x="12883" y="11961"/>
                  </a:lnTo>
                  <a:lnTo>
                    <a:pt x="12782" y="12201"/>
                  </a:lnTo>
                  <a:lnTo>
                    <a:pt x="12668" y="12403"/>
                  </a:lnTo>
                  <a:lnTo>
                    <a:pt x="12541" y="12567"/>
                  </a:lnTo>
                  <a:lnTo>
                    <a:pt x="12402" y="12719"/>
                  </a:lnTo>
                  <a:lnTo>
                    <a:pt x="12263" y="12833"/>
                  </a:lnTo>
                  <a:lnTo>
                    <a:pt x="12124" y="12934"/>
                  </a:lnTo>
                  <a:lnTo>
                    <a:pt x="11985" y="12997"/>
                  </a:lnTo>
                  <a:lnTo>
                    <a:pt x="11846" y="13061"/>
                  </a:lnTo>
                  <a:lnTo>
                    <a:pt x="11720" y="13098"/>
                  </a:lnTo>
                  <a:lnTo>
                    <a:pt x="11593" y="13124"/>
                  </a:lnTo>
                  <a:lnTo>
                    <a:pt x="11492" y="13136"/>
                  </a:lnTo>
                  <a:lnTo>
                    <a:pt x="11252" y="13136"/>
                  </a:lnTo>
                  <a:lnTo>
                    <a:pt x="11201" y="13124"/>
                  </a:lnTo>
                  <a:lnTo>
                    <a:pt x="11201" y="13124"/>
                  </a:lnTo>
                  <a:lnTo>
                    <a:pt x="13237" y="15020"/>
                  </a:lnTo>
                  <a:lnTo>
                    <a:pt x="13439" y="14641"/>
                  </a:lnTo>
                  <a:lnTo>
                    <a:pt x="13667" y="14186"/>
                  </a:lnTo>
                  <a:lnTo>
                    <a:pt x="13945" y="13592"/>
                  </a:lnTo>
                  <a:lnTo>
                    <a:pt x="14261" y="12896"/>
                  </a:lnTo>
                  <a:lnTo>
                    <a:pt x="14602" y="12087"/>
                  </a:lnTo>
                  <a:lnTo>
                    <a:pt x="14779" y="11657"/>
                  </a:lnTo>
                  <a:lnTo>
                    <a:pt x="14943" y="11215"/>
                  </a:lnTo>
                  <a:lnTo>
                    <a:pt x="15108" y="10760"/>
                  </a:lnTo>
                  <a:lnTo>
                    <a:pt x="15260" y="10292"/>
                  </a:lnTo>
                  <a:lnTo>
                    <a:pt x="15411" y="9824"/>
                  </a:lnTo>
                  <a:lnTo>
                    <a:pt x="15550" y="9344"/>
                  </a:lnTo>
                  <a:lnTo>
                    <a:pt x="15677" y="8876"/>
                  </a:lnTo>
                  <a:lnTo>
                    <a:pt x="15778" y="8395"/>
                  </a:lnTo>
                  <a:lnTo>
                    <a:pt x="15866" y="7928"/>
                  </a:lnTo>
                  <a:lnTo>
                    <a:pt x="15930" y="7473"/>
                  </a:lnTo>
                  <a:lnTo>
                    <a:pt x="15980" y="7017"/>
                  </a:lnTo>
                  <a:lnTo>
                    <a:pt x="15993" y="6588"/>
                  </a:lnTo>
                  <a:lnTo>
                    <a:pt x="15980" y="6158"/>
                  </a:lnTo>
                  <a:lnTo>
                    <a:pt x="15968" y="5955"/>
                  </a:lnTo>
                  <a:lnTo>
                    <a:pt x="15942" y="5766"/>
                  </a:lnTo>
                  <a:lnTo>
                    <a:pt x="15904" y="5564"/>
                  </a:lnTo>
                  <a:lnTo>
                    <a:pt x="15866" y="5387"/>
                  </a:lnTo>
                  <a:lnTo>
                    <a:pt x="15816" y="5210"/>
                  </a:lnTo>
                  <a:lnTo>
                    <a:pt x="15765" y="5033"/>
                  </a:lnTo>
                  <a:lnTo>
                    <a:pt x="15689" y="4868"/>
                  </a:lnTo>
                  <a:lnTo>
                    <a:pt x="15614" y="4704"/>
                  </a:lnTo>
                  <a:lnTo>
                    <a:pt x="15525" y="4552"/>
                  </a:lnTo>
                  <a:lnTo>
                    <a:pt x="15424" y="4413"/>
                  </a:lnTo>
                  <a:lnTo>
                    <a:pt x="15323" y="4274"/>
                  </a:lnTo>
                  <a:lnTo>
                    <a:pt x="15196" y="4148"/>
                  </a:lnTo>
                  <a:lnTo>
                    <a:pt x="15070" y="4034"/>
                  </a:lnTo>
                  <a:lnTo>
                    <a:pt x="14931" y="3920"/>
                  </a:lnTo>
                  <a:lnTo>
                    <a:pt x="14918" y="3819"/>
                  </a:lnTo>
                  <a:lnTo>
                    <a:pt x="14893" y="3528"/>
                  </a:lnTo>
                  <a:lnTo>
                    <a:pt x="14855" y="3338"/>
                  </a:lnTo>
                  <a:lnTo>
                    <a:pt x="14804" y="3111"/>
                  </a:lnTo>
                  <a:lnTo>
                    <a:pt x="14729" y="2858"/>
                  </a:lnTo>
                  <a:lnTo>
                    <a:pt x="14640" y="2593"/>
                  </a:lnTo>
                  <a:lnTo>
                    <a:pt x="14514" y="2314"/>
                  </a:lnTo>
                  <a:lnTo>
                    <a:pt x="14362" y="2036"/>
                  </a:lnTo>
                  <a:lnTo>
                    <a:pt x="14286" y="1897"/>
                  </a:lnTo>
                  <a:lnTo>
                    <a:pt x="14185" y="1745"/>
                  </a:lnTo>
                  <a:lnTo>
                    <a:pt x="14084" y="1606"/>
                  </a:lnTo>
                  <a:lnTo>
                    <a:pt x="13957" y="1467"/>
                  </a:lnTo>
                  <a:lnTo>
                    <a:pt x="13831" y="1341"/>
                  </a:lnTo>
                  <a:lnTo>
                    <a:pt x="13705" y="1202"/>
                  </a:lnTo>
                  <a:lnTo>
                    <a:pt x="13553" y="1075"/>
                  </a:lnTo>
                  <a:lnTo>
                    <a:pt x="13401" y="949"/>
                  </a:lnTo>
                  <a:lnTo>
                    <a:pt x="13224" y="835"/>
                  </a:lnTo>
                  <a:lnTo>
                    <a:pt x="13047" y="721"/>
                  </a:lnTo>
                  <a:lnTo>
                    <a:pt x="12857" y="608"/>
                  </a:lnTo>
                  <a:lnTo>
                    <a:pt x="12643" y="519"/>
                  </a:lnTo>
                  <a:lnTo>
                    <a:pt x="12402" y="431"/>
                  </a:lnTo>
                  <a:lnTo>
                    <a:pt x="12124" y="342"/>
                  </a:lnTo>
                  <a:lnTo>
                    <a:pt x="11808" y="279"/>
                  </a:lnTo>
                  <a:lnTo>
                    <a:pt x="11454" y="216"/>
                  </a:lnTo>
                  <a:lnTo>
                    <a:pt x="11062" y="165"/>
                  </a:lnTo>
                  <a:lnTo>
                    <a:pt x="10645" y="115"/>
                  </a:lnTo>
                  <a:lnTo>
                    <a:pt x="10203" y="77"/>
                  </a:lnTo>
                  <a:lnTo>
                    <a:pt x="9735" y="51"/>
                  </a:lnTo>
                  <a:lnTo>
                    <a:pt x="8749" y="13"/>
                  </a:lnTo>
                  <a:lnTo>
                    <a:pt x="76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0"/>
            <p:cNvSpPr/>
            <p:nvPr/>
          </p:nvSpPr>
          <p:spPr>
            <a:xfrm>
              <a:off x="3017702" y="2297353"/>
              <a:ext cx="35047" cy="47045"/>
            </a:xfrm>
            <a:custGeom>
              <a:avLst/>
              <a:gdLst/>
              <a:ahLst/>
              <a:cxnLst/>
              <a:rect l="l" t="t" r="r" b="b"/>
              <a:pathLst>
                <a:path w="2883" h="3870" extrusionOk="0">
                  <a:moveTo>
                    <a:pt x="2883" y="1"/>
                  </a:moveTo>
                  <a:lnTo>
                    <a:pt x="2858" y="140"/>
                  </a:lnTo>
                  <a:lnTo>
                    <a:pt x="2820" y="266"/>
                  </a:lnTo>
                  <a:lnTo>
                    <a:pt x="2756" y="393"/>
                  </a:lnTo>
                  <a:lnTo>
                    <a:pt x="2693" y="506"/>
                  </a:lnTo>
                  <a:lnTo>
                    <a:pt x="2617" y="620"/>
                  </a:lnTo>
                  <a:lnTo>
                    <a:pt x="2529" y="734"/>
                  </a:lnTo>
                  <a:lnTo>
                    <a:pt x="2428" y="835"/>
                  </a:lnTo>
                  <a:lnTo>
                    <a:pt x="2327" y="949"/>
                  </a:lnTo>
                  <a:lnTo>
                    <a:pt x="2112" y="1139"/>
                  </a:lnTo>
                  <a:lnTo>
                    <a:pt x="1859" y="1316"/>
                  </a:lnTo>
                  <a:lnTo>
                    <a:pt x="1606" y="1480"/>
                  </a:lnTo>
                  <a:lnTo>
                    <a:pt x="1353" y="1619"/>
                  </a:lnTo>
                  <a:lnTo>
                    <a:pt x="1100" y="1745"/>
                  </a:lnTo>
                  <a:lnTo>
                    <a:pt x="847" y="1859"/>
                  </a:lnTo>
                  <a:lnTo>
                    <a:pt x="418" y="2023"/>
                  </a:lnTo>
                  <a:lnTo>
                    <a:pt x="114" y="2125"/>
                  </a:lnTo>
                  <a:lnTo>
                    <a:pt x="0" y="2163"/>
                  </a:lnTo>
                  <a:lnTo>
                    <a:pt x="89" y="3869"/>
                  </a:lnTo>
                  <a:lnTo>
                    <a:pt x="342" y="3793"/>
                  </a:lnTo>
                  <a:lnTo>
                    <a:pt x="582" y="3718"/>
                  </a:lnTo>
                  <a:lnTo>
                    <a:pt x="809" y="3616"/>
                  </a:lnTo>
                  <a:lnTo>
                    <a:pt x="1024" y="3503"/>
                  </a:lnTo>
                  <a:lnTo>
                    <a:pt x="1214" y="3389"/>
                  </a:lnTo>
                  <a:lnTo>
                    <a:pt x="1404" y="3262"/>
                  </a:lnTo>
                  <a:lnTo>
                    <a:pt x="1568" y="3123"/>
                  </a:lnTo>
                  <a:lnTo>
                    <a:pt x="1720" y="2972"/>
                  </a:lnTo>
                  <a:lnTo>
                    <a:pt x="1871" y="2833"/>
                  </a:lnTo>
                  <a:lnTo>
                    <a:pt x="1998" y="2668"/>
                  </a:lnTo>
                  <a:lnTo>
                    <a:pt x="2112" y="2504"/>
                  </a:lnTo>
                  <a:lnTo>
                    <a:pt x="2225" y="2352"/>
                  </a:lnTo>
                  <a:lnTo>
                    <a:pt x="2314" y="2175"/>
                  </a:lnTo>
                  <a:lnTo>
                    <a:pt x="2402" y="2011"/>
                  </a:lnTo>
                  <a:lnTo>
                    <a:pt x="2478" y="1846"/>
                  </a:lnTo>
                  <a:lnTo>
                    <a:pt x="2554" y="1682"/>
                  </a:lnTo>
                  <a:lnTo>
                    <a:pt x="2668" y="1353"/>
                  </a:lnTo>
                  <a:lnTo>
                    <a:pt x="2756" y="1050"/>
                  </a:lnTo>
                  <a:lnTo>
                    <a:pt x="2807" y="759"/>
                  </a:lnTo>
                  <a:lnTo>
                    <a:pt x="2845" y="519"/>
                  </a:lnTo>
                  <a:lnTo>
                    <a:pt x="2870" y="304"/>
                  </a:lnTo>
                  <a:lnTo>
                    <a:pt x="2883" y="140"/>
                  </a:lnTo>
                  <a:lnTo>
                    <a:pt x="2883" y="1"/>
                  </a:lnTo>
                  <a:close/>
                </a:path>
              </a:pathLst>
            </a:custGeom>
            <a:solidFill>
              <a:srgbClr val="BF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0"/>
            <p:cNvSpPr/>
            <p:nvPr/>
          </p:nvSpPr>
          <p:spPr>
            <a:xfrm>
              <a:off x="3012475" y="2327014"/>
              <a:ext cx="91306" cy="59493"/>
            </a:xfrm>
            <a:custGeom>
              <a:avLst/>
              <a:gdLst/>
              <a:ahLst/>
              <a:cxnLst/>
              <a:rect l="l" t="t" r="r" b="b"/>
              <a:pathLst>
                <a:path w="7511" h="4894" extrusionOk="0">
                  <a:moveTo>
                    <a:pt x="6360" y="1"/>
                  </a:moveTo>
                  <a:lnTo>
                    <a:pt x="1315" y="3073"/>
                  </a:lnTo>
                  <a:lnTo>
                    <a:pt x="582" y="1910"/>
                  </a:lnTo>
                  <a:lnTo>
                    <a:pt x="0" y="2694"/>
                  </a:lnTo>
                  <a:lnTo>
                    <a:pt x="0" y="4312"/>
                  </a:lnTo>
                  <a:lnTo>
                    <a:pt x="1290" y="3680"/>
                  </a:lnTo>
                  <a:lnTo>
                    <a:pt x="3654" y="4893"/>
                  </a:lnTo>
                  <a:lnTo>
                    <a:pt x="7510" y="1404"/>
                  </a:lnTo>
                  <a:lnTo>
                    <a:pt x="636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p:nvPr/>
          </p:nvSpPr>
          <p:spPr>
            <a:xfrm>
              <a:off x="2933484" y="2866766"/>
              <a:ext cx="364701" cy="807323"/>
            </a:xfrm>
            <a:custGeom>
              <a:avLst/>
              <a:gdLst/>
              <a:ahLst/>
              <a:cxnLst/>
              <a:rect l="l" t="t" r="r" b="b"/>
              <a:pathLst>
                <a:path w="30001" h="66412" extrusionOk="0">
                  <a:moveTo>
                    <a:pt x="0" y="0"/>
                  </a:moveTo>
                  <a:lnTo>
                    <a:pt x="5171" y="66412"/>
                  </a:lnTo>
                  <a:lnTo>
                    <a:pt x="13401" y="66412"/>
                  </a:lnTo>
                  <a:lnTo>
                    <a:pt x="13401" y="28636"/>
                  </a:lnTo>
                  <a:lnTo>
                    <a:pt x="21164" y="66412"/>
                  </a:lnTo>
                  <a:lnTo>
                    <a:pt x="30001" y="66412"/>
                  </a:lnTo>
                  <a:lnTo>
                    <a:pt x="25285" y="28484"/>
                  </a:lnTo>
                  <a:lnTo>
                    <a:pt x="225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0"/>
            <p:cNvSpPr/>
            <p:nvPr/>
          </p:nvSpPr>
          <p:spPr>
            <a:xfrm>
              <a:off x="3211194" y="3647333"/>
              <a:ext cx="75928" cy="44431"/>
            </a:xfrm>
            <a:custGeom>
              <a:avLst/>
              <a:gdLst/>
              <a:ahLst/>
              <a:cxnLst/>
              <a:rect l="l" t="t" r="r" b="b"/>
              <a:pathLst>
                <a:path w="6246" h="3655" extrusionOk="0">
                  <a:moveTo>
                    <a:pt x="0" y="1"/>
                  </a:moveTo>
                  <a:lnTo>
                    <a:pt x="835" y="3654"/>
                  </a:lnTo>
                  <a:lnTo>
                    <a:pt x="6246" y="3654"/>
                  </a:lnTo>
                  <a:lnTo>
                    <a:pt x="5715" y="1"/>
                  </a:lnTo>
                  <a:close/>
                </a:path>
              </a:pathLst>
            </a:custGeom>
            <a:solidFill>
              <a:srgbClr val="011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0"/>
            <p:cNvSpPr/>
            <p:nvPr/>
          </p:nvSpPr>
          <p:spPr>
            <a:xfrm>
              <a:off x="3115755" y="3691752"/>
              <a:ext cx="183657" cy="98065"/>
            </a:xfrm>
            <a:custGeom>
              <a:avLst/>
              <a:gdLst/>
              <a:ahLst/>
              <a:cxnLst/>
              <a:rect l="l" t="t" r="r" b="b"/>
              <a:pathLst>
                <a:path w="15108" h="8067" extrusionOk="0">
                  <a:moveTo>
                    <a:pt x="8686" y="0"/>
                  </a:moveTo>
                  <a:lnTo>
                    <a:pt x="8306" y="456"/>
                  </a:lnTo>
                  <a:lnTo>
                    <a:pt x="8129" y="633"/>
                  </a:lnTo>
                  <a:lnTo>
                    <a:pt x="7624" y="1113"/>
                  </a:lnTo>
                  <a:lnTo>
                    <a:pt x="7270" y="1442"/>
                  </a:lnTo>
                  <a:lnTo>
                    <a:pt x="6852" y="1808"/>
                  </a:lnTo>
                  <a:lnTo>
                    <a:pt x="6385" y="2200"/>
                  </a:lnTo>
                  <a:lnTo>
                    <a:pt x="5866" y="2630"/>
                  </a:lnTo>
                  <a:lnTo>
                    <a:pt x="5310" y="3060"/>
                  </a:lnTo>
                  <a:lnTo>
                    <a:pt x="4729" y="3490"/>
                  </a:lnTo>
                  <a:lnTo>
                    <a:pt x="4122" y="3907"/>
                  </a:lnTo>
                  <a:lnTo>
                    <a:pt x="3806" y="4109"/>
                  </a:lnTo>
                  <a:lnTo>
                    <a:pt x="3490" y="4312"/>
                  </a:lnTo>
                  <a:lnTo>
                    <a:pt x="3161" y="4501"/>
                  </a:lnTo>
                  <a:lnTo>
                    <a:pt x="2845" y="4678"/>
                  </a:lnTo>
                  <a:lnTo>
                    <a:pt x="2516" y="4842"/>
                  </a:lnTo>
                  <a:lnTo>
                    <a:pt x="2200" y="5007"/>
                  </a:lnTo>
                  <a:lnTo>
                    <a:pt x="1871" y="5146"/>
                  </a:lnTo>
                  <a:lnTo>
                    <a:pt x="1555" y="5272"/>
                  </a:lnTo>
                  <a:lnTo>
                    <a:pt x="1239" y="5386"/>
                  </a:lnTo>
                  <a:lnTo>
                    <a:pt x="923" y="5475"/>
                  </a:lnTo>
                  <a:lnTo>
                    <a:pt x="0" y="8066"/>
                  </a:lnTo>
                  <a:lnTo>
                    <a:pt x="8711" y="8066"/>
                  </a:lnTo>
                  <a:lnTo>
                    <a:pt x="10974" y="7611"/>
                  </a:lnTo>
                  <a:lnTo>
                    <a:pt x="11631" y="8066"/>
                  </a:lnTo>
                  <a:lnTo>
                    <a:pt x="15007" y="8066"/>
                  </a:lnTo>
                  <a:lnTo>
                    <a:pt x="15032" y="7826"/>
                  </a:lnTo>
                  <a:lnTo>
                    <a:pt x="15070" y="7143"/>
                  </a:lnTo>
                  <a:lnTo>
                    <a:pt x="15083" y="6676"/>
                  </a:lnTo>
                  <a:lnTo>
                    <a:pt x="15095" y="6132"/>
                  </a:lnTo>
                  <a:lnTo>
                    <a:pt x="15108" y="5550"/>
                  </a:lnTo>
                  <a:lnTo>
                    <a:pt x="15095" y="4918"/>
                  </a:lnTo>
                  <a:lnTo>
                    <a:pt x="15070" y="4261"/>
                  </a:lnTo>
                  <a:lnTo>
                    <a:pt x="15020" y="3591"/>
                  </a:lnTo>
                  <a:lnTo>
                    <a:pt x="14944" y="2921"/>
                  </a:lnTo>
                  <a:lnTo>
                    <a:pt x="14906" y="2579"/>
                  </a:lnTo>
                  <a:lnTo>
                    <a:pt x="14843" y="2251"/>
                  </a:lnTo>
                  <a:lnTo>
                    <a:pt x="14792" y="1935"/>
                  </a:lnTo>
                  <a:lnTo>
                    <a:pt x="14716" y="1619"/>
                  </a:lnTo>
                  <a:lnTo>
                    <a:pt x="14640" y="1315"/>
                  </a:lnTo>
                  <a:lnTo>
                    <a:pt x="14552" y="1024"/>
                  </a:lnTo>
                  <a:lnTo>
                    <a:pt x="14451" y="746"/>
                  </a:lnTo>
                  <a:lnTo>
                    <a:pt x="14349" y="481"/>
                  </a:lnTo>
                  <a:lnTo>
                    <a:pt x="14223" y="228"/>
                  </a:lnTo>
                  <a:lnTo>
                    <a:pt x="14097"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0"/>
            <p:cNvSpPr/>
            <p:nvPr/>
          </p:nvSpPr>
          <p:spPr>
            <a:xfrm>
              <a:off x="3015855" y="3647333"/>
              <a:ext cx="65632" cy="44431"/>
            </a:xfrm>
            <a:custGeom>
              <a:avLst/>
              <a:gdLst/>
              <a:ahLst/>
              <a:cxnLst/>
              <a:rect l="l" t="t" r="r" b="b"/>
              <a:pathLst>
                <a:path w="5399" h="3655" extrusionOk="0">
                  <a:moveTo>
                    <a:pt x="1" y="1"/>
                  </a:moveTo>
                  <a:lnTo>
                    <a:pt x="1" y="3654"/>
                  </a:lnTo>
                  <a:lnTo>
                    <a:pt x="5399" y="3654"/>
                  </a:lnTo>
                  <a:lnTo>
                    <a:pt x="5399" y="1"/>
                  </a:lnTo>
                  <a:close/>
                </a:path>
              </a:pathLst>
            </a:custGeom>
            <a:solidFill>
              <a:srgbClr val="0113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a:off x="2910277" y="3691752"/>
              <a:ext cx="183511" cy="98065"/>
            </a:xfrm>
            <a:custGeom>
              <a:avLst/>
              <a:gdLst/>
              <a:ahLst/>
              <a:cxnLst/>
              <a:rect l="l" t="t" r="r" b="b"/>
              <a:pathLst>
                <a:path w="15096" h="8067" extrusionOk="0">
                  <a:moveTo>
                    <a:pt x="8686" y="0"/>
                  </a:moveTo>
                  <a:lnTo>
                    <a:pt x="8306" y="456"/>
                  </a:lnTo>
                  <a:lnTo>
                    <a:pt x="8117" y="633"/>
                  </a:lnTo>
                  <a:lnTo>
                    <a:pt x="7624" y="1113"/>
                  </a:lnTo>
                  <a:lnTo>
                    <a:pt x="7257" y="1442"/>
                  </a:lnTo>
                  <a:lnTo>
                    <a:pt x="6852" y="1808"/>
                  </a:lnTo>
                  <a:lnTo>
                    <a:pt x="6385" y="2200"/>
                  </a:lnTo>
                  <a:lnTo>
                    <a:pt x="5866" y="2630"/>
                  </a:lnTo>
                  <a:lnTo>
                    <a:pt x="5310" y="3060"/>
                  </a:lnTo>
                  <a:lnTo>
                    <a:pt x="4729" y="3490"/>
                  </a:lnTo>
                  <a:lnTo>
                    <a:pt x="4109" y="3907"/>
                  </a:lnTo>
                  <a:lnTo>
                    <a:pt x="3793" y="4109"/>
                  </a:lnTo>
                  <a:lnTo>
                    <a:pt x="3477" y="4312"/>
                  </a:lnTo>
                  <a:lnTo>
                    <a:pt x="3161" y="4501"/>
                  </a:lnTo>
                  <a:lnTo>
                    <a:pt x="2845" y="4678"/>
                  </a:lnTo>
                  <a:lnTo>
                    <a:pt x="2516" y="4842"/>
                  </a:lnTo>
                  <a:lnTo>
                    <a:pt x="2187" y="5007"/>
                  </a:lnTo>
                  <a:lnTo>
                    <a:pt x="1871" y="5146"/>
                  </a:lnTo>
                  <a:lnTo>
                    <a:pt x="1543" y="5272"/>
                  </a:lnTo>
                  <a:lnTo>
                    <a:pt x="1227" y="5386"/>
                  </a:lnTo>
                  <a:lnTo>
                    <a:pt x="910" y="5475"/>
                  </a:lnTo>
                  <a:lnTo>
                    <a:pt x="0" y="8066"/>
                  </a:lnTo>
                  <a:lnTo>
                    <a:pt x="8711" y="8066"/>
                  </a:lnTo>
                  <a:lnTo>
                    <a:pt x="10961" y="7611"/>
                  </a:lnTo>
                  <a:lnTo>
                    <a:pt x="11631" y="8066"/>
                  </a:lnTo>
                  <a:lnTo>
                    <a:pt x="15007" y="8066"/>
                  </a:lnTo>
                  <a:lnTo>
                    <a:pt x="15020" y="7826"/>
                  </a:lnTo>
                  <a:lnTo>
                    <a:pt x="15070" y="7143"/>
                  </a:lnTo>
                  <a:lnTo>
                    <a:pt x="15083" y="6676"/>
                  </a:lnTo>
                  <a:lnTo>
                    <a:pt x="15095" y="6132"/>
                  </a:lnTo>
                  <a:lnTo>
                    <a:pt x="15095" y="5550"/>
                  </a:lnTo>
                  <a:lnTo>
                    <a:pt x="15095" y="4918"/>
                  </a:lnTo>
                  <a:lnTo>
                    <a:pt x="15057" y="4261"/>
                  </a:lnTo>
                  <a:lnTo>
                    <a:pt x="15020" y="3591"/>
                  </a:lnTo>
                  <a:lnTo>
                    <a:pt x="14944" y="2921"/>
                  </a:lnTo>
                  <a:lnTo>
                    <a:pt x="14893" y="2579"/>
                  </a:lnTo>
                  <a:lnTo>
                    <a:pt x="14843" y="2251"/>
                  </a:lnTo>
                  <a:lnTo>
                    <a:pt x="14779" y="1935"/>
                  </a:lnTo>
                  <a:lnTo>
                    <a:pt x="14716" y="1619"/>
                  </a:lnTo>
                  <a:lnTo>
                    <a:pt x="14628" y="1315"/>
                  </a:lnTo>
                  <a:lnTo>
                    <a:pt x="14539" y="1024"/>
                  </a:lnTo>
                  <a:lnTo>
                    <a:pt x="14451" y="746"/>
                  </a:lnTo>
                  <a:lnTo>
                    <a:pt x="14337" y="481"/>
                  </a:lnTo>
                  <a:lnTo>
                    <a:pt x="14223" y="228"/>
                  </a:lnTo>
                  <a:lnTo>
                    <a:pt x="14084"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2737537" y="2373743"/>
              <a:ext cx="457064" cy="313219"/>
            </a:xfrm>
            <a:custGeom>
              <a:avLst/>
              <a:gdLst/>
              <a:ahLst/>
              <a:cxnLst/>
              <a:rect l="l" t="t" r="r" b="b"/>
              <a:pathLst>
                <a:path w="37599" h="25766" extrusionOk="0">
                  <a:moveTo>
                    <a:pt x="32466" y="0"/>
                  </a:moveTo>
                  <a:lnTo>
                    <a:pt x="32226" y="13"/>
                  </a:lnTo>
                  <a:lnTo>
                    <a:pt x="31998" y="25"/>
                  </a:lnTo>
                  <a:lnTo>
                    <a:pt x="31758" y="63"/>
                  </a:lnTo>
                  <a:lnTo>
                    <a:pt x="31530" y="114"/>
                  </a:lnTo>
                  <a:lnTo>
                    <a:pt x="31290" y="164"/>
                  </a:lnTo>
                  <a:lnTo>
                    <a:pt x="31075" y="228"/>
                  </a:lnTo>
                  <a:lnTo>
                    <a:pt x="30848" y="303"/>
                  </a:lnTo>
                  <a:lnTo>
                    <a:pt x="30633" y="392"/>
                  </a:lnTo>
                  <a:lnTo>
                    <a:pt x="30418" y="480"/>
                  </a:lnTo>
                  <a:lnTo>
                    <a:pt x="30203" y="594"/>
                  </a:lnTo>
                  <a:lnTo>
                    <a:pt x="30001" y="708"/>
                  </a:lnTo>
                  <a:lnTo>
                    <a:pt x="29798" y="834"/>
                  </a:lnTo>
                  <a:lnTo>
                    <a:pt x="29609" y="961"/>
                  </a:lnTo>
                  <a:lnTo>
                    <a:pt x="29419" y="1113"/>
                  </a:lnTo>
                  <a:lnTo>
                    <a:pt x="29242" y="1264"/>
                  </a:lnTo>
                  <a:lnTo>
                    <a:pt x="29065" y="1429"/>
                  </a:lnTo>
                  <a:lnTo>
                    <a:pt x="28901" y="1593"/>
                  </a:lnTo>
                  <a:lnTo>
                    <a:pt x="28736" y="1770"/>
                  </a:lnTo>
                  <a:lnTo>
                    <a:pt x="28597" y="1960"/>
                  </a:lnTo>
                  <a:lnTo>
                    <a:pt x="28446" y="2149"/>
                  </a:lnTo>
                  <a:lnTo>
                    <a:pt x="28319" y="2352"/>
                  </a:lnTo>
                  <a:lnTo>
                    <a:pt x="28193" y="2554"/>
                  </a:lnTo>
                  <a:lnTo>
                    <a:pt x="28079" y="2769"/>
                  </a:lnTo>
                  <a:lnTo>
                    <a:pt x="27978" y="2996"/>
                  </a:lnTo>
                  <a:lnTo>
                    <a:pt x="27877" y="3224"/>
                  </a:lnTo>
                  <a:lnTo>
                    <a:pt x="27801" y="3464"/>
                  </a:lnTo>
                  <a:lnTo>
                    <a:pt x="23528" y="16511"/>
                  </a:lnTo>
                  <a:lnTo>
                    <a:pt x="518" y="13603"/>
                  </a:lnTo>
                  <a:lnTo>
                    <a:pt x="0" y="20569"/>
                  </a:lnTo>
                  <a:lnTo>
                    <a:pt x="898" y="20898"/>
                  </a:lnTo>
                  <a:lnTo>
                    <a:pt x="1947" y="21252"/>
                  </a:lnTo>
                  <a:lnTo>
                    <a:pt x="3338" y="21707"/>
                  </a:lnTo>
                  <a:lnTo>
                    <a:pt x="5007" y="22238"/>
                  </a:lnTo>
                  <a:lnTo>
                    <a:pt x="5929" y="22516"/>
                  </a:lnTo>
                  <a:lnTo>
                    <a:pt x="6903" y="22807"/>
                  </a:lnTo>
                  <a:lnTo>
                    <a:pt x="7927" y="23098"/>
                  </a:lnTo>
                  <a:lnTo>
                    <a:pt x="9002" y="23401"/>
                  </a:lnTo>
                  <a:lnTo>
                    <a:pt x="10089" y="23692"/>
                  </a:lnTo>
                  <a:lnTo>
                    <a:pt x="11227" y="23970"/>
                  </a:lnTo>
                  <a:lnTo>
                    <a:pt x="12377" y="24248"/>
                  </a:lnTo>
                  <a:lnTo>
                    <a:pt x="13540" y="24514"/>
                  </a:lnTo>
                  <a:lnTo>
                    <a:pt x="14716" y="24754"/>
                  </a:lnTo>
                  <a:lnTo>
                    <a:pt x="15892" y="24994"/>
                  </a:lnTo>
                  <a:lnTo>
                    <a:pt x="17067" y="25197"/>
                  </a:lnTo>
                  <a:lnTo>
                    <a:pt x="18231" y="25374"/>
                  </a:lnTo>
                  <a:lnTo>
                    <a:pt x="19381" y="25525"/>
                  </a:lnTo>
                  <a:lnTo>
                    <a:pt x="19950" y="25589"/>
                  </a:lnTo>
                  <a:lnTo>
                    <a:pt x="20506" y="25639"/>
                  </a:lnTo>
                  <a:lnTo>
                    <a:pt x="21062" y="25677"/>
                  </a:lnTo>
                  <a:lnTo>
                    <a:pt x="21619" y="25715"/>
                  </a:lnTo>
                  <a:lnTo>
                    <a:pt x="22150" y="25740"/>
                  </a:lnTo>
                  <a:lnTo>
                    <a:pt x="22681" y="25753"/>
                  </a:lnTo>
                  <a:lnTo>
                    <a:pt x="23199" y="25766"/>
                  </a:lnTo>
                  <a:lnTo>
                    <a:pt x="23717" y="25753"/>
                  </a:lnTo>
                  <a:lnTo>
                    <a:pt x="24210" y="25740"/>
                  </a:lnTo>
                  <a:lnTo>
                    <a:pt x="24691" y="25702"/>
                  </a:lnTo>
                  <a:lnTo>
                    <a:pt x="25171" y="25664"/>
                  </a:lnTo>
                  <a:lnTo>
                    <a:pt x="25626" y="25614"/>
                  </a:lnTo>
                  <a:lnTo>
                    <a:pt x="26069" y="25538"/>
                  </a:lnTo>
                  <a:lnTo>
                    <a:pt x="26499" y="25462"/>
                  </a:lnTo>
                  <a:lnTo>
                    <a:pt x="26916" y="25361"/>
                  </a:lnTo>
                  <a:lnTo>
                    <a:pt x="27308" y="25247"/>
                  </a:lnTo>
                  <a:lnTo>
                    <a:pt x="27687" y="25121"/>
                  </a:lnTo>
                  <a:lnTo>
                    <a:pt x="28054" y="24982"/>
                  </a:lnTo>
                  <a:lnTo>
                    <a:pt x="28294" y="24868"/>
                  </a:lnTo>
                  <a:lnTo>
                    <a:pt x="28534" y="24741"/>
                  </a:lnTo>
                  <a:lnTo>
                    <a:pt x="28762" y="24615"/>
                  </a:lnTo>
                  <a:lnTo>
                    <a:pt x="29002" y="24476"/>
                  </a:lnTo>
                  <a:lnTo>
                    <a:pt x="29230" y="24312"/>
                  </a:lnTo>
                  <a:lnTo>
                    <a:pt x="29457" y="24147"/>
                  </a:lnTo>
                  <a:lnTo>
                    <a:pt x="29672" y="23970"/>
                  </a:lnTo>
                  <a:lnTo>
                    <a:pt x="29887" y="23781"/>
                  </a:lnTo>
                  <a:lnTo>
                    <a:pt x="30114" y="23591"/>
                  </a:lnTo>
                  <a:lnTo>
                    <a:pt x="30317" y="23389"/>
                  </a:lnTo>
                  <a:lnTo>
                    <a:pt x="30532" y="23174"/>
                  </a:lnTo>
                  <a:lnTo>
                    <a:pt x="30734" y="22946"/>
                  </a:lnTo>
                  <a:lnTo>
                    <a:pt x="30936" y="22706"/>
                  </a:lnTo>
                  <a:lnTo>
                    <a:pt x="31139" y="22466"/>
                  </a:lnTo>
                  <a:lnTo>
                    <a:pt x="31530" y="21960"/>
                  </a:lnTo>
                  <a:lnTo>
                    <a:pt x="31910" y="21429"/>
                  </a:lnTo>
                  <a:lnTo>
                    <a:pt x="32276" y="20860"/>
                  </a:lnTo>
                  <a:lnTo>
                    <a:pt x="32630" y="20279"/>
                  </a:lnTo>
                  <a:lnTo>
                    <a:pt x="32972" y="19659"/>
                  </a:lnTo>
                  <a:lnTo>
                    <a:pt x="33300" y="19027"/>
                  </a:lnTo>
                  <a:lnTo>
                    <a:pt x="33616" y="18370"/>
                  </a:lnTo>
                  <a:lnTo>
                    <a:pt x="33933" y="17712"/>
                  </a:lnTo>
                  <a:lnTo>
                    <a:pt x="34223" y="17030"/>
                  </a:lnTo>
                  <a:lnTo>
                    <a:pt x="34514" y="16334"/>
                  </a:lnTo>
                  <a:lnTo>
                    <a:pt x="34780" y="15626"/>
                  </a:lnTo>
                  <a:lnTo>
                    <a:pt x="35045" y="14918"/>
                  </a:lnTo>
                  <a:lnTo>
                    <a:pt x="35298" y="14198"/>
                  </a:lnTo>
                  <a:lnTo>
                    <a:pt x="35538" y="13477"/>
                  </a:lnTo>
                  <a:lnTo>
                    <a:pt x="35766" y="12769"/>
                  </a:lnTo>
                  <a:lnTo>
                    <a:pt x="35981" y="12048"/>
                  </a:lnTo>
                  <a:lnTo>
                    <a:pt x="36196" y="11340"/>
                  </a:lnTo>
                  <a:lnTo>
                    <a:pt x="36385" y="10632"/>
                  </a:lnTo>
                  <a:lnTo>
                    <a:pt x="36575" y="9937"/>
                  </a:lnTo>
                  <a:lnTo>
                    <a:pt x="36929" y="8572"/>
                  </a:lnTo>
                  <a:lnTo>
                    <a:pt x="37232" y="7282"/>
                  </a:lnTo>
                  <a:lnTo>
                    <a:pt x="37498" y="6068"/>
                  </a:lnTo>
                  <a:lnTo>
                    <a:pt x="37536" y="5828"/>
                  </a:lnTo>
                  <a:lnTo>
                    <a:pt x="37574" y="5588"/>
                  </a:lnTo>
                  <a:lnTo>
                    <a:pt x="37586" y="5348"/>
                  </a:lnTo>
                  <a:lnTo>
                    <a:pt x="37599" y="5108"/>
                  </a:lnTo>
                  <a:lnTo>
                    <a:pt x="37599" y="4867"/>
                  </a:lnTo>
                  <a:lnTo>
                    <a:pt x="37586" y="4627"/>
                  </a:lnTo>
                  <a:lnTo>
                    <a:pt x="37561" y="4387"/>
                  </a:lnTo>
                  <a:lnTo>
                    <a:pt x="37523" y="4159"/>
                  </a:lnTo>
                  <a:lnTo>
                    <a:pt x="37485" y="3932"/>
                  </a:lnTo>
                  <a:lnTo>
                    <a:pt x="37422" y="3704"/>
                  </a:lnTo>
                  <a:lnTo>
                    <a:pt x="37359" y="3477"/>
                  </a:lnTo>
                  <a:lnTo>
                    <a:pt x="37283" y="3262"/>
                  </a:lnTo>
                  <a:lnTo>
                    <a:pt x="37194" y="3047"/>
                  </a:lnTo>
                  <a:lnTo>
                    <a:pt x="37093" y="2832"/>
                  </a:lnTo>
                  <a:lnTo>
                    <a:pt x="36992" y="2630"/>
                  </a:lnTo>
                  <a:lnTo>
                    <a:pt x="36878" y="2427"/>
                  </a:lnTo>
                  <a:lnTo>
                    <a:pt x="36752" y="2225"/>
                  </a:lnTo>
                  <a:lnTo>
                    <a:pt x="36613" y="2035"/>
                  </a:lnTo>
                  <a:lnTo>
                    <a:pt x="36474" y="1858"/>
                  </a:lnTo>
                  <a:lnTo>
                    <a:pt x="36322" y="1681"/>
                  </a:lnTo>
                  <a:lnTo>
                    <a:pt x="36170" y="1504"/>
                  </a:lnTo>
                  <a:lnTo>
                    <a:pt x="35993" y="1340"/>
                  </a:lnTo>
                  <a:lnTo>
                    <a:pt x="35829" y="1188"/>
                  </a:lnTo>
                  <a:lnTo>
                    <a:pt x="35639" y="1037"/>
                  </a:lnTo>
                  <a:lnTo>
                    <a:pt x="35450" y="898"/>
                  </a:lnTo>
                  <a:lnTo>
                    <a:pt x="35260" y="771"/>
                  </a:lnTo>
                  <a:lnTo>
                    <a:pt x="35045" y="645"/>
                  </a:lnTo>
                  <a:lnTo>
                    <a:pt x="34843" y="531"/>
                  </a:lnTo>
                  <a:lnTo>
                    <a:pt x="34615" y="430"/>
                  </a:lnTo>
                  <a:lnTo>
                    <a:pt x="34400" y="341"/>
                  </a:lnTo>
                  <a:lnTo>
                    <a:pt x="34160" y="253"/>
                  </a:lnTo>
                  <a:lnTo>
                    <a:pt x="33933" y="190"/>
                  </a:lnTo>
                  <a:lnTo>
                    <a:pt x="33680" y="126"/>
                  </a:lnTo>
                  <a:lnTo>
                    <a:pt x="33439" y="76"/>
                  </a:lnTo>
                  <a:lnTo>
                    <a:pt x="33199" y="38"/>
                  </a:lnTo>
                  <a:lnTo>
                    <a:pt x="32959" y="13"/>
                  </a:lnTo>
                  <a:lnTo>
                    <a:pt x="3271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2641320" y="2511438"/>
              <a:ext cx="104058" cy="112361"/>
            </a:xfrm>
            <a:custGeom>
              <a:avLst/>
              <a:gdLst/>
              <a:ahLst/>
              <a:cxnLst/>
              <a:rect l="l" t="t" r="r" b="b"/>
              <a:pathLst>
                <a:path w="8560" h="9243" extrusionOk="0">
                  <a:moveTo>
                    <a:pt x="3187" y="1"/>
                  </a:moveTo>
                  <a:lnTo>
                    <a:pt x="3035" y="13"/>
                  </a:lnTo>
                  <a:lnTo>
                    <a:pt x="2909" y="26"/>
                  </a:lnTo>
                  <a:lnTo>
                    <a:pt x="2808" y="64"/>
                  </a:lnTo>
                  <a:lnTo>
                    <a:pt x="2732" y="102"/>
                  </a:lnTo>
                  <a:lnTo>
                    <a:pt x="2668" y="165"/>
                  </a:lnTo>
                  <a:lnTo>
                    <a:pt x="2631" y="228"/>
                  </a:lnTo>
                  <a:lnTo>
                    <a:pt x="2605" y="304"/>
                  </a:lnTo>
                  <a:lnTo>
                    <a:pt x="2605" y="393"/>
                  </a:lnTo>
                  <a:lnTo>
                    <a:pt x="2618" y="481"/>
                  </a:lnTo>
                  <a:lnTo>
                    <a:pt x="2656" y="582"/>
                  </a:lnTo>
                  <a:lnTo>
                    <a:pt x="2694" y="683"/>
                  </a:lnTo>
                  <a:lnTo>
                    <a:pt x="2757" y="785"/>
                  </a:lnTo>
                  <a:lnTo>
                    <a:pt x="2833" y="873"/>
                  </a:lnTo>
                  <a:lnTo>
                    <a:pt x="2909" y="974"/>
                  </a:lnTo>
                  <a:lnTo>
                    <a:pt x="3010" y="1050"/>
                  </a:lnTo>
                  <a:lnTo>
                    <a:pt x="3111" y="1139"/>
                  </a:lnTo>
                  <a:lnTo>
                    <a:pt x="3225" y="1202"/>
                  </a:lnTo>
                  <a:lnTo>
                    <a:pt x="3351" y="1265"/>
                  </a:lnTo>
                  <a:lnTo>
                    <a:pt x="3478" y="1316"/>
                  </a:lnTo>
                  <a:lnTo>
                    <a:pt x="3604" y="1341"/>
                  </a:lnTo>
                  <a:lnTo>
                    <a:pt x="3869" y="1391"/>
                  </a:lnTo>
                  <a:lnTo>
                    <a:pt x="4122" y="1467"/>
                  </a:lnTo>
                  <a:lnTo>
                    <a:pt x="4363" y="1543"/>
                  </a:lnTo>
                  <a:lnTo>
                    <a:pt x="4577" y="1632"/>
                  </a:lnTo>
                  <a:lnTo>
                    <a:pt x="4881" y="1758"/>
                  </a:lnTo>
                  <a:lnTo>
                    <a:pt x="5007" y="1821"/>
                  </a:lnTo>
                  <a:lnTo>
                    <a:pt x="4350" y="1657"/>
                  </a:lnTo>
                  <a:lnTo>
                    <a:pt x="3667" y="1493"/>
                  </a:lnTo>
                  <a:lnTo>
                    <a:pt x="2871" y="1328"/>
                  </a:lnTo>
                  <a:lnTo>
                    <a:pt x="2454" y="1240"/>
                  </a:lnTo>
                  <a:lnTo>
                    <a:pt x="2049" y="1176"/>
                  </a:lnTo>
                  <a:lnTo>
                    <a:pt x="1644" y="1113"/>
                  </a:lnTo>
                  <a:lnTo>
                    <a:pt x="1278" y="1075"/>
                  </a:lnTo>
                  <a:lnTo>
                    <a:pt x="949" y="1063"/>
                  </a:lnTo>
                  <a:lnTo>
                    <a:pt x="671" y="1063"/>
                  </a:lnTo>
                  <a:lnTo>
                    <a:pt x="545" y="1075"/>
                  </a:lnTo>
                  <a:lnTo>
                    <a:pt x="443" y="1101"/>
                  </a:lnTo>
                  <a:lnTo>
                    <a:pt x="355" y="1126"/>
                  </a:lnTo>
                  <a:lnTo>
                    <a:pt x="292" y="1164"/>
                  </a:lnTo>
                  <a:lnTo>
                    <a:pt x="191" y="1265"/>
                  </a:lnTo>
                  <a:lnTo>
                    <a:pt x="115" y="1366"/>
                  </a:lnTo>
                  <a:lnTo>
                    <a:pt x="51" y="1480"/>
                  </a:lnTo>
                  <a:lnTo>
                    <a:pt x="14" y="1594"/>
                  </a:lnTo>
                  <a:lnTo>
                    <a:pt x="1" y="1720"/>
                  </a:lnTo>
                  <a:lnTo>
                    <a:pt x="1" y="1847"/>
                  </a:lnTo>
                  <a:lnTo>
                    <a:pt x="26" y="1986"/>
                  </a:lnTo>
                  <a:lnTo>
                    <a:pt x="77" y="2112"/>
                  </a:lnTo>
                  <a:lnTo>
                    <a:pt x="140" y="2238"/>
                  </a:lnTo>
                  <a:lnTo>
                    <a:pt x="216" y="2352"/>
                  </a:lnTo>
                  <a:lnTo>
                    <a:pt x="317" y="2466"/>
                  </a:lnTo>
                  <a:lnTo>
                    <a:pt x="431" y="2580"/>
                  </a:lnTo>
                  <a:lnTo>
                    <a:pt x="557" y="2668"/>
                  </a:lnTo>
                  <a:lnTo>
                    <a:pt x="709" y="2744"/>
                  </a:lnTo>
                  <a:lnTo>
                    <a:pt x="873" y="2807"/>
                  </a:lnTo>
                  <a:lnTo>
                    <a:pt x="1050" y="2858"/>
                  </a:lnTo>
                  <a:lnTo>
                    <a:pt x="1012" y="2871"/>
                  </a:lnTo>
                  <a:lnTo>
                    <a:pt x="886" y="2896"/>
                  </a:lnTo>
                  <a:lnTo>
                    <a:pt x="722" y="2946"/>
                  </a:lnTo>
                  <a:lnTo>
                    <a:pt x="633" y="2984"/>
                  </a:lnTo>
                  <a:lnTo>
                    <a:pt x="532" y="3035"/>
                  </a:lnTo>
                  <a:lnTo>
                    <a:pt x="443" y="3098"/>
                  </a:lnTo>
                  <a:lnTo>
                    <a:pt x="342" y="3161"/>
                  </a:lnTo>
                  <a:lnTo>
                    <a:pt x="254" y="3250"/>
                  </a:lnTo>
                  <a:lnTo>
                    <a:pt x="178" y="3351"/>
                  </a:lnTo>
                  <a:lnTo>
                    <a:pt x="102" y="3465"/>
                  </a:lnTo>
                  <a:lnTo>
                    <a:pt x="51" y="3591"/>
                  </a:lnTo>
                  <a:lnTo>
                    <a:pt x="14" y="3730"/>
                  </a:lnTo>
                  <a:lnTo>
                    <a:pt x="1" y="3895"/>
                  </a:lnTo>
                  <a:lnTo>
                    <a:pt x="14" y="4059"/>
                  </a:lnTo>
                  <a:lnTo>
                    <a:pt x="39" y="4211"/>
                  </a:lnTo>
                  <a:lnTo>
                    <a:pt x="89" y="4350"/>
                  </a:lnTo>
                  <a:lnTo>
                    <a:pt x="165" y="4476"/>
                  </a:lnTo>
                  <a:lnTo>
                    <a:pt x="254" y="4577"/>
                  </a:lnTo>
                  <a:lnTo>
                    <a:pt x="342" y="4678"/>
                  </a:lnTo>
                  <a:lnTo>
                    <a:pt x="443" y="4767"/>
                  </a:lnTo>
                  <a:lnTo>
                    <a:pt x="557" y="4843"/>
                  </a:lnTo>
                  <a:lnTo>
                    <a:pt x="658" y="4906"/>
                  </a:lnTo>
                  <a:lnTo>
                    <a:pt x="759" y="4957"/>
                  </a:lnTo>
                  <a:lnTo>
                    <a:pt x="949" y="5032"/>
                  </a:lnTo>
                  <a:lnTo>
                    <a:pt x="1075" y="5083"/>
                  </a:lnTo>
                  <a:lnTo>
                    <a:pt x="1126" y="5096"/>
                  </a:lnTo>
                  <a:lnTo>
                    <a:pt x="1113" y="5146"/>
                  </a:lnTo>
                  <a:lnTo>
                    <a:pt x="1075" y="5285"/>
                  </a:lnTo>
                  <a:lnTo>
                    <a:pt x="1038" y="5500"/>
                  </a:lnTo>
                  <a:lnTo>
                    <a:pt x="1025" y="5614"/>
                  </a:lnTo>
                  <a:lnTo>
                    <a:pt x="1025" y="5753"/>
                  </a:lnTo>
                  <a:lnTo>
                    <a:pt x="1038" y="5892"/>
                  </a:lnTo>
                  <a:lnTo>
                    <a:pt x="1050" y="6044"/>
                  </a:lnTo>
                  <a:lnTo>
                    <a:pt x="1088" y="6196"/>
                  </a:lnTo>
                  <a:lnTo>
                    <a:pt x="1151" y="6335"/>
                  </a:lnTo>
                  <a:lnTo>
                    <a:pt x="1227" y="6486"/>
                  </a:lnTo>
                  <a:lnTo>
                    <a:pt x="1341" y="6625"/>
                  </a:lnTo>
                  <a:lnTo>
                    <a:pt x="1467" y="6764"/>
                  </a:lnTo>
                  <a:lnTo>
                    <a:pt x="1632" y="6891"/>
                  </a:lnTo>
                  <a:lnTo>
                    <a:pt x="1644" y="6941"/>
                  </a:lnTo>
                  <a:lnTo>
                    <a:pt x="1670" y="7068"/>
                  </a:lnTo>
                  <a:lnTo>
                    <a:pt x="1720" y="7258"/>
                  </a:lnTo>
                  <a:lnTo>
                    <a:pt x="1758" y="7371"/>
                  </a:lnTo>
                  <a:lnTo>
                    <a:pt x="1821" y="7498"/>
                  </a:lnTo>
                  <a:lnTo>
                    <a:pt x="1885" y="7612"/>
                  </a:lnTo>
                  <a:lnTo>
                    <a:pt x="1960" y="7738"/>
                  </a:lnTo>
                  <a:lnTo>
                    <a:pt x="2049" y="7864"/>
                  </a:lnTo>
                  <a:lnTo>
                    <a:pt x="2150" y="7978"/>
                  </a:lnTo>
                  <a:lnTo>
                    <a:pt x="2277" y="8092"/>
                  </a:lnTo>
                  <a:lnTo>
                    <a:pt x="2416" y="8193"/>
                  </a:lnTo>
                  <a:lnTo>
                    <a:pt x="2580" y="8282"/>
                  </a:lnTo>
                  <a:lnTo>
                    <a:pt x="2757" y="8357"/>
                  </a:lnTo>
                  <a:lnTo>
                    <a:pt x="2972" y="8421"/>
                  </a:lnTo>
                  <a:lnTo>
                    <a:pt x="3263" y="8497"/>
                  </a:lnTo>
                  <a:lnTo>
                    <a:pt x="3983" y="8636"/>
                  </a:lnTo>
                  <a:lnTo>
                    <a:pt x="4830" y="8787"/>
                  </a:lnTo>
                  <a:lnTo>
                    <a:pt x="5715" y="8926"/>
                  </a:lnTo>
                  <a:lnTo>
                    <a:pt x="7258" y="9154"/>
                  </a:lnTo>
                  <a:lnTo>
                    <a:pt x="7915" y="9242"/>
                  </a:lnTo>
                  <a:lnTo>
                    <a:pt x="8560" y="2289"/>
                  </a:lnTo>
                  <a:lnTo>
                    <a:pt x="8269" y="2049"/>
                  </a:lnTo>
                  <a:lnTo>
                    <a:pt x="7940" y="1783"/>
                  </a:lnTo>
                  <a:lnTo>
                    <a:pt x="7536" y="1480"/>
                  </a:lnTo>
                  <a:lnTo>
                    <a:pt x="7081" y="1151"/>
                  </a:lnTo>
                  <a:lnTo>
                    <a:pt x="6840" y="999"/>
                  </a:lnTo>
                  <a:lnTo>
                    <a:pt x="6600" y="848"/>
                  </a:lnTo>
                  <a:lnTo>
                    <a:pt x="6360" y="709"/>
                  </a:lnTo>
                  <a:lnTo>
                    <a:pt x="6120" y="595"/>
                  </a:lnTo>
                  <a:lnTo>
                    <a:pt x="5892" y="494"/>
                  </a:lnTo>
                  <a:lnTo>
                    <a:pt x="5677" y="418"/>
                  </a:lnTo>
                  <a:lnTo>
                    <a:pt x="5248" y="304"/>
                  </a:lnTo>
                  <a:lnTo>
                    <a:pt x="4805" y="203"/>
                  </a:lnTo>
                  <a:lnTo>
                    <a:pt x="4350" y="115"/>
                  </a:lnTo>
                  <a:lnTo>
                    <a:pt x="3920" y="39"/>
                  </a:lnTo>
                  <a:lnTo>
                    <a:pt x="3528" y="1"/>
                  </a:lnTo>
                  <a:close/>
                </a:path>
              </a:pathLst>
            </a:custGeom>
            <a:solidFill>
              <a:srgbClr val="FF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2615050" y="2422453"/>
              <a:ext cx="68707" cy="98989"/>
            </a:xfrm>
            <a:custGeom>
              <a:avLst/>
              <a:gdLst/>
              <a:ahLst/>
              <a:cxnLst/>
              <a:rect l="l" t="t" r="r" b="b"/>
              <a:pathLst>
                <a:path w="5652" h="8143" extrusionOk="0">
                  <a:moveTo>
                    <a:pt x="1075" y="1"/>
                  </a:moveTo>
                  <a:lnTo>
                    <a:pt x="973" y="13"/>
                  </a:lnTo>
                  <a:lnTo>
                    <a:pt x="860" y="26"/>
                  </a:lnTo>
                  <a:lnTo>
                    <a:pt x="759" y="51"/>
                  </a:lnTo>
                  <a:lnTo>
                    <a:pt x="657" y="102"/>
                  </a:lnTo>
                  <a:lnTo>
                    <a:pt x="544" y="152"/>
                  </a:lnTo>
                  <a:lnTo>
                    <a:pt x="455" y="228"/>
                  </a:lnTo>
                  <a:lnTo>
                    <a:pt x="367" y="329"/>
                  </a:lnTo>
                  <a:lnTo>
                    <a:pt x="278" y="443"/>
                  </a:lnTo>
                  <a:lnTo>
                    <a:pt x="215" y="582"/>
                  </a:lnTo>
                  <a:lnTo>
                    <a:pt x="152" y="734"/>
                  </a:lnTo>
                  <a:lnTo>
                    <a:pt x="126" y="886"/>
                  </a:lnTo>
                  <a:lnTo>
                    <a:pt x="101" y="1037"/>
                  </a:lnTo>
                  <a:lnTo>
                    <a:pt x="89" y="1189"/>
                  </a:lnTo>
                  <a:lnTo>
                    <a:pt x="101" y="1328"/>
                  </a:lnTo>
                  <a:lnTo>
                    <a:pt x="114" y="1467"/>
                  </a:lnTo>
                  <a:lnTo>
                    <a:pt x="126" y="1606"/>
                  </a:lnTo>
                  <a:lnTo>
                    <a:pt x="152" y="1720"/>
                  </a:lnTo>
                  <a:lnTo>
                    <a:pt x="215" y="1935"/>
                  </a:lnTo>
                  <a:lnTo>
                    <a:pt x="278" y="2112"/>
                  </a:lnTo>
                  <a:lnTo>
                    <a:pt x="354" y="2251"/>
                  </a:lnTo>
                  <a:lnTo>
                    <a:pt x="329" y="2276"/>
                  </a:lnTo>
                  <a:lnTo>
                    <a:pt x="253" y="2352"/>
                  </a:lnTo>
                  <a:lnTo>
                    <a:pt x="164" y="2479"/>
                  </a:lnTo>
                  <a:lnTo>
                    <a:pt x="114" y="2554"/>
                  </a:lnTo>
                  <a:lnTo>
                    <a:pt x="76" y="2656"/>
                  </a:lnTo>
                  <a:lnTo>
                    <a:pt x="38" y="2757"/>
                  </a:lnTo>
                  <a:lnTo>
                    <a:pt x="13" y="2883"/>
                  </a:lnTo>
                  <a:lnTo>
                    <a:pt x="0" y="3010"/>
                  </a:lnTo>
                  <a:lnTo>
                    <a:pt x="0" y="3149"/>
                  </a:lnTo>
                  <a:lnTo>
                    <a:pt x="25" y="3313"/>
                  </a:lnTo>
                  <a:lnTo>
                    <a:pt x="63" y="3477"/>
                  </a:lnTo>
                  <a:lnTo>
                    <a:pt x="126" y="3667"/>
                  </a:lnTo>
                  <a:lnTo>
                    <a:pt x="215" y="3857"/>
                  </a:lnTo>
                  <a:lnTo>
                    <a:pt x="164" y="3970"/>
                  </a:lnTo>
                  <a:lnTo>
                    <a:pt x="126" y="4097"/>
                  </a:lnTo>
                  <a:lnTo>
                    <a:pt x="101" y="4261"/>
                  </a:lnTo>
                  <a:lnTo>
                    <a:pt x="101" y="4350"/>
                  </a:lnTo>
                  <a:lnTo>
                    <a:pt x="101" y="4438"/>
                  </a:lnTo>
                  <a:lnTo>
                    <a:pt x="114" y="4527"/>
                  </a:lnTo>
                  <a:lnTo>
                    <a:pt x="126" y="4628"/>
                  </a:lnTo>
                  <a:lnTo>
                    <a:pt x="164" y="4716"/>
                  </a:lnTo>
                  <a:lnTo>
                    <a:pt x="215" y="4805"/>
                  </a:lnTo>
                  <a:lnTo>
                    <a:pt x="278" y="4893"/>
                  </a:lnTo>
                  <a:lnTo>
                    <a:pt x="354" y="4982"/>
                  </a:lnTo>
                  <a:lnTo>
                    <a:pt x="329" y="5032"/>
                  </a:lnTo>
                  <a:lnTo>
                    <a:pt x="278" y="5197"/>
                  </a:lnTo>
                  <a:lnTo>
                    <a:pt x="253" y="5298"/>
                  </a:lnTo>
                  <a:lnTo>
                    <a:pt x="240" y="5437"/>
                  </a:lnTo>
                  <a:lnTo>
                    <a:pt x="228" y="5576"/>
                  </a:lnTo>
                  <a:lnTo>
                    <a:pt x="240" y="5740"/>
                  </a:lnTo>
                  <a:lnTo>
                    <a:pt x="266" y="5917"/>
                  </a:lnTo>
                  <a:lnTo>
                    <a:pt x="303" y="6094"/>
                  </a:lnTo>
                  <a:lnTo>
                    <a:pt x="379" y="6284"/>
                  </a:lnTo>
                  <a:lnTo>
                    <a:pt x="480" y="6486"/>
                  </a:lnTo>
                  <a:lnTo>
                    <a:pt x="619" y="6676"/>
                  </a:lnTo>
                  <a:lnTo>
                    <a:pt x="695" y="6777"/>
                  </a:lnTo>
                  <a:lnTo>
                    <a:pt x="796" y="6878"/>
                  </a:lnTo>
                  <a:lnTo>
                    <a:pt x="898" y="6979"/>
                  </a:lnTo>
                  <a:lnTo>
                    <a:pt x="1011" y="7081"/>
                  </a:lnTo>
                  <a:lnTo>
                    <a:pt x="1125" y="7169"/>
                  </a:lnTo>
                  <a:lnTo>
                    <a:pt x="1264" y="7270"/>
                  </a:lnTo>
                  <a:lnTo>
                    <a:pt x="1555" y="7447"/>
                  </a:lnTo>
                  <a:lnTo>
                    <a:pt x="1846" y="7599"/>
                  </a:lnTo>
                  <a:lnTo>
                    <a:pt x="2137" y="7738"/>
                  </a:lnTo>
                  <a:lnTo>
                    <a:pt x="2427" y="7839"/>
                  </a:lnTo>
                  <a:lnTo>
                    <a:pt x="2706" y="7928"/>
                  </a:lnTo>
                  <a:lnTo>
                    <a:pt x="2971" y="7991"/>
                  </a:lnTo>
                  <a:lnTo>
                    <a:pt x="3236" y="8041"/>
                  </a:lnTo>
                  <a:lnTo>
                    <a:pt x="3477" y="8079"/>
                  </a:lnTo>
                  <a:lnTo>
                    <a:pt x="3704" y="8105"/>
                  </a:lnTo>
                  <a:lnTo>
                    <a:pt x="3907" y="8130"/>
                  </a:lnTo>
                  <a:lnTo>
                    <a:pt x="4248" y="8142"/>
                  </a:lnTo>
                  <a:lnTo>
                    <a:pt x="4475" y="8130"/>
                  </a:lnTo>
                  <a:lnTo>
                    <a:pt x="4551" y="8130"/>
                  </a:lnTo>
                  <a:lnTo>
                    <a:pt x="4008" y="6638"/>
                  </a:lnTo>
                  <a:lnTo>
                    <a:pt x="4261" y="6613"/>
                  </a:lnTo>
                  <a:lnTo>
                    <a:pt x="4501" y="6562"/>
                  </a:lnTo>
                  <a:lnTo>
                    <a:pt x="4615" y="6524"/>
                  </a:lnTo>
                  <a:lnTo>
                    <a:pt x="4716" y="6474"/>
                  </a:lnTo>
                  <a:lnTo>
                    <a:pt x="4817" y="6436"/>
                  </a:lnTo>
                  <a:lnTo>
                    <a:pt x="4905" y="6373"/>
                  </a:lnTo>
                  <a:lnTo>
                    <a:pt x="4981" y="6322"/>
                  </a:lnTo>
                  <a:lnTo>
                    <a:pt x="5044" y="6259"/>
                  </a:lnTo>
                  <a:lnTo>
                    <a:pt x="5095" y="6183"/>
                  </a:lnTo>
                  <a:lnTo>
                    <a:pt x="5133" y="6107"/>
                  </a:lnTo>
                  <a:lnTo>
                    <a:pt x="5158" y="6031"/>
                  </a:lnTo>
                  <a:lnTo>
                    <a:pt x="5171" y="5955"/>
                  </a:lnTo>
                  <a:lnTo>
                    <a:pt x="5158" y="5867"/>
                  </a:lnTo>
                  <a:lnTo>
                    <a:pt x="5120" y="5778"/>
                  </a:lnTo>
                  <a:lnTo>
                    <a:pt x="5070" y="5677"/>
                  </a:lnTo>
                  <a:lnTo>
                    <a:pt x="4994" y="5589"/>
                  </a:lnTo>
                  <a:lnTo>
                    <a:pt x="4905" y="5513"/>
                  </a:lnTo>
                  <a:lnTo>
                    <a:pt x="4804" y="5450"/>
                  </a:lnTo>
                  <a:lnTo>
                    <a:pt x="4690" y="5386"/>
                  </a:lnTo>
                  <a:lnTo>
                    <a:pt x="4577" y="5336"/>
                  </a:lnTo>
                  <a:lnTo>
                    <a:pt x="4336" y="5260"/>
                  </a:lnTo>
                  <a:lnTo>
                    <a:pt x="4109" y="5209"/>
                  </a:lnTo>
                  <a:lnTo>
                    <a:pt x="3907" y="5184"/>
                  </a:lnTo>
                  <a:lnTo>
                    <a:pt x="3730" y="5159"/>
                  </a:lnTo>
                  <a:lnTo>
                    <a:pt x="3730" y="5159"/>
                  </a:lnTo>
                  <a:lnTo>
                    <a:pt x="3957" y="5172"/>
                  </a:lnTo>
                  <a:lnTo>
                    <a:pt x="4185" y="5172"/>
                  </a:lnTo>
                  <a:lnTo>
                    <a:pt x="4463" y="5146"/>
                  </a:lnTo>
                  <a:lnTo>
                    <a:pt x="4602" y="5134"/>
                  </a:lnTo>
                  <a:lnTo>
                    <a:pt x="4741" y="5108"/>
                  </a:lnTo>
                  <a:lnTo>
                    <a:pt x="4867" y="5070"/>
                  </a:lnTo>
                  <a:lnTo>
                    <a:pt x="4994" y="5020"/>
                  </a:lnTo>
                  <a:lnTo>
                    <a:pt x="5108" y="4969"/>
                  </a:lnTo>
                  <a:lnTo>
                    <a:pt x="5196" y="4893"/>
                  </a:lnTo>
                  <a:lnTo>
                    <a:pt x="5272" y="4818"/>
                  </a:lnTo>
                  <a:lnTo>
                    <a:pt x="5297" y="4767"/>
                  </a:lnTo>
                  <a:lnTo>
                    <a:pt x="5323" y="4716"/>
                  </a:lnTo>
                  <a:lnTo>
                    <a:pt x="5348" y="4615"/>
                  </a:lnTo>
                  <a:lnTo>
                    <a:pt x="5360" y="4514"/>
                  </a:lnTo>
                  <a:lnTo>
                    <a:pt x="5360" y="4426"/>
                  </a:lnTo>
                  <a:lnTo>
                    <a:pt x="5348" y="4350"/>
                  </a:lnTo>
                  <a:lnTo>
                    <a:pt x="5335" y="4274"/>
                  </a:lnTo>
                  <a:lnTo>
                    <a:pt x="5310" y="4198"/>
                  </a:lnTo>
                  <a:lnTo>
                    <a:pt x="5234" y="4084"/>
                  </a:lnTo>
                  <a:lnTo>
                    <a:pt x="5158" y="3983"/>
                  </a:lnTo>
                  <a:lnTo>
                    <a:pt x="5095" y="3907"/>
                  </a:lnTo>
                  <a:lnTo>
                    <a:pt x="5019" y="3857"/>
                  </a:lnTo>
                  <a:lnTo>
                    <a:pt x="5133" y="3844"/>
                  </a:lnTo>
                  <a:lnTo>
                    <a:pt x="5234" y="3831"/>
                  </a:lnTo>
                  <a:lnTo>
                    <a:pt x="5335" y="3793"/>
                  </a:lnTo>
                  <a:lnTo>
                    <a:pt x="5411" y="3743"/>
                  </a:lnTo>
                  <a:lnTo>
                    <a:pt x="5487" y="3680"/>
                  </a:lnTo>
                  <a:lnTo>
                    <a:pt x="5550" y="3616"/>
                  </a:lnTo>
                  <a:lnTo>
                    <a:pt x="5601" y="3541"/>
                  </a:lnTo>
                  <a:lnTo>
                    <a:pt x="5639" y="3452"/>
                  </a:lnTo>
                  <a:lnTo>
                    <a:pt x="5651" y="3364"/>
                  </a:lnTo>
                  <a:lnTo>
                    <a:pt x="5651" y="3275"/>
                  </a:lnTo>
                  <a:lnTo>
                    <a:pt x="5639" y="3174"/>
                  </a:lnTo>
                  <a:lnTo>
                    <a:pt x="5601" y="3085"/>
                  </a:lnTo>
                  <a:lnTo>
                    <a:pt x="5537" y="2997"/>
                  </a:lnTo>
                  <a:lnTo>
                    <a:pt x="5449" y="2896"/>
                  </a:lnTo>
                  <a:lnTo>
                    <a:pt x="5348" y="2807"/>
                  </a:lnTo>
                  <a:lnTo>
                    <a:pt x="5209" y="2731"/>
                  </a:lnTo>
                  <a:lnTo>
                    <a:pt x="5044" y="2656"/>
                  </a:lnTo>
                  <a:lnTo>
                    <a:pt x="4855" y="2592"/>
                  </a:lnTo>
                  <a:lnTo>
                    <a:pt x="4652" y="2542"/>
                  </a:lnTo>
                  <a:lnTo>
                    <a:pt x="4438" y="2491"/>
                  </a:lnTo>
                  <a:lnTo>
                    <a:pt x="4210" y="2453"/>
                  </a:lnTo>
                  <a:lnTo>
                    <a:pt x="3982" y="2428"/>
                  </a:lnTo>
                  <a:lnTo>
                    <a:pt x="3527" y="2403"/>
                  </a:lnTo>
                  <a:lnTo>
                    <a:pt x="3110" y="2390"/>
                  </a:lnTo>
                  <a:lnTo>
                    <a:pt x="2453" y="2390"/>
                  </a:lnTo>
                  <a:lnTo>
                    <a:pt x="2326" y="2061"/>
                  </a:lnTo>
                  <a:lnTo>
                    <a:pt x="2883" y="2061"/>
                  </a:lnTo>
                  <a:lnTo>
                    <a:pt x="3325" y="2099"/>
                  </a:lnTo>
                  <a:lnTo>
                    <a:pt x="3578" y="2125"/>
                  </a:lnTo>
                  <a:lnTo>
                    <a:pt x="3856" y="2150"/>
                  </a:lnTo>
                  <a:lnTo>
                    <a:pt x="4020" y="2175"/>
                  </a:lnTo>
                  <a:lnTo>
                    <a:pt x="4185" y="2175"/>
                  </a:lnTo>
                  <a:lnTo>
                    <a:pt x="4349" y="2163"/>
                  </a:lnTo>
                  <a:lnTo>
                    <a:pt x="4513" y="2137"/>
                  </a:lnTo>
                  <a:lnTo>
                    <a:pt x="4665" y="2087"/>
                  </a:lnTo>
                  <a:lnTo>
                    <a:pt x="4804" y="2036"/>
                  </a:lnTo>
                  <a:lnTo>
                    <a:pt x="4931" y="1973"/>
                  </a:lnTo>
                  <a:lnTo>
                    <a:pt x="5044" y="1884"/>
                  </a:lnTo>
                  <a:lnTo>
                    <a:pt x="5120" y="1796"/>
                  </a:lnTo>
                  <a:lnTo>
                    <a:pt x="5158" y="1745"/>
                  </a:lnTo>
                  <a:lnTo>
                    <a:pt x="5183" y="1695"/>
                  </a:lnTo>
                  <a:lnTo>
                    <a:pt x="5196" y="1632"/>
                  </a:lnTo>
                  <a:lnTo>
                    <a:pt x="5209" y="1568"/>
                  </a:lnTo>
                  <a:lnTo>
                    <a:pt x="5209" y="1518"/>
                  </a:lnTo>
                  <a:lnTo>
                    <a:pt x="5196" y="1442"/>
                  </a:lnTo>
                  <a:lnTo>
                    <a:pt x="5183" y="1379"/>
                  </a:lnTo>
                  <a:lnTo>
                    <a:pt x="5158" y="1303"/>
                  </a:lnTo>
                  <a:lnTo>
                    <a:pt x="5108" y="1240"/>
                  </a:lnTo>
                  <a:lnTo>
                    <a:pt x="5070" y="1164"/>
                  </a:lnTo>
                  <a:lnTo>
                    <a:pt x="5006" y="1075"/>
                  </a:lnTo>
                  <a:lnTo>
                    <a:pt x="4931" y="999"/>
                  </a:lnTo>
                  <a:lnTo>
                    <a:pt x="4754" y="835"/>
                  </a:lnTo>
                  <a:lnTo>
                    <a:pt x="4640" y="747"/>
                  </a:lnTo>
                  <a:lnTo>
                    <a:pt x="4526" y="671"/>
                  </a:lnTo>
                  <a:lnTo>
                    <a:pt x="4286" y="532"/>
                  </a:lnTo>
                  <a:lnTo>
                    <a:pt x="4033" y="405"/>
                  </a:lnTo>
                  <a:lnTo>
                    <a:pt x="3767" y="317"/>
                  </a:lnTo>
                  <a:lnTo>
                    <a:pt x="3502" y="241"/>
                  </a:lnTo>
                  <a:lnTo>
                    <a:pt x="3224" y="178"/>
                  </a:lnTo>
                  <a:lnTo>
                    <a:pt x="2958" y="127"/>
                  </a:lnTo>
                  <a:lnTo>
                    <a:pt x="2693" y="89"/>
                  </a:lnTo>
                  <a:lnTo>
                    <a:pt x="2453" y="64"/>
                  </a:lnTo>
                  <a:lnTo>
                    <a:pt x="2225" y="51"/>
                  </a:lnTo>
                  <a:lnTo>
                    <a:pt x="1833" y="39"/>
                  </a:lnTo>
                  <a:lnTo>
                    <a:pt x="1580" y="39"/>
                  </a:lnTo>
                  <a:lnTo>
                    <a:pt x="1479" y="51"/>
                  </a:lnTo>
                  <a:lnTo>
                    <a:pt x="1441" y="39"/>
                  </a:lnTo>
                  <a:lnTo>
                    <a:pt x="1327" y="13"/>
                  </a:lnTo>
                  <a:lnTo>
                    <a:pt x="1163" y="1"/>
                  </a:lnTo>
                  <a:close/>
                </a:path>
              </a:pathLst>
            </a:custGeom>
            <a:solidFill>
              <a:srgbClr val="BF5E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2085753" y="1451470"/>
              <a:ext cx="618597" cy="618755"/>
            </a:xfrm>
            <a:custGeom>
              <a:avLst/>
              <a:gdLst/>
              <a:ahLst/>
              <a:cxnLst/>
              <a:rect l="l" t="t" r="r" b="b"/>
              <a:pathLst>
                <a:path w="50887" h="50900" extrusionOk="0">
                  <a:moveTo>
                    <a:pt x="25450" y="0"/>
                  </a:moveTo>
                  <a:lnTo>
                    <a:pt x="24830" y="13"/>
                  </a:lnTo>
                  <a:lnTo>
                    <a:pt x="24198" y="38"/>
                  </a:lnTo>
                  <a:lnTo>
                    <a:pt x="23579" y="76"/>
                  </a:lnTo>
                  <a:lnTo>
                    <a:pt x="22959" y="127"/>
                  </a:lnTo>
                  <a:lnTo>
                    <a:pt x="22327" y="202"/>
                  </a:lnTo>
                  <a:lnTo>
                    <a:pt x="21707" y="278"/>
                  </a:lnTo>
                  <a:lnTo>
                    <a:pt x="21075" y="379"/>
                  </a:lnTo>
                  <a:lnTo>
                    <a:pt x="20456" y="506"/>
                  </a:lnTo>
                  <a:lnTo>
                    <a:pt x="19836" y="632"/>
                  </a:lnTo>
                  <a:lnTo>
                    <a:pt x="19217" y="784"/>
                  </a:lnTo>
                  <a:lnTo>
                    <a:pt x="18585" y="948"/>
                  </a:lnTo>
                  <a:lnTo>
                    <a:pt x="17965" y="1138"/>
                  </a:lnTo>
                  <a:lnTo>
                    <a:pt x="17346" y="1340"/>
                  </a:lnTo>
                  <a:lnTo>
                    <a:pt x="16739" y="1555"/>
                  </a:lnTo>
                  <a:lnTo>
                    <a:pt x="16119" y="1783"/>
                  </a:lnTo>
                  <a:lnTo>
                    <a:pt x="15513" y="2036"/>
                  </a:lnTo>
                  <a:lnTo>
                    <a:pt x="14918" y="2288"/>
                  </a:lnTo>
                  <a:lnTo>
                    <a:pt x="14324" y="2567"/>
                  </a:lnTo>
                  <a:lnTo>
                    <a:pt x="13755" y="2857"/>
                  </a:lnTo>
                  <a:lnTo>
                    <a:pt x="13186" y="3161"/>
                  </a:lnTo>
                  <a:lnTo>
                    <a:pt x="12630" y="3477"/>
                  </a:lnTo>
                  <a:lnTo>
                    <a:pt x="12074" y="3806"/>
                  </a:lnTo>
                  <a:lnTo>
                    <a:pt x="11543" y="4147"/>
                  </a:lnTo>
                  <a:lnTo>
                    <a:pt x="11012" y="4501"/>
                  </a:lnTo>
                  <a:lnTo>
                    <a:pt x="10506" y="4855"/>
                  </a:lnTo>
                  <a:lnTo>
                    <a:pt x="10001" y="5234"/>
                  </a:lnTo>
                  <a:lnTo>
                    <a:pt x="9507" y="5626"/>
                  </a:lnTo>
                  <a:lnTo>
                    <a:pt x="9014" y="6018"/>
                  </a:lnTo>
                  <a:lnTo>
                    <a:pt x="8547" y="6423"/>
                  </a:lnTo>
                  <a:lnTo>
                    <a:pt x="8091" y="6840"/>
                  </a:lnTo>
                  <a:lnTo>
                    <a:pt x="7636" y="7270"/>
                  </a:lnTo>
                  <a:lnTo>
                    <a:pt x="7207" y="7712"/>
                  </a:lnTo>
                  <a:lnTo>
                    <a:pt x="6777" y="8155"/>
                  </a:lnTo>
                  <a:lnTo>
                    <a:pt x="6372" y="8622"/>
                  </a:lnTo>
                  <a:lnTo>
                    <a:pt x="5968" y="9090"/>
                  </a:lnTo>
                  <a:lnTo>
                    <a:pt x="5576" y="9558"/>
                  </a:lnTo>
                  <a:lnTo>
                    <a:pt x="5196" y="10038"/>
                  </a:lnTo>
                  <a:lnTo>
                    <a:pt x="4830" y="10531"/>
                  </a:lnTo>
                  <a:lnTo>
                    <a:pt x="4476" y="11037"/>
                  </a:lnTo>
                  <a:lnTo>
                    <a:pt x="4134" y="11543"/>
                  </a:lnTo>
                  <a:lnTo>
                    <a:pt x="3818" y="12061"/>
                  </a:lnTo>
                  <a:lnTo>
                    <a:pt x="3502" y="12592"/>
                  </a:lnTo>
                  <a:lnTo>
                    <a:pt x="3199" y="13123"/>
                  </a:lnTo>
                  <a:lnTo>
                    <a:pt x="2908" y="13654"/>
                  </a:lnTo>
                  <a:lnTo>
                    <a:pt x="2630" y="14198"/>
                  </a:lnTo>
                  <a:lnTo>
                    <a:pt x="2364" y="14754"/>
                  </a:lnTo>
                  <a:lnTo>
                    <a:pt x="2112" y="15310"/>
                  </a:lnTo>
                  <a:lnTo>
                    <a:pt x="1884" y="15867"/>
                  </a:lnTo>
                  <a:lnTo>
                    <a:pt x="1656" y="16435"/>
                  </a:lnTo>
                  <a:lnTo>
                    <a:pt x="1442" y="17017"/>
                  </a:lnTo>
                  <a:lnTo>
                    <a:pt x="1252" y="17586"/>
                  </a:lnTo>
                  <a:lnTo>
                    <a:pt x="1075" y="18180"/>
                  </a:lnTo>
                  <a:lnTo>
                    <a:pt x="898" y="18762"/>
                  </a:lnTo>
                  <a:lnTo>
                    <a:pt x="746" y="19356"/>
                  </a:lnTo>
                  <a:lnTo>
                    <a:pt x="607" y="19950"/>
                  </a:lnTo>
                  <a:lnTo>
                    <a:pt x="481" y="20544"/>
                  </a:lnTo>
                  <a:lnTo>
                    <a:pt x="367" y="21151"/>
                  </a:lnTo>
                  <a:lnTo>
                    <a:pt x="266" y="21758"/>
                  </a:lnTo>
                  <a:lnTo>
                    <a:pt x="190" y="22365"/>
                  </a:lnTo>
                  <a:lnTo>
                    <a:pt x="127" y="22984"/>
                  </a:lnTo>
                  <a:lnTo>
                    <a:pt x="64" y="23591"/>
                  </a:lnTo>
                  <a:lnTo>
                    <a:pt x="26" y="24211"/>
                  </a:lnTo>
                  <a:lnTo>
                    <a:pt x="13" y="24830"/>
                  </a:lnTo>
                  <a:lnTo>
                    <a:pt x="0" y="25450"/>
                  </a:lnTo>
                  <a:lnTo>
                    <a:pt x="13" y="26069"/>
                  </a:lnTo>
                  <a:lnTo>
                    <a:pt x="26" y="26689"/>
                  </a:lnTo>
                  <a:lnTo>
                    <a:pt x="64" y="27321"/>
                  </a:lnTo>
                  <a:lnTo>
                    <a:pt x="127" y="27940"/>
                  </a:lnTo>
                  <a:lnTo>
                    <a:pt x="190" y="28572"/>
                  </a:lnTo>
                  <a:lnTo>
                    <a:pt x="278" y="29192"/>
                  </a:lnTo>
                  <a:lnTo>
                    <a:pt x="380" y="29811"/>
                  </a:lnTo>
                  <a:lnTo>
                    <a:pt x="493" y="30443"/>
                  </a:lnTo>
                  <a:lnTo>
                    <a:pt x="632" y="31063"/>
                  </a:lnTo>
                  <a:lnTo>
                    <a:pt x="784" y="31682"/>
                  </a:lnTo>
                  <a:lnTo>
                    <a:pt x="948" y="32302"/>
                  </a:lnTo>
                  <a:lnTo>
                    <a:pt x="1125" y="32921"/>
                  </a:lnTo>
                  <a:lnTo>
                    <a:pt x="1328" y="33541"/>
                  </a:lnTo>
                  <a:lnTo>
                    <a:pt x="1543" y="34160"/>
                  </a:lnTo>
                  <a:lnTo>
                    <a:pt x="1783" y="34780"/>
                  </a:lnTo>
                  <a:lnTo>
                    <a:pt x="2023" y="35387"/>
                  </a:lnTo>
                  <a:lnTo>
                    <a:pt x="2289" y="35981"/>
                  </a:lnTo>
                  <a:lnTo>
                    <a:pt x="2567" y="36575"/>
                  </a:lnTo>
                  <a:lnTo>
                    <a:pt x="2857" y="37144"/>
                  </a:lnTo>
                  <a:lnTo>
                    <a:pt x="3161" y="37713"/>
                  </a:lnTo>
                  <a:lnTo>
                    <a:pt x="3464" y="38269"/>
                  </a:lnTo>
                  <a:lnTo>
                    <a:pt x="3793" y="38825"/>
                  </a:lnTo>
                  <a:lnTo>
                    <a:pt x="4134" y="39356"/>
                  </a:lnTo>
                  <a:lnTo>
                    <a:pt x="4488" y="39887"/>
                  </a:lnTo>
                  <a:lnTo>
                    <a:pt x="4855" y="40393"/>
                  </a:lnTo>
                  <a:lnTo>
                    <a:pt x="5222" y="40899"/>
                  </a:lnTo>
                  <a:lnTo>
                    <a:pt x="5614" y="41392"/>
                  </a:lnTo>
                  <a:lnTo>
                    <a:pt x="6005" y="41872"/>
                  </a:lnTo>
                  <a:lnTo>
                    <a:pt x="6423" y="42353"/>
                  </a:lnTo>
                  <a:lnTo>
                    <a:pt x="6840" y="42808"/>
                  </a:lnTo>
                  <a:lnTo>
                    <a:pt x="7270" y="43250"/>
                  </a:lnTo>
                  <a:lnTo>
                    <a:pt x="7700" y="43693"/>
                  </a:lnTo>
                  <a:lnTo>
                    <a:pt x="8155" y="44123"/>
                  </a:lnTo>
                  <a:lnTo>
                    <a:pt x="8610" y="44527"/>
                  </a:lnTo>
                  <a:lnTo>
                    <a:pt x="9078" y="44932"/>
                  </a:lnTo>
                  <a:lnTo>
                    <a:pt x="9558" y="45324"/>
                  </a:lnTo>
                  <a:lnTo>
                    <a:pt x="10038" y="45703"/>
                  </a:lnTo>
                  <a:lnTo>
                    <a:pt x="10531" y="46070"/>
                  </a:lnTo>
                  <a:lnTo>
                    <a:pt x="11037" y="46411"/>
                  </a:lnTo>
                  <a:lnTo>
                    <a:pt x="11543" y="46752"/>
                  </a:lnTo>
                  <a:lnTo>
                    <a:pt x="12061" y="47081"/>
                  </a:lnTo>
                  <a:lnTo>
                    <a:pt x="12580" y="47397"/>
                  </a:lnTo>
                  <a:lnTo>
                    <a:pt x="13111" y="47700"/>
                  </a:lnTo>
                  <a:lnTo>
                    <a:pt x="13654" y="47991"/>
                  </a:lnTo>
                  <a:lnTo>
                    <a:pt x="14198" y="48269"/>
                  </a:lnTo>
                  <a:lnTo>
                    <a:pt x="14741" y="48535"/>
                  </a:lnTo>
                  <a:lnTo>
                    <a:pt x="15298" y="48775"/>
                  </a:lnTo>
                  <a:lnTo>
                    <a:pt x="15867" y="49015"/>
                  </a:lnTo>
                  <a:lnTo>
                    <a:pt x="16436" y="49243"/>
                  </a:lnTo>
                  <a:lnTo>
                    <a:pt x="17004" y="49445"/>
                  </a:lnTo>
                  <a:lnTo>
                    <a:pt x="17586" y="49647"/>
                  </a:lnTo>
                  <a:lnTo>
                    <a:pt x="18168" y="49824"/>
                  </a:lnTo>
                  <a:lnTo>
                    <a:pt x="18762" y="50001"/>
                  </a:lnTo>
                  <a:lnTo>
                    <a:pt x="19343" y="50153"/>
                  </a:lnTo>
                  <a:lnTo>
                    <a:pt x="19937" y="50292"/>
                  </a:lnTo>
                  <a:lnTo>
                    <a:pt x="20544" y="50419"/>
                  </a:lnTo>
                  <a:lnTo>
                    <a:pt x="21151" y="50532"/>
                  </a:lnTo>
                  <a:lnTo>
                    <a:pt x="21758" y="50621"/>
                  </a:lnTo>
                  <a:lnTo>
                    <a:pt x="22365" y="50709"/>
                  </a:lnTo>
                  <a:lnTo>
                    <a:pt x="22972" y="50773"/>
                  </a:lnTo>
                  <a:lnTo>
                    <a:pt x="23591" y="50823"/>
                  </a:lnTo>
                  <a:lnTo>
                    <a:pt x="24211" y="50861"/>
                  </a:lnTo>
                  <a:lnTo>
                    <a:pt x="24817" y="50886"/>
                  </a:lnTo>
                  <a:lnTo>
                    <a:pt x="25450" y="50899"/>
                  </a:lnTo>
                  <a:lnTo>
                    <a:pt x="26069" y="50886"/>
                  </a:lnTo>
                  <a:lnTo>
                    <a:pt x="26689" y="50861"/>
                  </a:lnTo>
                  <a:lnTo>
                    <a:pt x="27308" y="50823"/>
                  </a:lnTo>
                  <a:lnTo>
                    <a:pt x="27940" y="50773"/>
                  </a:lnTo>
                  <a:lnTo>
                    <a:pt x="28560" y="50709"/>
                  </a:lnTo>
                  <a:lnTo>
                    <a:pt x="29179" y="50621"/>
                  </a:lnTo>
                  <a:lnTo>
                    <a:pt x="29811" y="50520"/>
                  </a:lnTo>
                  <a:lnTo>
                    <a:pt x="30431" y="50406"/>
                  </a:lnTo>
                  <a:lnTo>
                    <a:pt x="31063" y="50267"/>
                  </a:lnTo>
                  <a:lnTo>
                    <a:pt x="31682" y="50115"/>
                  </a:lnTo>
                  <a:lnTo>
                    <a:pt x="32302" y="49951"/>
                  </a:lnTo>
                  <a:lnTo>
                    <a:pt x="32921" y="49774"/>
                  </a:lnTo>
                  <a:lnTo>
                    <a:pt x="33541" y="49572"/>
                  </a:lnTo>
                  <a:lnTo>
                    <a:pt x="34160" y="49357"/>
                  </a:lnTo>
                  <a:lnTo>
                    <a:pt x="34767" y="49116"/>
                  </a:lnTo>
                  <a:lnTo>
                    <a:pt x="35374" y="48876"/>
                  </a:lnTo>
                  <a:lnTo>
                    <a:pt x="35981" y="48611"/>
                  </a:lnTo>
                  <a:lnTo>
                    <a:pt x="36562" y="48333"/>
                  </a:lnTo>
                  <a:lnTo>
                    <a:pt x="37144" y="48042"/>
                  </a:lnTo>
                  <a:lnTo>
                    <a:pt x="37713" y="47738"/>
                  </a:lnTo>
                  <a:lnTo>
                    <a:pt x="38269" y="47422"/>
                  </a:lnTo>
                  <a:lnTo>
                    <a:pt x="38813" y="47094"/>
                  </a:lnTo>
                  <a:lnTo>
                    <a:pt x="39344" y="46765"/>
                  </a:lnTo>
                  <a:lnTo>
                    <a:pt x="39875" y="46411"/>
                  </a:lnTo>
                  <a:lnTo>
                    <a:pt x="40393" y="46044"/>
                  </a:lnTo>
                  <a:lnTo>
                    <a:pt x="40899" y="45665"/>
                  </a:lnTo>
                  <a:lnTo>
                    <a:pt x="41392" y="45286"/>
                  </a:lnTo>
                  <a:lnTo>
                    <a:pt x="41872" y="44881"/>
                  </a:lnTo>
                  <a:lnTo>
                    <a:pt x="42340" y="44477"/>
                  </a:lnTo>
                  <a:lnTo>
                    <a:pt x="42795" y="44059"/>
                  </a:lnTo>
                  <a:lnTo>
                    <a:pt x="43250" y="43630"/>
                  </a:lnTo>
                  <a:lnTo>
                    <a:pt x="43680" y="43187"/>
                  </a:lnTo>
                  <a:lnTo>
                    <a:pt x="44110" y="42745"/>
                  </a:lnTo>
                  <a:lnTo>
                    <a:pt x="44527" y="42289"/>
                  </a:lnTo>
                  <a:lnTo>
                    <a:pt x="44919" y="41822"/>
                  </a:lnTo>
                  <a:lnTo>
                    <a:pt x="45311" y="41341"/>
                  </a:lnTo>
                  <a:lnTo>
                    <a:pt x="45690" y="40861"/>
                  </a:lnTo>
                  <a:lnTo>
                    <a:pt x="46057" y="40368"/>
                  </a:lnTo>
                  <a:lnTo>
                    <a:pt x="46411" y="39862"/>
                  </a:lnTo>
                  <a:lnTo>
                    <a:pt x="46752" y="39356"/>
                  </a:lnTo>
                  <a:lnTo>
                    <a:pt x="47081" y="38838"/>
                  </a:lnTo>
                  <a:lnTo>
                    <a:pt x="47397" y="38320"/>
                  </a:lnTo>
                  <a:lnTo>
                    <a:pt x="47700" y="37789"/>
                  </a:lnTo>
                  <a:lnTo>
                    <a:pt x="47979" y="37245"/>
                  </a:lnTo>
                  <a:lnTo>
                    <a:pt x="48257" y="36701"/>
                  </a:lnTo>
                  <a:lnTo>
                    <a:pt x="48522" y="36145"/>
                  </a:lnTo>
                  <a:lnTo>
                    <a:pt x="48775" y="35589"/>
                  </a:lnTo>
                  <a:lnTo>
                    <a:pt x="49015" y="35033"/>
                  </a:lnTo>
                  <a:lnTo>
                    <a:pt x="49230" y="34464"/>
                  </a:lnTo>
                  <a:lnTo>
                    <a:pt x="49445" y="33895"/>
                  </a:lnTo>
                  <a:lnTo>
                    <a:pt x="49635" y="33313"/>
                  </a:lnTo>
                  <a:lnTo>
                    <a:pt x="49824" y="32732"/>
                  </a:lnTo>
                  <a:lnTo>
                    <a:pt x="49989" y="32137"/>
                  </a:lnTo>
                  <a:lnTo>
                    <a:pt x="50140" y="31543"/>
                  </a:lnTo>
                  <a:lnTo>
                    <a:pt x="50279" y="30949"/>
                  </a:lnTo>
                  <a:lnTo>
                    <a:pt x="50406" y="30355"/>
                  </a:lnTo>
                  <a:lnTo>
                    <a:pt x="50520" y="29748"/>
                  </a:lnTo>
                  <a:lnTo>
                    <a:pt x="50621" y="29141"/>
                  </a:lnTo>
                  <a:lnTo>
                    <a:pt x="50697" y="28534"/>
                  </a:lnTo>
                  <a:lnTo>
                    <a:pt x="50773" y="27928"/>
                  </a:lnTo>
                  <a:lnTo>
                    <a:pt x="50823" y="27308"/>
                  </a:lnTo>
                  <a:lnTo>
                    <a:pt x="50861" y="26689"/>
                  </a:lnTo>
                  <a:lnTo>
                    <a:pt x="50886" y="26069"/>
                  </a:lnTo>
                  <a:lnTo>
                    <a:pt x="50886" y="25450"/>
                  </a:lnTo>
                  <a:lnTo>
                    <a:pt x="50886" y="24830"/>
                  </a:lnTo>
                  <a:lnTo>
                    <a:pt x="50861" y="24211"/>
                  </a:lnTo>
                  <a:lnTo>
                    <a:pt x="50823" y="23591"/>
                  </a:lnTo>
                  <a:lnTo>
                    <a:pt x="50773" y="22959"/>
                  </a:lnTo>
                  <a:lnTo>
                    <a:pt x="50697" y="22340"/>
                  </a:lnTo>
                  <a:lnTo>
                    <a:pt x="50608" y="21707"/>
                  </a:lnTo>
                  <a:lnTo>
                    <a:pt x="50507" y="21088"/>
                  </a:lnTo>
                  <a:lnTo>
                    <a:pt x="50393" y="20468"/>
                  </a:lnTo>
                  <a:lnTo>
                    <a:pt x="50267" y="19836"/>
                  </a:lnTo>
                  <a:lnTo>
                    <a:pt x="50115" y="19217"/>
                  </a:lnTo>
                  <a:lnTo>
                    <a:pt x="49951" y="18597"/>
                  </a:lnTo>
                  <a:lnTo>
                    <a:pt x="49761" y="17978"/>
                  </a:lnTo>
                  <a:lnTo>
                    <a:pt x="49559" y="17358"/>
                  </a:lnTo>
                  <a:lnTo>
                    <a:pt x="49344" y="16739"/>
                  </a:lnTo>
                  <a:lnTo>
                    <a:pt x="49116" y="16132"/>
                  </a:lnTo>
                  <a:lnTo>
                    <a:pt x="48864" y="15525"/>
                  </a:lnTo>
                  <a:lnTo>
                    <a:pt x="48598" y="14918"/>
                  </a:lnTo>
                  <a:lnTo>
                    <a:pt x="48333" y="14337"/>
                  </a:lnTo>
                  <a:lnTo>
                    <a:pt x="48042" y="13755"/>
                  </a:lnTo>
                  <a:lnTo>
                    <a:pt x="47738" y="13186"/>
                  </a:lnTo>
                  <a:lnTo>
                    <a:pt x="47422" y="12630"/>
                  </a:lnTo>
                  <a:lnTo>
                    <a:pt x="47094" y="12086"/>
                  </a:lnTo>
                  <a:lnTo>
                    <a:pt x="46752" y="11543"/>
                  </a:lnTo>
                  <a:lnTo>
                    <a:pt x="46398" y="11024"/>
                  </a:lnTo>
                  <a:lnTo>
                    <a:pt x="46044" y="10506"/>
                  </a:lnTo>
                  <a:lnTo>
                    <a:pt x="45665" y="10000"/>
                  </a:lnTo>
                  <a:lnTo>
                    <a:pt x="45273" y="9507"/>
                  </a:lnTo>
                  <a:lnTo>
                    <a:pt x="44881" y="9027"/>
                  </a:lnTo>
                  <a:lnTo>
                    <a:pt x="44477" y="8559"/>
                  </a:lnTo>
                  <a:lnTo>
                    <a:pt x="44047" y="8091"/>
                  </a:lnTo>
                  <a:lnTo>
                    <a:pt x="43630" y="7649"/>
                  </a:lnTo>
                  <a:lnTo>
                    <a:pt x="43187" y="7206"/>
                  </a:lnTo>
                  <a:lnTo>
                    <a:pt x="42732" y="6789"/>
                  </a:lnTo>
                  <a:lnTo>
                    <a:pt x="42277" y="6372"/>
                  </a:lnTo>
                  <a:lnTo>
                    <a:pt x="41809" y="5967"/>
                  </a:lnTo>
                  <a:lnTo>
                    <a:pt x="41341" y="5588"/>
                  </a:lnTo>
                  <a:lnTo>
                    <a:pt x="40848" y="5209"/>
                  </a:lnTo>
                  <a:lnTo>
                    <a:pt x="40355" y="4842"/>
                  </a:lnTo>
                  <a:lnTo>
                    <a:pt x="39862" y="4488"/>
                  </a:lnTo>
                  <a:lnTo>
                    <a:pt x="39344" y="4147"/>
                  </a:lnTo>
                  <a:lnTo>
                    <a:pt x="38838" y="3818"/>
                  </a:lnTo>
                  <a:lnTo>
                    <a:pt x="38307" y="3502"/>
                  </a:lnTo>
                  <a:lnTo>
                    <a:pt x="37776" y="3199"/>
                  </a:lnTo>
                  <a:lnTo>
                    <a:pt x="37245" y="2908"/>
                  </a:lnTo>
                  <a:lnTo>
                    <a:pt x="36701" y="2630"/>
                  </a:lnTo>
                  <a:lnTo>
                    <a:pt x="36145" y="2377"/>
                  </a:lnTo>
                  <a:lnTo>
                    <a:pt x="35589" y="2124"/>
                  </a:lnTo>
                  <a:lnTo>
                    <a:pt x="35020" y="1884"/>
                  </a:lnTo>
                  <a:lnTo>
                    <a:pt x="34464" y="1669"/>
                  </a:lnTo>
                  <a:lnTo>
                    <a:pt x="33882" y="1454"/>
                  </a:lnTo>
                  <a:lnTo>
                    <a:pt x="33301" y="1252"/>
                  </a:lnTo>
                  <a:lnTo>
                    <a:pt x="32719" y="1075"/>
                  </a:lnTo>
                  <a:lnTo>
                    <a:pt x="32137" y="910"/>
                  </a:lnTo>
                  <a:lnTo>
                    <a:pt x="31543" y="759"/>
                  </a:lnTo>
                  <a:lnTo>
                    <a:pt x="30949" y="607"/>
                  </a:lnTo>
                  <a:lnTo>
                    <a:pt x="30342" y="481"/>
                  </a:lnTo>
                  <a:lnTo>
                    <a:pt x="29748" y="379"/>
                  </a:lnTo>
                  <a:lnTo>
                    <a:pt x="29141" y="278"/>
                  </a:lnTo>
                  <a:lnTo>
                    <a:pt x="28534" y="190"/>
                  </a:lnTo>
                  <a:lnTo>
                    <a:pt x="27915" y="127"/>
                  </a:lnTo>
                  <a:lnTo>
                    <a:pt x="27308" y="76"/>
                  </a:lnTo>
                  <a:lnTo>
                    <a:pt x="26689" y="38"/>
                  </a:lnTo>
                  <a:lnTo>
                    <a:pt x="26069" y="13"/>
                  </a:lnTo>
                  <a:lnTo>
                    <a:pt x="25450" y="0"/>
                  </a:lnTo>
                  <a:close/>
                </a:path>
              </a:pathLst>
            </a:custGeom>
            <a:solidFill>
              <a:srgbClr val="D4E2F1">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20"/>
          <p:cNvSpPr txBox="1"/>
          <p:nvPr/>
        </p:nvSpPr>
        <p:spPr>
          <a:xfrm>
            <a:off x="457200" y="4488375"/>
            <a:ext cx="82296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Roboto"/>
              <a:ea typeface="Roboto"/>
              <a:cs typeface="Roboto"/>
              <a:sym typeface="Roboto"/>
            </a:endParaRPr>
          </a:p>
        </p:txBody>
      </p:sp>
      <p:sp>
        <p:nvSpPr>
          <p:cNvPr id="294" name="Google Shape;294;p20"/>
          <p:cNvSpPr txBox="1"/>
          <p:nvPr/>
        </p:nvSpPr>
        <p:spPr>
          <a:xfrm>
            <a:off x="1512859" y="1844053"/>
            <a:ext cx="1068547" cy="1851377"/>
          </a:xfrm>
          <a:prstGeom prst="rect">
            <a:avLst/>
          </a:prstGeom>
          <a:noFill/>
          <a:ln>
            <a:noFill/>
          </a:ln>
        </p:spPr>
        <p:txBody>
          <a:bodyPr spcFirstLastPara="1" vert="vert270" wrap="square" lIns="91425" tIns="91425" rIns="91425" bIns="91425" anchor="ctr" anchorCtr="0">
            <a:noAutofit/>
          </a:bodyPr>
          <a:lstStyle/>
          <a:p>
            <a:pPr marL="0" lvl="0" indent="0" algn="l" rtl="0">
              <a:spcBef>
                <a:spcPts val="0"/>
              </a:spcBef>
              <a:spcAft>
                <a:spcPts val="0"/>
              </a:spcAft>
              <a:buNone/>
            </a:pPr>
            <a:r>
              <a:rPr lang="es-EC" sz="3200" b="1" dirty="0" err="1">
                <a:latin typeface="Fira Sans Extra Condensed"/>
                <a:ea typeface="Fira Sans Extra Condensed"/>
                <a:cs typeface="Fira Sans Extra Condensed"/>
                <a:sym typeface="Fira Sans Extra Condensed"/>
              </a:rPr>
              <a:t>Splitting</a:t>
            </a:r>
            <a:endParaRPr lang="es-EC" sz="3200" b="1" dirty="0">
              <a:solidFill>
                <a:srgbClr val="000000"/>
              </a:solidFill>
              <a:latin typeface="Fira Sans Extra Condensed"/>
              <a:ea typeface="Fira Sans Extra Condensed"/>
              <a:cs typeface="Fira Sans Extra Condensed"/>
              <a:sym typeface="Fira Sans Extra Condensed"/>
            </a:endParaRPr>
          </a:p>
        </p:txBody>
      </p:sp>
      <p:grpSp>
        <p:nvGrpSpPr>
          <p:cNvPr id="2" name="Grupo 1">
            <a:extLst>
              <a:ext uri="{FF2B5EF4-FFF2-40B4-BE49-F238E27FC236}">
                <a16:creationId xmlns:a16="http://schemas.microsoft.com/office/drawing/2014/main" id="{F08CF6F2-E57E-452E-A170-F09066395A9E}"/>
              </a:ext>
            </a:extLst>
          </p:cNvPr>
          <p:cNvGrpSpPr/>
          <p:nvPr/>
        </p:nvGrpSpPr>
        <p:grpSpPr>
          <a:xfrm>
            <a:off x="804096" y="3772950"/>
            <a:ext cx="619200" cy="619200"/>
            <a:chOff x="1514400" y="3040236"/>
            <a:chExt cx="619200" cy="619200"/>
          </a:xfrm>
        </p:grpSpPr>
        <p:sp>
          <p:nvSpPr>
            <p:cNvPr id="296" name="Google Shape;296;p20"/>
            <p:cNvSpPr/>
            <p:nvPr/>
          </p:nvSpPr>
          <p:spPr>
            <a:xfrm>
              <a:off x="1514400" y="3040236"/>
              <a:ext cx="619200" cy="619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20"/>
            <p:cNvGrpSpPr/>
            <p:nvPr/>
          </p:nvGrpSpPr>
          <p:grpSpPr>
            <a:xfrm>
              <a:off x="1638736" y="3166103"/>
              <a:ext cx="370544" cy="367467"/>
              <a:chOff x="5580148" y="2287092"/>
              <a:chExt cx="370544" cy="367467"/>
            </a:xfrm>
          </p:grpSpPr>
          <p:sp>
            <p:nvSpPr>
              <p:cNvPr id="298" name="Google Shape;298;p20"/>
              <p:cNvSpPr/>
              <p:nvPr/>
            </p:nvSpPr>
            <p:spPr>
              <a:xfrm>
                <a:off x="5808144" y="2364641"/>
                <a:ext cx="142549" cy="95329"/>
              </a:xfrm>
              <a:custGeom>
                <a:avLst/>
                <a:gdLst/>
                <a:ahLst/>
                <a:cxnLst/>
                <a:rect l="l" t="t" r="r" b="b"/>
                <a:pathLst>
                  <a:path w="4169" h="2788" extrusionOk="0">
                    <a:moveTo>
                      <a:pt x="2722" y="0"/>
                    </a:moveTo>
                    <a:cubicBezTo>
                      <a:pt x="2681" y="0"/>
                      <a:pt x="2638" y="8"/>
                      <a:pt x="2596" y="25"/>
                    </a:cubicBezTo>
                    <a:cubicBezTo>
                      <a:pt x="2477" y="72"/>
                      <a:pt x="2406" y="192"/>
                      <a:pt x="2406" y="334"/>
                    </a:cubicBezTo>
                    <a:lnTo>
                      <a:pt x="2406" y="620"/>
                    </a:lnTo>
                    <a:lnTo>
                      <a:pt x="1263" y="620"/>
                    </a:lnTo>
                    <a:cubicBezTo>
                      <a:pt x="572" y="620"/>
                      <a:pt x="0" y="1192"/>
                      <a:pt x="0" y="1882"/>
                    </a:cubicBezTo>
                    <a:lnTo>
                      <a:pt x="0" y="2287"/>
                    </a:lnTo>
                    <a:lnTo>
                      <a:pt x="24" y="2359"/>
                    </a:lnTo>
                    <a:cubicBezTo>
                      <a:pt x="143" y="2311"/>
                      <a:pt x="262" y="2287"/>
                      <a:pt x="382" y="2287"/>
                    </a:cubicBezTo>
                    <a:cubicBezTo>
                      <a:pt x="620" y="2287"/>
                      <a:pt x="858" y="2382"/>
                      <a:pt x="1048" y="2549"/>
                    </a:cubicBezTo>
                    <a:lnTo>
                      <a:pt x="1263" y="2787"/>
                    </a:lnTo>
                    <a:lnTo>
                      <a:pt x="1263" y="1882"/>
                    </a:lnTo>
                    <a:lnTo>
                      <a:pt x="2406" y="1882"/>
                    </a:lnTo>
                    <a:lnTo>
                      <a:pt x="2406" y="2192"/>
                    </a:lnTo>
                    <a:cubicBezTo>
                      <a:pt x="2406" y="2311"/>
                      <a:pt x="2477" y="2430"/>
                      <a:pt x="2596" y="2478"/>
                    </a:cubicBezTo>
                    <a:cubicBezTo>
                      <a:pt x="2644" y="2501"/>
                      <a:pt x="2692" y="2501"/>
                      <a:pt x="2739" y="2501"/>
                    </a:cubicBezTo>
                    <a:cubicBezTo>
                      <a:pt x="2811" y="2501"/>
                      <a:pt x="2882" y="2478"/>
                      <a:pt x="2930" y="2430"/>
                    </a:cubicBezTo>
                    <a:lnTo>
                      <a:pt x="4001" y="1525"/>
                    </a:lnTo>
                    <a:cubicBezTo>
                      <a:pt x="4168" y="1406"/>
                      <a:pt x="4168" y="1168"/>
                      <a:pt x="4001" y="1049"/>
                    </a:cubicBezTo>
                    <a:lnTo>
                      <a:pt x="4001" y="1001"/>
                    </a:lnTo>
                    <a:lnTo>
                      <a:pt x="2930" y="72"/>
                    </a:lnTo>
                    <a:cubicBezTo>
                      <a:pt x="2868" y="26"/>
                      <a:pt x="2797" y="0"/>
                      <a:pt x="2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a:off x="5580148" y="2363820"/>
                <a:ext cx="142514" cy="93687"/>
              </a:xfrm>
              <a:custGeom>
                <a:avLst/>
                <a:gdLst/>
                <a:ahLst/>
                <a:cxnLst/>
                <a:rect l="l" t="t" r="r" b="b"/>
                <a:pathLst>
                  <a:path w="4168" h="2740" extrusionOk="0">
                    <a:moveTo>
                      <a:pt x="1447" y="0"/>
                    </a:moveTo>
                    <a:cubicBezTo>
                      <a:pt x="1372" y="0"/>
                      <a:pt x="1300" y="26"/>
                      <a:pt x="1239" y="73"/>
                    </a:cubicBezTo>
                    <a:lnTo>
                      <a:pt x="167" y="1001"/>
                    </a:lnTo>
                    <a:cubicBezTo>
                      <a:pt x="0" y="1120"/>
                      <a:pt x="0" y="1359"/>
                      <a:pt x="167" y="1478"/>
                    </a:cubicBezTo>
                    <a:lnTo>
                      <a:pt x="1239" y="2383"/>
                    </a:lnTo>
                    <a:cubicBezTo>
                      <a:pt x="1286" y="2430"/>
                      <a:pt x="1358" y="2454"/>
                      <a:pt x="1453" y="2454"/>
                    </a:cubicBezTo>
                    <a:cubicBezTo>
                      <a:pt x="1477" y="2454"/>
                      <a:pt x="1525" y="2454"/>
                      <a:pt x="1572" y="2430"/>
                    </a:cubicBezTo>
                    <a:cubicBezTo>
                      <a:pt x="1691" y="2383"/>
                      <a:pt x="1763" y="2264"/>
                      <a:pt x="1763" y="2144"/>
                    </a:cubicBezTo>
                    <a:lnTo>
                      <a:pt x="1763" y="1835"/>
                    </a:lnTo>
                    <a:lnTo>
                      <a:pt x="2906" y="1835"/>
                    </a:lnTo>
                    <a:lnTo>
                      <a:pt x="2906" y="2740"/>
                    </a:lnTo>
                    <a:lnTo>
                      <a:pt x="3120" y="2525"/>
                    </a:lnTo>
                    <a:cubicBezTo>
                      <a:pt x="3311" y="2335"/>
                      <a:pt x="3549" y="2240"/>
                      <a:pt x="3787" y="2240"/>
                    </a:cubicBezTo>
                    <a:lnTo>
                      <a:pt x="3787" y="2287"/>
                    </a:lnTo>
                    <a:cubicBezTo>
                      <a:pt x="3906" y="2287"/>
                      <a:pt x="4025" y="2311"/>
                      <a:pt x="4144" y="2359"/>
                    </a:cubicBezTo>
                    <a:lnTo>
                      <a:pt x="4168" y="2287"/>
                    </a:lnTo>
                    <a:lnTo>
                      <a:pt x="4168" y="1883"/>
                    </a:lnTo>
                    <a:cubicBezTo>
                      <a:pt x="4168" y="1192"/>
                      <a:pt x="3596" y="620"/>
                      <a:pt x="2906" y="620"/>
                    </a:cubicBezTo>
                    <a:lnTo>
                      <a:pt x="1763" y="620"/>
                    </a:lnTo>
                    <a:lnTo>
                      <a:pt x="1763" y="335"/>
                    </a:lnTo>
                    <a:cubicBezTo>
                      <a:pt x="1763" y="192"/>
                      <a:pt x="1691" y="73"/>
                      <a:pt x="1572" y="25"/>
                    </a:cubicBezTo>
                    <a:cubicBezTo>
                      <a:pt x="1530" y="8"/>
                      <a:pt x="1488" y="0"/>
                      <a:pt x="14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5722629" y="2287092"/>
                <a:ext cx="86370" cy="138685"/>
              </a:xfrm>
              <a:custGeom>
                <a:avLst/>
                <a:gdLst/>
                <a:ahLst/>
                <a:cxnLst/>
                <a:rect l="l" t="t" r="r" b="b"/>
                <a:pathLst>
                  <a:path w="2526" h="4056" extrusionOk="0">
                    <a:moveTo>
                      <a:pt x="1278" y="1"/>
                    </a:moveTo>
                    <a:cubicBezTo>
                      <a:pt x="1186" y="1"/>
                      <a:pt x="1096" y="42"/>
                      <a:pt x="1049" y="126"/>
                    </a:cubicBezTo>
                    <a:lnTo>
                      <a:pt x="96" y="1197"/>
                    </a:lnTo>
                    <a:cubicBezTo>
                      <a:pt x="25" y="1293"/>
                      <a:pt x="1" y="1412"/>
                      <a:pt x="49" y="1531"/>
                    </a:cubicBezTo>
                    <a:cubicBezTo>
                      <a:pt x="96" y="1650"/>
                      <a:pt x="215" y="1721"/>
                      <a:pt x="358" y="1721"/>
                    </a:cubicBezTo>
                    <a:lnTo>
                      <a:pt x="644" y="1721"/>
                    </a:lnTo>
                    <a:lnTo>
                      <a:pt x="644" y="4055"/>
                    </a:lnTo>
                    <a:cubicBezTo>
                      <a:pt x="715" y="4055"/>
                      <a:pt x="787" y="4031"/>
                      <a:pt x="858" y="4031"/>
                    </a:cubicBezTo>
                    <a:lnTo>
                      <a:pt x="1668" y="4031"/>
                    </a:lnTo>
                    <a:cubicBezTo>
                      <a:pt x="1739" y="4031"/>
                      <a:pt x="1811" y="4031"/>
                      <a:pt x="1882" y="4055"/>
                    </a:cubicBezTo>
                    <a:lnTo>
                      <a:pt x="1882" y="1697"/>
                    </a:lnTo>
                    <a:lnTo>
                      <a:pt x="2168" y="1697"/>
                    </a:lnTo>
                    <a:cubicBezTo>
                      <a:pt x="2183" y="1700"/>
                      <a:pt x="2198" y="1701"/>
                      <a:pt x="2212" y="1701"/>
                    </a:cubicBezTo>
                    <a:cubicBezTo>
                      <a:pt x="2335" y="1701"/>
                      <a:pt x="2435" y="1616"/>
                      <a:pt x="2478" y="1531"/>
                    </a:cubicBezTo>
                    <a:cubicBezTo>
                      <a:pt x="2525" y="1412"/>
                      <a:pt x="2501" y="1269"/>
                      <a:pt x="2430" y="1174"/>
                    </a:cubicBezTo>
                    <a:lnTo>
                      <a:pt x="1525" y="126"/>
                    </a:lnTo>
                    <a:cubicBezTo>
                      <a:pt x="1466" y="42"/>
                      <a:pt x="1370" y="1"/>
                      <a:pt x="12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5661561" y="2446908"/>
                <a:ext cx="207685" cy="207651"/>
              </a:xfrm>
              <a:custGeom>
                <a:avLst/>
                <a:gdLst/>
                <a:ahLst/>
                <a:cxnLst/>
                <a:rect l="l" t="t" r="r" b="b"/>
                <a:pathLst>
                  <a:path w="6074" h="6073" extrusionOk="0">
                    <a:moveTo>
                      <a:pt x="2900" y="1969"/>
                    </a:moveTo>
                    <a:cubicBezTo>
                      <a:pt x="2948" y="1969"/>
                      <a:pt x="2998" y="1971"/>
                      <a:pt x="3049" y="1977"/>
                    </a:cubicBezTo>
                    <a:cubicBezTo>
                      <a:pt x="3089" y="1972"/>
                      <a:pt x="3128" y="1970"/>
                      <a:pt x="3167" y="1970"/>
                    </a:cubicBezTo>
                    <a:cubicBezTo>
                      <a:pt x="3733" y="1970"/>
                      <a:pt x="4192" y="2445"/>
                      <a:pt x="4192" y="3025"/>
                    </a:cubicBezTo>
                    <a:cubicBezTo>
                      <a:pt x="4192" y="3604"/>
                      <a:pt x="3733" y="4079"/>
                      <a:pt x="3167" y="4079"/>
                    </a:cubicBezTo>
                    <a:cubicBezTo>
                      <a:pt x="3128" y="4079"/>
                      <a:pt x="3089" y="4077"/>
                      <a:pt x="3049" y="4072"/>
                    </a:cubicBezTo>
                    <a:cubicBezTo>
                      <a:pt x="2998" y="4078"/>
                      <a:pt x="2948" y="4081"/>
                      <a:pt x="2900" y="4081"/>
                    </a:cubicBezTo>
                    <a:cubicBezTo>
                      <a:pt x="1551" y="4081"/>
                      <a:pt x="1551" y="1969"/>
                      <a:pt x="2900" y="1969"/>
                    </a:cubicBezTo>
                    <a:close/>
                    <a:moveTo>
                      <a:pt x="2620" y="0"/>
                    </a:moveTo>
                    <a:cubicBezTo>
                      <a:pt x="2454" y="0"/>
                      <a:pt x="2311" y="119"/>
                      <a:pt x="2311" y="286"/>
                    </a:cubicBezTo>
                    <a:lnTo>
                      <a:pt x="2311" y="405"/>
                    </a:lnTo>
                    <a:cubicBezTo>
                      <a:pt x="2097" y="453"/>
                      <a:pt x="1906" y="548"/>
                      <a:pt x="1716" y="643"/>
                    </a:cubicBezTo>
                    <a:lnTo>
                      <a:pt x="1644" y="572"/>
                    </a:lnTo>
                    <a:cubicBezTo>
                      <a:pt x="1596" y="524"/>
                      <a:pt x="1501" y="477"/>
                      <a:pt x="1430" y="477"/>
                    </a:cubicBezTo>
                    <a:cubicBezTo>
                      <a:pt x="1335" y="477"/>
                      <a:pt x="1263" y="500"/>
                      <a:pt x="1192" y="572"/>
                    </a:cubicBezTo>
                    <a:lnTo>
                      <a:pt x="596" y="1167"/>
                    </a:lnTo>
                    <a:cubicBezTo>
                      <a:pt x="549" y="1215"/>
                      <a:pt x="525" y="1310"/>
                      <a:pt x="525" y="1381"/>
                    </a:cubicBezTo>
                    <a:cubicBezTo>
                      <a:pt x="525" y="1477"/>
                      <a:pt x="549" y="1548"/>
                      <a:pt x="596" y="1620"/>
                    </a:cubicBezTo>
                    <a:lnTo>
                      <a:pt x="668" y="1691"/>
                    </a:lnTo>
                    <a:cubicBezTo>
                      <a:pt x="572" y="1882"/>
                      <a:pt x="477" y="2072"/>
                      <a:pt x="430" y="2286"/>
                    </a:cubicBezTo>
                    <a:lnTo>
                      <a:pt x="334" y="2286"/>
                    </a:lnTo>
                    <a:cubicBezTo>
                      <a:pt x="144" y="2286"/>
                      <a:pt x="25" y="2429"/>
                      <a:pt x="1" y="2596"/>
                    </a:cubicBezTo>
                    <a:lnTo>
                      <a:pt x="1" y="3430"/>
                    </a:lnTo>
                    <a:cubicBezTo>
                      <a:pt x="25" y="3596"/>
                      <a:pt x="144" y="3739"/>
                      <a:pt x="334" y="3739"/>
                    </a:cubicBezTo>
                    <a:lnTo>
                      <a:pt x="430" y="3739"/>
                    </a:lnTo>
                    <a:cubicBezTo>
                      <a:pt x="477" y="3953"/>
                      <a:pt x="572" y="4144"/>
                      <a:pt x="668" y="4334"/>
                    </a:cubicBezTo>
                    <a:lnTo>
                      <a:pt x="596" y="4406"/>
                    </a:lnTo>
                    <a:cubicBezTo>
                      <a:pt x="549" y="4477"/>
                      <a:pt x="525" y="4549"/>
                      <a:pt x="525" y="4644"/>
                    </a:cubicBezTo>
                    <a:cubicBezTo>
                      <a:pt x="525" y="4715"/>
                      <a:pt x="549" y="4787"/>
                      <a:pt x="596" y="4858"/>
                    </a:cubicBezTo>
                    <a:lnTo>
                      <a:pt x="1192" y="5454"/>
                    </a:lnTo>
                    <a:cubicBezTo>
                      <a:pt x="1263" y="5501"/>
                      <a:pt x="1335" y="5549"/>
                      <a:pt x="1430" y="5549"/>
                    </a:cubicBezTo>
                    <a:cubicBezTo>
                      <a:pt x="1501" y="5549"/>
                      <a:pt x="1596" y="5501"/>
                      <a:pt x="1644" y="5454"/>
                    </a:cubicBezTo>
                    <a:lnTo>
                      <a:pt x="1716" y="5382"/>
                    </a:lnTo>
                    <a:cubicBezTo>
                      <a:pt x="1906" y="5478"/>
                      <a:pt x="2097" y="5573"/>
                      <a:pt x="2311" y="5620"/>
                    </a:cubicBezTo>
                    <a:lnTo>
                      <a:pt x="2311" y="5763"/>
                    </a:lnTo>
                    <a:cubicBezTo>
                      <a:pt x="2311" y="5930"/>
                      <a:pt x="2454" y="6073"/>
                      <a:pt x="2620" y="6073"/>
                    </a:cubicBezTo>
                    <a:lnTo>
                      <a:pt x="3454" y="6073"/>
                    </a:lnTo>
                    <a:cubicBezTo>
                      <a:pt x="3645" y="6073"/>
                      <a:pt x="3787" y="5930"/>
                      <a:pt x="3764" y="5763"/>
                    </a:cubicBezTo>
                    <a:lnTo>
                      <a:pt x="3764" y="5644"/>
                    </a:lnTo>
                    <a:cubicBezTo>
                      <a:pt x="3978" y="5597"/>
                      <a:pt x="4192" y="5501"/>
                      <a:pt x="4359" y="5406"/>
                    </a:cubicBezTo>
                    <a:lnTo>
                      <a:pt x="4430" y="5478"/>
                    </a:lnTo>
                    <a:cubicBezTo>
                      <a:pt x="4502" y="5525"/>
                      <a:pt x="4573" y="5573"/>
                      <a:pt x="4669" y="5573"/>
                    </a:cubicBezTo>
                    <a:cubicBezTo>
                      <a:pt x="4740" y="5573"/>
                      <a:pt x="4835" y="5525"/>
                      <a:pt x="4883" y="5478"/>
                    </a:cubicBezTo>
                    <a:lnTo>
                      <a:pt x="5478" y="4882"/>
                    </a:lnTo>
                    <a:cubicBezTo>
                      <a:pt x="5526" y="4811"/>
                      <a:pt x="5573" y="4739"/>
                      <a:pt x="5573" y="4644"/>
                    </a:cubicBezTo>
                    <a:cubicBezTo>
                      <a:pt x="5573" y="4573"/>
                      <a:pt x="5550" y="4501"/>
                      <a:pt x="5478" y="4430"/>
                    </a:cubicBezTo>
                    <a:lnTo>
                      <a:pt x="5407" y="4358"/>
                    </a:lnTo>
                    <a:cubicBezTo>
                      <a:pt x="5526" y="4168"/>
                      <a:pt x="5597" y="3977"/>
                      <a:pt x="5669" y="3763"/>
                    </a:cubicBezTo>
                    <a:lnTo>
                      <a:pt x="5764" y="3763"/>
                    </a:lnTo>
                    <a:cubicBezTo>
                      <a:pt x="5931" y="3763"/>
                      <a:pt x="6074" y="3620"/>
                      <a:pt x="6074" y="3453"/>
                    </a:cubicBezTo>
                    <a:lnTo>
                      <a:pt x="6074" y="2596"/>
                    </a:lnTo>
                    <a:cubicBezTo>
                      <a:pt x="6074" y="2429"/>
                      <a:pt x="5931" y="2286"/>
                      <a:pt x="5764" y="2286"/>
                    </a:cubicBezTo>
                    <a:lnTo>
                      <a:pt x="5669" y="2286"/>
                    </a:lnTo>
                    <a:cubicBezTo>
                      <a:pt x="5597" y="2072"/>
                      <a:pt x="5526" y="1882"/>
                      <a:pt x="5407" y="1691"/>
                    </a:cubicBezTo>
                    <a:lnTo>
                      <a:pt x="5478" y="1620"/>
                    </a:lnTo>
                    <a:cubicBezTo>
                      <a:pt x="5550" y="1548"/>
                      <a:pt x="5573" y="1477"/>
                      <a:pt x="5573" y="1405"/>
                    </a:cubicBezTo>
                    <a:cubicBezTo>
                      <a:pt x="5573" y="1310"/>
                      <a:pt x="5526" y="1239"/>
                      <a:pt x="5478" y="1167"/>
                    </a:cubicBezTo>
                    <a:lnTo>
                      <a:pt x="4883" y="572"/>
                    </a:lnTo>
                    <a:cubicBezTo>
                      <a:pt x="4835" y="524"/>
                      <a:pt x="4740" y="477"/>
                      <a:pt x="4669" y="477"/>
                    </a:cubicBezTo>
                    <a:cubicBezTo>
                      <a:pt x="4573" y="477"/>
                      <a:pt x="4502" y="524"/>
                      <a:pt x="4430" y="572"/>
                    </a:cubicBezTo>
                    <a:lnTo>
                      <a:pt x="4359" y="643"/>
                    </a:lnTo>
                    <a:cubicBezTo>
                      <a:pt x="4192" y="548"/>
                      <a:pt x="3978" y="453"/>
                      <a:pt x="3764" y="405"/>
                    </a:cubicBezTo>
                    <a:lnTo>
                      <a:pt x="3764" y="286"/>
                    </a:lnTo>
                    <a:cubicBezTo>
                      <a:pt x="3787" y="119"/>
                      <a:pt x="3645" y="0"/>
                      <a:pt x="34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2" name="Google Shape;302;p20"/>
          <p:cNvSpPr txBox="1"/>
          <p:nvPr/>
        </p:nvSpPr>
        <p:spPr>
          <a:xfrm>
            <a:off x="3421178" y="1792932"/>
            <a:ext cx="71430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70%</a:t>
            </a:r>
            <a:endParaRPr sz="1800" b="1" dirty="0">
              <a:solidFill>
                <a:schemeClr val="lt1"/>
              </a:solidFill>
              <a:latin typeface="Fira Sans Extra Condensed"/>
              <a:ea typeface="Fira Sans Extra Condensed"/>
              <a:cs typeface="Fira Sans Extra Condensed"/>
              <a:sym typeface="Fira Sans Extra Condensed"/>
            </a:endParaRPr>
          </a:p>
        </p:txBody>
      </p:sp>
      <p:sp>
        <p:nvSpPr>
          <p:cNvPr id="305" name="Google Shape;305;p20"/>
          <p:cNvSpPr txBox="1"/>
          <p:nvPr/>
        </p:nvSpPr>
        <p:spPr>
          <a:xfrm>
            <a:off x="3418017" y="2592092"/>
            <a:ext cx="714300" cy="3714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15%</a:t>
            </a:r>
            <a:endParaRPr sz="1800" b="1" dirty="0">
              <a:solidFill>
                <a:schemeClr val="lt1"/>
              </a:solidFill>
              <a:latin typeface="Fira Sans Extra Condensed"/>
              <a:ea typeface="Fira Sans Extra Condensed"/>
              <a:cs typeface="Fira Sans Extra Condensed"/>
              <a:sym typeface="Fira Sans Extra Condensed"/>
            </a:endParaRPr>
          </a:p>
        </p:txBody>
      </p:sp>
      <p:sp>
        <p:nvSpPr>
          <p:cNvPr id="307" name="Google Shape;307;p20"/>
          <p:cNvSpPr txBox="1"/>
          <p:nvPr/>
        </p:nvSpPr>
        <p:spPr>
          <a:xfrm>
            <a:off x="3400477" y="3314767"/>
            <a:ext cx="714300" cy="3714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15%</a:t>
            </a:r>
            <a:endParaRPr sz="1800" b="1" dirty="0">
              <a:solidFill>
                <a:schemeClr val="lt1"/>
              </a:solidFill>
              <a:latin typeface="Fira Sans Extra Condensed"/>
              <a:ea typeface="Fira Sans Extra Condensed"/>
              <a:cs typeface="Fira Sans Extra Condensed"/>
              <a:sym typeface="Fira Sans Extra Condensed"/>
            </a:endParaRPr>
          </a:p>
        </p:txBody>
      </p:sp>
      <p:grpSp>
        <p:nvGrpSpPr>
          <p:cNvPr id="3" name="Grupo 2">
            <a:extLst>
              <a:ext uri="{FF2B5EF4-FFF2-40B4-BE49-F238E27FC236}">
                <a16:creationId xmlns:a16="http://schemas.microsoft.com/office/drawing/2014/main" id="{E8152FF2-3C52-4B54-80F8-A7921B0A9AD1}"/>
              </a:ext>
            </a:extLst>
          </p:cNvPr>
          <p:cNvGrpSpPr/>
          <p:nvPr/>
        </p:nvGrpSpPr>
        <p:grpSpPr>
          <a:xfrm>
            <a:off x="1733128" y="1505514"/>
            <a:ext cx="1212947" cy="2267436"/>
            <a:chOff x="920653" y="1327259"/>
            <a:chExt cx="1212947" cy="2333700"/>
          </a:xfrm>
        </p:grpSpPr>
        <p:sp>
          <p:nvSpPr>
            <p:cNvPr id="43" name="Google Shape;268;p20">
              <a:extLst>
                <a:ext uri="{FF2B5EF4-FFF2-40B4-BE49-F238E27FC236}">
                  <a16:creationId xmlns:a16="http://schemas.microsoft.com/office/drawing/2014/main" id="{AB27C00E-7D06-4016-A3F9-62F9162C2DF3}"/>
                </a:ext>
              </a:extLst>
            </p:cNvPr>
            <p:cNvSpPr/>
            <p:nvPr/>
          </p:nvSpPr>
          <p:spPr>
            <a:xfrm>
              <a:off x="920653" y="1327259"/>
              <a:ext cx="1212947" cy="233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94;p20">
              <a:extLst>
                <a:ext uri="{FF2B5EF4-FFF2-40B4-BE49-F238E27FC236}">
                  <a16:creationId xmlns:a16="http://schemas.microsoft.com/office/drawing/2014/main" id="{10441CE9-A4E8-497D-9356-B28A8E673DA3}"/>
                </a:ext>
              </a:extLst>
            </p:cNvPr>
            <p:cNvSpPr txBox="1"/>
            <p:nvPr/>
          </p:nvSpPr>
          <p:spPr>
            <a:xfrm>
              <a:off x="973344" y="1451789"/>
              <a:ext cx="1068547" cy="1851377"/>
            </a:xfrm>
            <a:prstGeom prst="rect">
              <a:avLst/>
            </a:prstGeom>
            <a:noFill/>
            <a:ln>
              <a:noFill/>
            </a:ln>
          </p:spPr>
          <p:txBody>
            <a:bodyPr spcFirstLastPara="1" vert="vert270" wrap="square" lIns="91425" tIns="91425" rIns="91425" bIns="91425" anchor="ctr" anchorCtr="0">
              <a:noAutofit/>
            </a:bodyPr>
            <a:lstStyle/>
            <a:p>
              <a:pPr marL="0" lvl="0" indent="0" algn="l" rtl="0">
                <a:spcBef>
                  <a:spcPts val="0"/>
                </a:spcBef>
                <a:spcAft>
                  <a:spcPts val="0"/>
                </a:spcAft>
                <a:buNone/>
              </a:pPr>
              <a:r>
                <a:rPr lang="es-EC" sz="3200" b="1" dirty="0" err="1">
                  <a:latin typeface="Fira Sans Extra Condensed"/>
                  <a:ea typeface="Fira Sans Extra Condensed"/>
                  <a:cs typeface="Fira Sans Extra Condensed"/>
                  <a:sym typeface="Fira Sans Extra Condensed"/>
                </a:rPr>
                <a:t>Splitting</a:t>
              </a:r>
              <a:endParaRPr lang="es-EC" sz="3200" b="1" dirty="0">
                <a:solidFill>
                  <a:srgbClr val="000000"/>
                </a:solidFill>
                <a:latin typeface="Fira Sans Extra Condensed"/>
                <a:ea typeface="Fira Sans Extra Condensed"/>
                <a:cs typeface="Fira Sans Extra Condensed"/>
                <a:sym typeface="Fira Sans Extra Condensed"/>
              </a:endParaRPr>
            </a:p>
          </p:txBody>
        </p:sp>
      </p:grpSp>
      <p:sp>
        <p:nvSpPr>
          <p:cNvPr id="46" name="Google Shape;496;p25">
            <a:extLst>
              <a:ext uri="{FF2B5EF4-FFF2-40B4-BE49-F238E27FC236}">
                <a16:creationId xmlns:a16="http://schemas.microsoft.com/office/drawing/2014/main" id="{5BC533E4-2DF0-431E-A51C-E6E036C7A15A}"/>
              </a:ext>
            </a:extLst>
          </p:cNvPr>
          <p:cNvSpPr txBox="1"/>
          <p:nvPr/>
        </p:nvSpPr>
        <p:spPr>
          <a:xfrm>
            <a:off x="4816116" y="1715682"/>
            <a:ext cx="2460843" cy="525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Data de entrenamiento</a:t>
            </a:r>
            <a:endParaRPr sz="1800" b="1" dirty="0">
              <a:solidFill>
                <a:schemeClr val="lt1"/>
              </a:solidFill>
              <a:latin typeface="Fira Sans Extra Condensed"/>
              <a:ea typeface="Fira Sans Extra Condensed"/>
              <a:cs typeface="Fira Sans Extra Condensed"/>
              <a:sym typeface="Fira Sans Extra Condensed"/>
            </a:endParaRPr>
          </a:p>
        </p:txBody>
      </p:sp>
      <p:cxnSp>
        <p:nvCxnSpPr>
          <p:cNvPr id="47" name="Google Shape;506;p25">
            <a:extLst>
              <a:ext uri="{FF2B5EF4-FFF2-40B4-BE49-F238E27FC236}">
                <a16:creationId xmlns:a16="http://schemas.microsoft.com/office/drawing/2014/main" id="{9454800A-3CDE-445E-A8EF-7AA4F0373C15}"/>
              </a:ext>
            </a:extLst>
          </p:cNvPr>
          <p:cNvCxnSpPr>
            <a:cxnSpLocks/>
          </p:cNvCxnSpPr>
          <p:nvPr/>
        </p:nvCxnSpPr>
        <p:spPr>
          <a:xfrm>
            <a:off x="2946075" y="1976313"/>
            <a:ext cx="459600" cy="0"/>
          </a:xfrm>
          <a:prstGeom prst="straightConnector1">
            <a:avLst/>
          </a:prstGeom>
          <a:noFill/>
          <a:ln w="9525" cap="flat" cmpd="sng">
            <a:solidFill>
              <a:schemeClr val="dk2"/>
            </a:solidFill>
            <a:prstDash val="solid"/>
            <a:round/>
            <a:headEnd type="oval" w="med" len="med"/>
            <a:tailEnd type="none" w="med" len="med"/>
          </a:ln>
        </p:spPr>
      </p:cxnSp>
      <p:cxnSp>
        <p:nvCxnSpPr>
          <p:cNvPr id="49" name="Google Shape;549;p25">
            <a:extLst>
              <a:ext uri="{FF2B5EF4-FFF2-40B4-BE49-F238E27FC236}">
                <a16:creationId xmlns:a16="http://schemas.microsoft.com/office/drawing/2014/main" id="{6D0DE865-B49C-4237-8E31-264EE7B9FD56}"/>
              </a:ext>
            </a:extLst>
          </p:cNvPr>
          <p:cNvCxnSpPr>
            <a:cxnSpLocks/>
            <a:endCxn id="46" idx="1"/>
          </p:cNvCxnSpPr>
          <p:nvPr/>
        </p:nvCxnSpPr>
        <p:spPr>
          <a:xfrm>
            <a:off x="4114777" y="1976313"/>
            <a:ext cx="701339" cy="2319"/>
          </a:xfrm>
          <a:prstGeom prst="straightConnector1">
            <a:avLst/>
          </a:prstGeom>
          <a:noFill/>
          <a:ln w="9525" cap="flat" cmpd="sng">
            <a:solidFill>
              <a:schemeClr val="dk2"/>
            </a:solidFill>
            <a:prstDash val="solid"/>
            <a:round/>
            <a:headEnd type="none" w="med" len="med"/>
            <a:tailEnd type="triangle" w="med" len="med"/>
          </a:ln>
        </p:spPr>
      </p:cxnSp>
      <p:sp>
        <p:nvSpPr>
          <p:cNvPr id="53" name="Google Shape;496;p25">
            <a:extLst>
              <a:ext uri="{FF2B5EF4-FFF2-40B4-BE49-F238E27FC236}">
                <a16:creationId xmlns:a16="http://schemas.microsoft.com/office/drawing/2014/main" id="{380CFA83-E332-412E-8746-721CD9A182E9}"/>
              </a:ext>
            </a:extLst>
          </p:cNvPr>
          <p:cNvSpPr txBox="1"/>
          <p:nvPr/>
        </p:nvSpPr>
        <p:spPr>
          <a:xfrm>
            <a:off x="4816116" y="2522665"/>
            <a:ext cx="2460843" cy="525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Data de  validación</a:t>
            </a:r>
            <a:endParaRPr sz="1800" b="1" dirty="0">
              <a:solidFill>
                <a:schemeClr val="lt1"/>
              </a:solidFill>
              <a:latin typeface="Fira Sans Extra Condensed"/>
              <a:ea typeface="Fira Sans Extra Condensed"/>
              <a:cs typeface="Fira Sans Extra Condensed"/>
              <a:sym typeface="Fira Sans Extra Condensed"/>
            </a:endParaRPr>
          </a:p>
        </p:txBody>
      </p:sp>
      <p:cxnSp>
        <p:nvCxnSpPr>
          <p:cNvPr id="54" name="Google Shape;506;p25">
            <a:extLst>
              <a:ext uri="{FF2B5EF4-FFF2-40B4-BE49-F238E27FC236}">
                <a16:creationId xmlns:a16="http://schemas.microsoft.com/office/drawing/2014/main" id="{B4C66BAE-299C-446C-ADDF-00E330EEBFAB}"/>
              </a:ext>
            </a:extLst>
          </p:cNvPr>
          <p:cNvCxnSpPr>
            <a:cxnSpLocks/>
          </p:cNvCxnSpPr>
          <p:nvPr/>
        </p:nvCxnSpPr>
        <p:spPr>
          <a:xfrm>
            <a:off x="2927527" y="2784409"/>
            <a:ext cx="459600" cy="0"/>
          </a:xfrm>
          <a:prstGeom prst="straightConnector1">
            <a:avLst/>
          </a:prstGeom>
          <a:noFill/>
          <a:ln w="9525" cap="flat" cmpd="sng">
            <a:solidFill>
              <a:schemeClr val="dk2"/>
            </a:solidFill>
            <a:prstDash val="solid"/>
            <a:round/>
            <a:headEnd type="oval" w="med" len="med"/>
            <a:tailEnd type="none" w="med" len="med"/>
          </a:ln>
        </p:spPr>
      </p:cxnSp>
      <p:cxnSp>
        <p:nvCxnSpPr>
          <p:cNvPr id="55" name="Google Shape;549;p25">
            <a:extLst>
              <a:ext uri="{FF2B5EF4-FFF2-40B4-BE49-F238E27FC236}">
                <a16:creationId xmlns:a16="http://schemas.microsoft.com/office/drawing/2014/main" id="{46BC4AA2-4A7B-44E9-8FD4-06F5BF4BBFF1}"/>
              </a:ext>
            </a:extLst>
          </p:cNvPr>
          <p:cNvCxnSpPr>
            <a:cxnSpLocks/>
            <a:endCxn id="53" idx="1"/>
          </p:cNvCxnSpPr>
          <p:nvPr/>
        </p:nvCxnSpPr>
        <p:spPr>
          <a:xfrm>
            <a:off x="4114777" y="2783296"/>
            <a:ext cx="701339" cy="2319"/>
          </a:xfrm>
          <a:prstGeom prst="straightConnector1">
            <a:avLst/>
          </a:prstGeom>
          <a:noFill/>
          <a:ln w="9525" cap="flat" cmpd="sng">
            <a:solidFill>
              <a:schemeClr val="dk2"/>
            </a:solidFill>
            <a:prstDash val="solid"/>
            <a:round/>
            <a:headEnd type="none" w="med" len="med"/>
            <a:tailEnd type="triangle" w="med" len="med"/>
          </a:ln>
        </p:spPr>
      </p:cxnSp>
      <p:sp>
        <p:nvSpPr>
          <p:cNvPr id="56" name="Google Shape;496;p25">
            <a:extLst>
              <a:ext uri="{FF2B5EF4-FFF2-40B4-BE49-F238E27FC236}">
                <a16:creationId xmlns:a16="http://schemas.microsoft.com/office/drawing/2014/main" id="{8D27E757-7E6D-44D2-AC78-DFD38C088042}"/>
              </a:ext>
            </a:extLst>
          </p:cNvPr>
          <p:cNvSpPr txBox="1"/>
          <p:nvPr/>
        </p:nvSpPr>
        <p:spPr>
          <a:xfrm>
            <a:off x="4816116" y="3239836"/>
            <a:ext cx="2460843" cy="525900"/>
          </a:xfrm>
          <a:prstGeom prst="rect">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Data de  pruebas</a:t>
            </a:r>
            <a:endParaRPr sz="1800" b="1" dirty="0">
              <a:solidFill>
                <a:schemeClr val="lt1"/>
              </a:solidFill>
              <a:latin typeface="Fira Sans Extra Condensed"/>
              <a:ea typeface="Fira Sans Extra Condensed"/>
              <a:cs typeface="Fira Sans Extra Condensed"/>
              <a:sym typeface="Fira Sans Extra Condensed"/>
            </a:endParaRPr>
          </a:p>
        </p:txBody>
      </p:sp>
      <p:cxnSp>
        <p:nvCxnSpPr>
          <p:cNvPr id="57" name="Google Shape;506;p25">
            <a:extLst>
              <a:ext uri="{FF2B5EF4-FFF2-40B4-BE49-F238E27FC236}">
                <a16:creationId xmlns:a16="http://schemas.microsoft.com/office/drawing/2014/main" id="{A65C565A-8A93-486B-9A02-AE41EE2821E6}"/>
              </a:ext>
            </a:extLst>
          </p:cNvPr>
          <p:cNvCxnSpPr>
            <a:cxnSpLocks/>
          </p:cNvCxnSpPr>
          <p:nvPr/>
        </p:nvCxnSpPr>
        <p:spPr>
          <a:xfrm>
            <a:off x="2927527" y="3501580"/>
            <a:ext cx="459600" cy="0"/>
          </a:xfrm>
          <a:prstGeom prst="straightConnector1">
            <a:avLst/>
          </a:prstGeom>
          <a:noFill/>
          <a:ln w="9525" cap="flat" cmpd="sng">
            <a:solidFill>
              <a:schemeClr val="dk2"/>
            </a:solidFill>
            <a:prstDash val="solid"/>
            <a:round/>
            <a:headEnd type="oval" w="med" len="med"/>
            <a:tailEnd type="none" w="med" len="med"/>
          </a:ln>
        </p:spPr>
      </p:cxnSp>
      <p:cxnSp>
        <p:nvCxnSpPr>
          <p:cNvPr id="58" name="Google Shape;549;p25">
            <a:extLst>
              <a:ext uri="{FF2B5EF4-FFF2-40B4-BE49-F238E27FC236}">
                <a16:creationId xmlns:a16="http://schemas.microsoft.com/office/drawing/2014/main" id="{332E5F45-9068-4999-BE06-ADCE01ED415A}"/>
              </a:ext>
            </a:extLst>
          </p:cNvPr>
          <p:cNvCxnSpPr>
            <a:cxnSpLocks/>
            <a:endCxn id="56" idx="1"/>
          </p:cNvCxnSpPr>
          <p:nvPr/>
        </p:nvCxnSpPr>
        <p:spPr>
          <a:xfrm>
            <a:off x="4114777" y="3500467"/>
            <a:ext cx="701339" cy="2319"/>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0" name="Google Shape;350;p22"/>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r>
              <a:rPr lang="es-MX" dirty="0"/>
              <a:t>Entrenamiento y tuneo de </a:t>
            </a:r>
            <a:r>
              <a:rPr lang="es-MX" dirty="0" err="1"/>
              <a:t>hiperparámetros</a:t>
            </a:r>
            <a:endParaRPr lang="es-MX" dirty="0"/>
          </a:p>
        </p:txBody>
      </p:sp>
      <p:pic>
        <p:nvPicPr>
          <p:cNvPr id="46" name="Imagen 45">
            <a:extLst>
              <a:ext uri="{FF2B5EF4-FFF2-40B4-BE49-F238E27FC236}">
                <a16:creationId xmlns:a16="http://schemas.microsoft.com/office/drawing/2014/main" id="{F3C8C1B8-1262-4C2E-AD2F-924B9C345D22}"/>
              </a:ext>
            </a:extLst>
          </p:cNvPr>
          <p:cNvPicPr>
            <a:picLocks noChangeAspect="1"/>
          </p:cNvPicPr>
          <p:nvPr/>
        </p:nvPicPr>
        <p:blipFill rotWithShape="1">
          <a:blip r:embed="rId3"/>
          <a:srcRect l="2704" t="31165" r="64253" b="15289"/>
          <a:stretch/>
        </p:blipFill>
        <p:spPr bwMode="auto">
          <a:xfrm>
            <a:off x="4848575" y="1262252"/>
            <a:ext cx="3556000" cy="3563159"/>
          </a:xfrm>
          <a:prstGeom prst="rect">
            <a:avLst/>
          </a:prstGeom>
          <a:ln>
            <a:solidFill>
              <a:schemeClr val="tx1"/>
            </a:solidFill>
          </a:ln>
          <a:extLst>
            <a:ext uri="{53640926-AAD7-44D8-BBD7-CCE9431645EC}">
              <a14:shadowObscured xmlns:a14="http://schemas.microsoft.com/office/drawing/2010/main"/>
            </a:ext>
          </a:extLst>
        </p:spPr>
      </p:pic>
      <p:sp>
        <p:nvSpPr>
          <p:cNvPr id="47" name="Google Shape;302;p20">
            <a:extLst>
              <a:ext uri="{FF2B5EF4-FFF2-40B4-BE49-F238E27FC236}">
                <a16:creationId xmlns:a16="http://schemas.microsoft.com/office/drawing/2014/main" id="{23D564AF-EF54-4394-8112-5E08E9828690}"/>
              </a:ext>
            </a:extLst>
          </p:cNvPr>
          <p:cNvSpPr txBox="1"/>
          <p:nvPr/>
        </p:nvSpPr>
        <p:spPr>
          <a:xfrm>
            <a:off x="186267" y="918610"/>
            <a:ext cx="207651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Modelo Original</a:t>
            </a:r>
            <a:endParaRPr sz="1800" b="1" dirty="0">
              <a:solidFill>
                <a:schemeClr val="lt1"/>
              </a:solidFill>
              <a:latin typeface="Fira Sans Extra Condensed"/>
              <a:ea typeface="Fira Sans Extra Condensed"/>
              <a:cs typeface="Fira Sans Extra Condensed"/>
              <a:sym typeface="Fira Sans Extra Condensed"/>
            </a:endParaRPr>
          </a:p>
        </p:txBody>
      </p:sp>
      <p:sp>
        <p:nvSpPr>
          <p:cNvPr id="3" name="Rectangle 1">
            <a:extLst>
              <a:ext uri="{FF2B5EF4-FFF2-40B4-BE49-F238E27FC236}">
                <a16:creationId xmlns:a16="http://schemas.microsoft.com/office/drawing/2014/main" id="{201C4530-4F89-4145-A9A6-24E83A1F2A47}"/>
              </a:ext>
            </a:extLst>
          </p:cNvPr>
          <p:cNvSpPr>
            <a:spLocks noChangeArrowheads="1"/>
          </p:cNvSpPr>
          <p:nvPr/>
        </p:nvSpPr>
        <p:spPr bwMode="auto">
          <a:xfrm>
            <a:off x="186267" y="1469527"/>
            <a:ext cx="4385733"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s-ES" sz="1200" dirty="0"/>
              <a:t>El </a:t>
            </a:r>
            <a:r>
              <a:rPr lang="es-ES" sz="1200" b="1" dirty="0"/>
              <a:t>modelo base</a:t>
            </a:r>
            <a:r>
              <a:rPr lang="es-ES" sz="1200" dirty="0"/>
              <a:t> utilizado es un </a:t>
            </a:r>
            <a:r>
              <a:rPr lang="es-ES" sz="1200" b="1" dirty="0" err="1"/>
              <a:t>XGBoost</a:t>
            </a:r>
            <a:r>
              <a:rPr lang="es-ES" sz="1200" b="1" dirty="0"/>
              <a:t> </a:t>
            </a:r>
            <a:r>
              <a:rPr lang="es-ES" sz="1200" b="1" dirty="0" err="1"/>
              <a:t>Classifier</a:t>
            </a:r>
            <a:r>
              <a:rPr lang="es-ES" sz="1200" b="1" dirty="0"/>
              <a:t>, </a:t>
            </a:r>
            <a:r>
              <a:rPr lang="es-EC" altLang="es-EC" sz="1200" dirty="0">
                <a:solidFill>
                  <a:schemeClr val="tx1"/>
                </a:solidFill>
                <a:latin typeface="Arial" panose="020B0604020202020204" pitchFamily="34" charset="0"/>
              </a:rPr>
              <a:t>es un algoritmo de </a:t>
            </a:r>
            <a:r>
              <a:rPr lang="es-EC" altLang="es-EC" sz="1200" b="1" dirty="0">
                <a:solidFill>
                  <a:schemeClr val="tx1"/>
                </a:solidFill>
                <a:latin typeface="Arial" panose="020B0604020202020204" pitchFamily="34" charset="0"/>
              </a:rPr>
              <a:t>machine </a:t>
            </a:r>
            <a:r>
              <a:rPr lang="es-EC" altLang="es-EC" sz="1200" b="1" dirty="0" err="1">
                <a:solidFill>
                  <a:schemeClr val="tx1"/>
                </a:solidFill>
                <a:latin typeface="Arial" panose="020B0604020202020204" pitchFamily="34" charset="0"/>
              </a:rPr>
              <a:t>learning</a:t>
            </a:r>
            <a:r>
              <a:rPr lang="es-EC" altLang="es-EC" sz="1200" b="1" dirty="0">
                <a:solidFill>
                  <a:schemeClr val="tx1"/>
                </a:solidFill>
                <a:latin typeface="Arial" panose="020B0604020202020204" pitchFamily="34" charset="0"/>
              </a:rPr>
              <a:t> supervisado</a:t>
            </a:r>
            <a:r>
              <a:rPr lang="es-EC" altLang="es-EC" sz="1200" dirty="0">
                <a:solidFill>
                  <a:schemeClr val="tx1"/>
                </a:solidFill>
                <a:latin typeface="Arial" panose="020B0604020202020204" pitchFamily="34" charset="0"/>
              </a:rPr>
              <a:t> especializado en problemas de clasificación.</a:t>
            </a:r>
          </a:p>
          <a:p>
            <a:pPr lvl="0" eaLnBrk="0" fontAlgn="base" hangingPunct="0">
              <a:spcBef>
                <a:spcPct val="0"/>
              </a:spcBef>
              <a:spcAft>
                <a:spcPct val="0"/>
              </a:spcAft>
              <a:buClrTx/>
            </a:pPr>
            <a:endParaRPr kumimoji="0" lang="es-EC" altLang="es-EC"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EC" altLang="es-EC" sz="1200" b="1" i="0" u="none" strike="noStrike" cap="none" normalizeH="0" baseline="0" dirty="0">
                <a:ln>
                  <a:noFill/>
                </a:ln>
                <a:solidFill>
                  <a:schemeClr val="tx1"/>
                </a:solidFill>
                <a:effectLst/>
                <a:latin typeface="Arial" panose="020B0604020202020204" pitchFamily="34" charset="0"/>
              </a:rPr>
              <a:t>Algoritmo</a:t>
            </a:r>
            <a:r>
              <a:rPr kumimoji="0" lang="es-EC" altLang="es-EC" sz="1200" b="0" i="0" u="none" strike="noStrike" cap="none" normalizeH="0" baseline="0" dirty="0">
                <a:ln>
                  <a:noFill/>
                </a:ln>
                <a:solidFill>
                  <a:schemeClr val="tx1"/>
                </a:solidFill>
                <a:effectLst/>
                <a:latin typeface="Arial" panose="020B0604020202020204" pitchFamily="34" charset="0"/>
              </a:rPr>
              <a:t>: combina múltiples árboles de decisión mediante técnicas de </a:t>
            </a:r>
            <a:r>
              <a:rPr kumimoji="0" lang="es-EC" altLang="es-EC" sz="1200" b="0" i="0" u="none" strike="noStrike" cap="none" normalizeH="0" baseline="0" dirty="0" err="1">
                <a:ln>
                  <a:noFill/>
                </a:ln>
                <a:solidFill>
                  <a:schemeClr val="tx1"/>
                </a:solidFill>
                <a:effectLst/>
                <a:latin typeface="Arial" panose="020B0604020202020204" pitchFamily="34" charset="0"/>
              </a:rPr>
              <a:t>boosting</a:t>
            </a:r>
            <a:r>
              <a:rPr lang="es-EC" altLang="es-EC" sz="1200" dirty="0">
                <a:solidFill>
                  <a:schemeClr val="tx1"/>
                </a:solidFill>
                <a:latin typeface="Arial" panose="020B0604020202020204" pitchFamily="34" charset="0"/>
              </a:rPr>
              <a:t>, r</a:t>
            </a:r>
            <a:r>
              <a:rPr kumimoji="0" lang="es-EC" altLang="es-EC" sz="1200" b="1" i="0" u="none" strike="noStrike" cap="none" normalizeH="0" baseline="0" dirty="0">
                <a:ln>
                  <a:noFill/>
                </a:ln>
                <a:solidFill>
                  <a:schemeClr val="tx1"/>
                </a:solidFill>
                <a:effectLst/>
                <a:latin typeface="Arial" panose="020B0604020202020204" pitchFamily="34" charset="0"/>
              </a:rPr>
              <a:t>educción del sesgo</a:t>
            </a:r>
            <a:r>
              <a:rPr kumimoji="0" lang="es-EC" altLang="es-EC" sz="1200" b="0" i="0" u="none" strike="noStrike" cap="none" normalizeH="0" baseline="0" dirty="0">
                <a:ln>
                  <a:noFill/>
                </a:ln>
                <a:solidFill>
                  <a:schemeClr val="tx1"/>
                </a:solidFill>
                <a:effectLst/>
                <a:latin typeface="Arial" panose="020B0604020202020204" pitchFamily="34" charset="0"/>
              </a:rPr>
              <a:t> y la varianza, mejor manejo de datos desbalanceados.</a:t>
            </a:r>
          </a:p>
          <a:p>
            <a:pPr marL="0" marR="0" lvl="0" indent="0" algn="l" defTabSz="914400" rtl="0" eaLnBrk="0" fontAlgn="base" latinLnBrk="0" hangingPunct="0">
              <a:lnSpc>
                <a:spcPct val="100000"/>
              </a:lnSpc>
              <a:spcBef>
                <a:spcPct val="0"/>
              </a:spcBef>
              <a:spcAft>
                <a:spcPct val="0"/>
              </a:spcAft>
              <a:buClrTx/>
              <a:buSzTx/>
              <a:tabLst/>
            </a:pPr>
            <a:endParaRPr kumimoji="0" lang="es-EC" altLang="es-EC"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s-EC" altLang="es-EC" sz="1200" b="1" i="0" u="none" strike="noStrike" cap="none" normalizeH="0" baseline="0" dirty="0">
                <a:ln>
                  <a:noFill/>
                </a:ln>
                <a:solidFill>
                  <a:schemeClr val="tx1"/>
                </a:solidFill>
                <a:effectLst/>
                <a:latin typeface="Arial" panose="020B0604020202020204" pitchFamily="34" charset="0"/>
              </a:rPr>
              <a:t>Entrenamiento</a:t>
            </a:r>
            <a:r>
              <a:rPr kumimoji="0" lang="es-EC" altLang="es-EC"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s-EC" altLang="es-EC" sz="1200" b="0" i="0" u="none" strike="noStrike" cap="none" normalizeH="0" baseline="0" dirty="0">
                <a:ln>
                  <a:noFill/>
                </a:ln>
                <a:solidFill>
                  <a:schemeClr val="tx1"/>
                </a:solidFill>
                <a:effectLst/>
                <a:latin typeface="Arial" panose="020B0604020202020204" pitchFamily="34" charset="0"/>
              </a:rPr>
              <a:t>variable objetivo: </a:t>
            </a:r>
            <a:r>
              <a:rPr kumimoji="0" lang="es-EC" altLang="es-EC" sz="1200" b="1" i="0" u="none" strike="noStrike" cap="none" normalizeH="0" baseline="0" dirty="0">
                <a:ln>
                  <a:noFill/>
                </a:ln>
                <a:solidFill>
                  <a:schemeClr val="tx1"/>
                </a:solidFill>
                <a:effectLst/>
                <a:latin typeface="Arial" panose="020B0604020202020204" pitchFamily="34" charset="0"/>
              </a:rPr>
              <a:t>"</a:t>
            </a:r>
            <a:r>
              <a:rPr kumimoji="0" lang="es-EC" altLang="es-EC" sz="1200" b="1" i="0" u="none" strike="noStrike" cap="none" normalizeH="0" baseline="0" dirty="0" err="1">
                <a:ln>
                  <a:noFill/>
                </a:ln>
                <a:solidFill>
                  <a:schemeClr val="tx1"/>
                </a:solidFill>
                <a:effectLst/>
                <a:latin typeface="Arial" panose="020B0604020202020204" pitchFamily="34" charset="0"/>
              </a:rPr>
              <a:t>FraudFound</a:t>
            </a:r>
            <a:r>
              <a:rPr kumimoji="0" lang="es-EC" altLang="es-EC" sz="1200" b="1" i="0" u="none" strike="noStrike" cap="none" normalizeH="0" baseline="0" dirty="0">
                <a:ln>
                  <a:noFill/>
                </a:ln>
                <a:solidFill>
                  <a:schemeClr val="tx1"/>
                </a:solidFill>
                <a:effectLst/>
                <a:latin typeface="Arial" panose="020B0604020202020204" pitchFamily="34" charset="0"/>
              </a:rPr>
              <a:t>“.</a:t>
            </a:r>
            <a:endParaRPr lang="es-EC" altLang="es-EC" sz="12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s-EC" altLang="es-EC" sz="1200" dirty="0">
                <a:solidFill>
                  <a:schemeClr val="tx1"/>
                </a:solidFill>
                <a:latin typeface="Arial" panose="020B0604020202020204" pitchFamily="34" charset="0"/>
              </a:rPr>
              <a:t>El parámetro </a:t>
            </a:r>
            <a:r>
              <a:rPr lang="es-EC" altLang="es-EC" sz="1200" b="1" dirty="0" err="1">
                <a:solidFill>
                  <a:schemeClr val="tx1"/>
                </a:solidFill>
                <a:latin typeface="Arial" panose="020B0604020202020204" pitchFamily="34" charset="0"/>
              </a:rPr>
              <a:t>random_state</a:t>
            </a:r>
            <a:r>
              <a:rPr lang="es-EC" altLang="es-EC" sz="1200" b="1" dirty="0">
                <a:solidFill>
                  <a:schemeClr val="tx1"/>
                </a:solidFill>
                <a:latin typeface="Arial" panose="020B0604020202020204" pitchFamily="34" charset="0"/>
              </a:rPr>
              <a:t>=1 </a:t>
            </a:r>
            <a:r>
              <a:rPr lang="es-EC" altLang="es-EC" sz="1200" dirty="0">
                <a:solidFill>
                  <a:schemeClr val="tx1"/>
                </a:solidFill>
                <a:latin typeface="Arial" panose="020B0604020202020204" pitchFamily="34" charset="0"/>
              </a:rPr>
              <a:t>asegura la reproducibilidad del modelo, lo que significa que los resultados serán consistentes en cada ejecución.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C" altLang="es-EC"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C" altLang="es-EC" sz="1200" b="0" i="0" u="none" strike="noStrike" cap="none" normalizeH="0" baseline="0" dirty="0">
                <a:ln>
                  <a:noFill/>
                </a:ln>
                <a:solidFill>
                  <a:schemeClr val="tx1"/>
                </a:solidFill>
                <a:effectLst/>
                <a:latin typeface="Arial" panose="020B0604020202020204" pitchFamily="34" charset="0"/>
              </a:rPr>
              <a:t>Este modelo actúa como una </a:t>
            </a:r>
            <a:r>
              <a:rPr kumimoji="0" lang="es-EC" altLang="es-EC" sz="1200" b="1" i="0" u="none" strike="noStrike" cap="none" normalizeH="0" baseline="0" dirty="0">
                <a:ln>
                  <a:noFill/>
                </a:ln>
                <a:solidFill>
                  <a:schemeClr val="tx1"/>
                </a:solidFill>
                <a:effectLst/>
                <a:latin typeface="Arial" panose="020B0604020202020204" pitchFamily="34" charset="0"/>
              </a:rPr>
              <a:t>línea base</a:t>
            </a:r>
            <a:r>
              <a:rPr kumimoji="0" lang="es-EC" altLang="es-EC" sz="1200" b="0" i="0" u="none" strike="noStrike" cap="none" normalizeH="0" baseline="0" dirty="0">
                <a:ln>
                  <a:noFill/>
                </a:ln>
                <a:solidFill>
                  <a:schemeClr val="tx1"/>
                </a:solidFill>
                <a:effectLst/>
                <a:latin typeface="Arial" panose="020B0604020202020204" pitchFamily="34" charset="0"/>
              </a:rPr>
              <a:t> sobre la cual se pueden aplicar ajustes y comparaciones con otros modelos más sofisticados o con </a:t>
            </a:r>
            <a:r>
              <a:rPr kumimoji="0" lang="es-EC" altLang="es-EC" sz="1200" b="0" i="0" u="none" strike="noStrike" cap="none" normalizeH="0" baseline="0" dirty="0" err="1">
                <a:ln>
                  <a:noFill/>
                </a:ln>
                <a:solidFill>
                  <a:schemeClr val="tx1"/>
                </a:solidFill>
                <a:effectLst/>
                <a:latin typeface="Arial" panose="020B0604020202020204" pitchFamily="34" charset="0"/>
              </a:rPr>
              <a:t>hiperparámetros</a:t>
            </a:r>
            <a:r>
              <a:rPr kumimoji="0" lang="es-EC" altLang="es-EC" sz="1200" b="0" i="0" u="none" strike="noStrike" cap="none" normalizeH="0" baseline="0" dirty="0">
                <a:ln>
                  <a:noFill/>
                </a:ln>
                <a:solidFill>
                  <a:schemeClr val="tx1"/>
                </a:solidFill>
                <a:effectLst/>
                <a:latin typeface="Arial" panose="020B0604020202020204" pitchFamily="34" charset="0"/>
              </a:rPr>
              <a:t> optimizados.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0" name="Google Shape;350;p22"/>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r>
              <a:rPr lang="es-MX" dirty="0"/>
              <a:t>Entrenamiento y tuneo de </a:t>
            </a:r>
            <a:r>
              <a:rPr lang="es-MX" dirty="0" err="1"/>
              <a:t>hiperparámetros</a:t>
            </a:r>
            <a:endParaRPr lang="es-MX" dirty="0"/>
          </a:p>
        </p:txBody>
      </p:sp>
      <p:sp>
        <p:nvSpPr>
          <p:cNvPr id="47" name="Google Shape;302;p20">
            <a:extLst>
              <a:ext uri="{FF2B5EF4-FFF2-40B4-BE49-F238E27FC236}">
                <a16:creationId xmlns:a16="http://schemas.microsoft.com/office/drawing/2014/main" id="{23D564AF-EF54-4394-8112-5E08E9828690}"/>
              </a:ext>
            </a:extLst>
          </p:cNvPr>
          <p:cNvSpPr txBox="1"/>
          <p:nvPr/>
        </p:nvSpPr>
        <p:spPr>
          <a:xfrm>
            <a:off x="186267" y="918610"/>
            <a:ext cx="207651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Modelo Original</a:t>
            </a:r>
            <a:endParaRPr sz="1800" b="1" dirty="0">
              <a:solidFill>
                <a:schemeClr val="lt1"/>
              </a:solidFill>
              <a:latin typeface="Fira Sans Extra Condensed"/>
              <a:ea typeface="Fira Sans Extra Condensed"/>
              <a:cs typeface="Fira Sans Extra Condensed"/>
              <a:sym typeface="Fira Sans Extra Condensed"/>
            </a:endParaRPr>
          </a:p>
        </p:txBody>
      </p:sp>
      <p:sp>
        <p:nvSpPr>
          <p:cNvPr id="50" name="Google Shape;1403;p45">
            <a:extLst>
              <a:ext uri="{FF2B5EF4-FFF2-40B4-BE49-F238E27FC236}">
                <a16:creationId xmlns:a16="http://schemas.microsoft.com/office/drawing/2014/main" id="{F2655257-E258-4365-B9FA-5E013AB0299E}"/>
              </a:ext>
            </a:extLst>
          </p:cNvPr>
          <p:cNvSpPr txBox="1"/>
          <p:nvPr/>
        </p:nvSpPr>
        <p:spPr>
          <a:xfrm>
            <a:off x="3730977" y="918610"/>
            <a:ext cx="5362294" cy="371400"/>
          </a:xfrm>
          <a:prstGeom prst="rect">
            <a:avLst/>
          </a:pr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EC" sz="1800" b="1" dirty="0">
                <a:solidFill>
                  <a:schemeClr val="lt1"/>
                </a:solidFill>
                <a:latin typeface="Fira Sans Extra Condensed"/>
                <a:ea typeface="Fira Sans Extra Condensed"/>
                <a:cs typeface="Fira Sans Extra Condensed"/>
                <a:sym typeface="Fira Sans Extra Condensed"/>
              </a:rPr>
              <a:t>Tuneo de </a:t>
            </a:r>
            <a:r>
              <a:rPr lang="es-EC" sz="1800" b="1" dirty="0" err="1">
                <a:solidFill>
                  <a:schemeClr val="lt1"/>
                </a:solidFill>
                <a:latin typeface="Fira Sans Extra Condensed"/>
                <a:ea typeface="Fira Sans Extra Condensed"/>
                <a:cs typeface="Fira Sans Extra Condensed"/>
                <a:sym typeface="Fira Sans Extra Condensed"/>
              </a:rPr>
              <a:t>hiperparámetros</a:t>
            </a:r>
            <a:endParaRPr lang="es-EC" sz="1800" b="1" dirty="0">
              <a:solidFill>
                <a:schemeClr val="lt1"/>
              </a:solidFill>
              <a:latin typeface="Fira Sans Extra Condensed"/>
              <a:ea typeface="Fira Sans Extra Condensed"/>
              <a:cs typeface="Fira Sans Extra Condensed"/>
              <a:sym typeface="Fira Sans Extra Condensed"/>
            </a:endParaRPr>
          </a:p>
        </p:txBody>
      </p:sp>
      <p:pic>
        <p:nvPicPr>
          <p:cNvPr id="8" name="Imagen 7">
            <a:extLst>
              <a:ext uri="{FF2B5EF4-FFF2-40B4-BE49-F238E27FC236}">
                <a16:creationId xmlns:a16="http://schemas.microsoft.com/office/drawing/2014/main" id="{B43EB6E1-8306-4344-9B76-E80DE6AFEE5B}"/>
              </a:ext>
            </a:extLst>
          </p:cNvPr>
          <p:cNvPicPr>
            <a:picLocks noChangeAspect="1"/>
          </p:cNvPicPr>
          <p:nvPr/>
        </p:nvPicPr>
        <p:blipFill rotWithShape="1">
          <a:blip r:embed="rId3"/>
          <a:srcRect l="32129" t="52837" r="24510" b="41968"/>
          <a:stretch/>
        </p:blipFill>
        <p:spPr>
          <a:xfrm>
            <a:off x="29628" y="1457400"/>
            <a:ext cx="5513216" cy="371400"/>
          </a:xfrm>
          <a:prstGeom prst="rect">
            <a:avLst/>
          </a:prstGeom>
        </p:spPr>
      </p:pic>
      <p:sp>
        <p:nvSpPr>
          <p:cNvPr id="2" name="Rectángulo 1">
            <a:extLst>
              <a:ext uri="{FF2B5EF4-FFF2-40B4-BE49-F238E27FC236}">
                <a16:creationId xmlns:a16="http://schemas.microsoft.com/office/drawing/2014/main" id="{25EDD7B9-F4AF-47B2-A73E-963DC3E9185B}"/>
              </a:ext>
            </a:extLst>
          </p:cNvPr>
          <p:cNvSpPr/>
          <p:nvPr/>
        </p:nvSpPr>
        <p:spPr>
          <a:xfrm>
            <a:off x="186267" y="1917475"/>
            <a:ext cx="4572000" cy="646331"/>
          </a:xfrm>
          <a:prstGeom prst="rect">
            <a:avLst/>
          </a:prstGeom>
          <a:solidFill>
            <a:schemeClr val="accent2">
              <a:lumMod val="60000"/>
              <a:lumOff val="40000"/>
            </a:schemeClr>
          </a:solidFill>
        </p:spPr>
        <p:txBody>
          <a:bodyPr>
            <a:spAutoFit/>
          </a:bodyPr>
          <a:lstStyle/>
          <a:p>
            <a:r>
              <a:rPr lang="es-ES" sz="1200" dirty="0"/>
              <a:t>Este parámetro es particularmente útil en problemas de clasificación altamente desbalanceados, ayudando a mejorar métricas como el </a:t>
            </a:r>
            <a:r>
              <a:rPr lang="es-ES" sz="1200" b="1" dirty="0" err="1"/>
              <a:t>recall</a:t>
            </a:r>
            <a:r>
              <a:rPr lang="es-ES" sz="1200" dirty="0"/>
              <a:t> y el </a:t>
            </a:r>
            <a:r>
              <a:rPr lang="es-ES" sz="1200" b="1" dirty="0"/>
              <a:t>F1-score</a:t>
            </a:r>
            <a:r>
              <a:rPr lang="es-ES" sz="1200" dirty="0"/>
              <a:t> para la clase minoritaria.</a:t>
            </a:r>
            <a:endParaRPr lang="es-EC" sz="1200" dirty="0"/>
          </a:p>
        </p:txBody>
      </p:sp>
      <p:pic>
        <p:nvPicPr>
          <p:cNvPr id="3" name="Imagen 2">
            <a:extLst>
              <a:ext uri="{FF2B5EF4-FFF2-40B4-BE49-F238E27FC236}">
                <a16:creationId xmlns:a16="http://schemas.microsoft.com/office/drawing/2014/main" id="{AB0EF582-CF57-4778-B43E-F34175C33ED7}"/>
              </a:ext>
            </a:extLst>
          </p:cNvPr>
          <p:cNvPicPr>
            <a:picLocks noChangeAspect="1"/>
          </p:cNvPicPr>
          <p:nvPr/>
        </p:nvPicPr>
        <p:blipFill rotWithShape="1">
          <a:blip r:embed="rId4"/>
          <a:srcRect l="32222" t="28325" r="27778" b="25068"/>
          <a:stretch/>
        </p:blipFill>
        <p:spPr>
          <a:xfrm>
            <a:off x="643467" y="2652481"/>
            <a:ext cx="3657600" cy="2396092"/>
          </a:xfrm>
          <a:prstGeom prst="rect">
            <a:avLst/>
          </a:prstGeom>
        </p:spPr>
      </p:pic>
      <p:sp>
        <p:nvSpPr>
          <p:cNvPr id="4" name="Rectángulo 3">
            <a:extLst>
              <a:ext uri="{FF2B5EF4-FFF2-40B4-BE49-F238E27FC236}">
                <a16:creationId xmlns:a16="http://schemas.microsoft.com/office/drawing/2014/main" id="{953B560F-7507-4F88-ACBC-2B75C240341F}"/>
              </a:ext>
            </a:extLst>
          </p:cNvPr>
          <p:cNvSpPr/>
          <p:nvPr/>
        </p:nvSpPr>
        <p:spPr>
          <a:xfrm>
            <a:off x="4848727" y="2053744"/>
            <a:ext cx="4244544" cy="2308324"/>
          </a:xfrm>
          <a:prstGeom prst="rect">
            <a:avLst/>
          </a:prstGeom>
        </p:spPr>
        <p:txBody>
          <a:bodyPr wrap="square">
            <a:spAutoFit/>
          </a:bodyPr>
          <a:lstStyle/>
          <a:p>
            <a:r>
              <a:rPr lang="es-ES" sz="1200" b="1" dirty="0" err="1"/>
              <a:t>GridSearchCV</a:t>
            </a:r>
            <a:r>
              <a:rPr lang="es-ES" sz="1200" dirty="0"/>
              <a:t>, una técnica que permite realizar una búsqueda exhaustiva de los mejores </a:t>
            </a:r>
            <a:r>
              <a:rPr lang="es-ES" sz="1200" dirty="0" err="1"/>
              <a:t>hiperparámetros</a:t>
            </a:r>
            <a:r>
              <a:rPr lang="es-ES" sz="1200" dirty="0"/>
              <a:t> para mejorar el rendimiento del modelo.</a:t>
            </a:r>
          </a:p>
          <a:p>
            <a:endParaRPr lang="es-ES" sz="1200" dirty="0"/>
          </a:p>
          <a:p>
            <a:r>
              <a:rPr lang="es-ES" sz="1200" b="1" dirty="0" err="1">
                <a:latin typeface="+mn-lt"/>
              </a:rPr>
              <a:t>Scoring</a:t>
            </a:r>
            <a:r>
              <a:rPr lang="es-ES" sz="1200" dirty="0">
                <a:latin typeface="+mn-lt"/>
              </a:rPr>
              <a:t>: El criterio de evaluación elegido es el </a:t>
            </a:r>
            <a:r>
              <a:rPr lang="es-ES" sz="1200" b="1" dirty="0">
                <a:latin typeface="+mn-lt"/>
              </a:rPr>
              <a:t>"</a:t>
            </a:r>
            <a:r>
              <a:rPr lang="es-ES" sz="1200" b="1" dirty="0" err="1">
                <a:latin typeface="+mn-lt"/>
              </a:rPr>
              <a:t>recall</a:t>
            </a:r>
            <a:r>
              <a:rPr lang="es-ES" sz="1200" b="1" dirty="0">
                <a:latin typeface="+mn-lt"/>
              </a:rPr>
              <a:t>"</a:t>
            </a:r>
            <a:r>
              <a:rPr lang="es-ES" sz="1200" dirty="0">
                <a:latin typeface="+mn-lt"/>
              </a:rPr>
              <a:t>   Esto asegura que el modelo se enfoque en </a:t>
            </a:r>
            <a:r>
              <a:rPr lang="es-ES" sz="1200" b="1" dirty="0">
                <a:latin typeface="+mn-lt"/>
              </a:rPr>
              <a:t>minimizar los falsos negativos</a:t>
            </a:r>
            <a:r>
              <a:rPr lang="es-ES" sz="1200" dirty="0">
                <a:latin typeface="+mn-lt"/>
              </a:rPr>
              <a:t>.</a:t>
            </a:r>
          </a:p>
          <a:p>
            <a:endParaRPr lang="es-ES" sz="1200" dirty="0">
              <a:latin typeface="+mn-lt"/>
            </a:endParaRPr>
          </a:p>
          <a:p>
            <a:r>
              <a:rPr lang="es-EC" altLang="es-EC" sz="1200" b="1" dirty="0" err="1">
                <a:solidFill>
                  <a:schemeClr val="tx1"/>
                </a:solidFill>
                <a:latin typeface="+mn-lt"/>
              </a:rPr>
              <a:t>scale_pos_weight</a:t>
            </a:r>
            <a:r>
              <a:rPr lang="es-EC" altLang="es-EC" sz="1200" b="1" dirty="0">
                <a:solidFill>
                  <a:schemeClr val="tx1"/>
                </a:solidFill>
                <a:latin typeface="+mn-lt"/>
              </a:rPr>
              <a:t>: </a:t>
            </a:r>
            <a:r>
              <a:rPr lang="es-EC" altLang="es-EC" sz="1200" dirty="0">
                <a:solidFill>
                  <a:schemeClr val="tx1"/>
                </a:solidFill>
                <a:latin typeface="+mn-lt"/>
              </a:rPr>
              <a:t>Este </a:t>
            </a:r>
            <a:r>
              <a:rPr lang="es-EC" altLang="es-EC" sz="1200" dirty="0" err="1">
                <a:solidFill>
                  <a:schemeClr val="tx1"/>
                </a:solidFill>
                <a:latin typeface="+mn-lt"/>
              </a:rPr>
              <a:t>hiperparámetro</a:t>
            </a:r>
            <a:r>
              <a:rPr lang="es-EC" altLang="es-EC" sz="1200" dirty="0">
                <a:solidFill>
                  <a:schemeClr val="tx1"/>
                </a:solidFill>
                <a:latin typeface="+mn-lt"/>
              </a:rPr>
              <a:t> ajusta el desequilibrio de clases en el conjunto de datos, lo que ayuda al modelo a </a:t>
            </a:r>
            <a:r>
              <a:rPr lang="es-EC" altLang="es-EC" sz="1200" b="1" dirty="0">
                <a:solidFill>
                  <a:schemeClr val="tx1"/>
                </a:solidFill>
                <a:latin typeface="+mn-lt"/>
              </a:rPr>
              <a:t>manejar clases desbalanceadas</a:t>
            </a:r>
            <a:r>
              <a:rPr lang="es-EC" altLang="es-EC" sz="1200" dirty="0">
                <a:solidFill>
                  <a:schemeClr val="tx1"/>
                </a:solidFill>
                <a:latin typeface="+mn-lt"/>
              </a:rPr>
              <a:t> de forma más efectiva. </a:t>
            </a:r>
            <a:endParaRPr lang="es-EC" sz="1200" dirty="0">
              <a:latin typeface="+mn-lt"/>
            </a:endParaRPr>
          </a:p>
        </p:txBody>
      </p:sp>
    </p:spTree>
    <p:extLst>
      <p:ext uri="{BB962C8B-B14F-4D97-AF65-F5344CB8AC3E}">
        <p14:creationId xmlns:p14="http://schemas.microsoft.com/office/powerpoint/2010/main" val="460002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43"/>
          <p:cNvSpPr/>
          <p:nvPr/>
        </p:nvSpPr>
        <p:spPr>
          <a:xfrm>
            <a:off x="5673248" y="1485700"/>
            <a:ext cx="2759400" cy="3118500"/>
          </a:xfrm>
          <a:prstGeom prst="roundRect">
            <a:avLst>
              <a:gd name="adj" fmla="val 5851"/>
            </a:avLst>
          </a:prstGeom>
          <a:solidFill>
            <a:schemeClr val="accent1"/>
          </a:solidFill>
          <a:ln>
            <a:noFill/>
          </a:ln>
        </p:spPr>
        <p:txBody>
          <a:bodyPr spcFirstLastPara="1" wrap="square" lIns="91425" tIns="91425" rIns="91425" bIns="91425" anchor="ctr" anchorCtr="0">
            <a:noAutofit/>
          </a:bodyPr>
          <a:lstStyle/>
          <a:p>
            <a:endParaRPr/>
          </a:p>
        </p:txBody>
      </p:sp>
      <p:sp>
        <p:nvSpPr>
          <p:cNvPr id="1008" name="Google Shape;1008;p43"/>
          <p:cNvSpPr/>
          <p:nvPr/>
        </p:nvSpPr>
        <p:spPr>
          <a:xfrm>
            <a:off x="720000" y="1485700"/>
            <a:ext cx="2759400" cy="3118500"/>
          </a:xfrm>
          <a:prstGeom prst="roundRect">
            <a:avLst>
              <a:gd name="adj" fmla="val 5851"/>
            </a:avLst>
          </a:prstGeom>
          <a:solidFill>
            <a:schemeClr val="accent1"/>
          </a:solidFill>
          <a:ln>
            <a:noFill/>
          </a:ln>
        </p:spPr>
        <p:txBody>
          <a:bodyPr spcFirstLastPara="1" wrap="square" lIns="91425" tIns="91425" rIns="91425" bIns="91425" anchor="ctr" anchorCtr="0">
            <a:noAutofit/>
          </a:bodyPr>
          <a:lstStyle/>
          <a:p>
            <a:endParaRPr dirty="0"/>
          </a:p>
        </p:txBody>
      </p:sp>
      <p:sp>
        <p:nvSpPr>
          <p:cNvPr id="1009" name="Google Shape;1009;p43"/>
          <p:cNvSpPr txBox="1">
            <a:spLocks noGrp="1"/>
          </p:cNvSpPr>
          <p:nvPr>
            <p:ph type="title"/>
          </p:nvPr>
        </p:nvSpPr>
        <p:spPr>
          <a:xfrm>
            <a:off x="720000" y="445025"/>
            <a:ext cx="7704000" cy="572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PROBLEMA VS. SOLUCION</a:t>
            </a:r>
            <a:endParaRPr dirty="0"/>
          </a:p>
        </p:txBody>
      </p:sp>
      <p:sp>
        <p:nvSpPr>
          <p:cNvPr id="1010" name="Google Shape;1010;p43"/>
          <p:cNvSpPr txBox="1">
            <a:spLocks noGrp="1"/>
          </p:cNvSpPr>
          <p:nvPr>
            <p:ph type="title" idx="2"/>
          </p:nvPr>
        </p:nvSpPr>
        <p:spPr>
          <a:xfrm>
            <a:off x="1016672" y="971044"/>
            <a:ext cx="2297700" cy="558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PROBLEMA</a:t>
            </a:r>
            <a:endParaRPr dirty="0"/>
          </a:p>
        </p:txBody>
      </p:sp>
      <p:sp>
        <p:nvSpPr>
          <p:cNvPr id="1011" name="Google Shape;1011;p43"/>
          <p:cNvSpPr txBox="1">
            <a:spLocks noGrp="1"/>
          </p:cNvSpPr>
          <p:nvPr>
            <p:ph type="title" idx="3"/>
          </p:nvPr>
        </p:nvSpPr>
        <p:spPr>
          <a:xfrm>
            <a:off x="6067385" y="972263"/>
            <a:ext cx="2147400" cy="558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SOLUCION</a:t>
            </a:r>
            <a:endParaRPr dirty="0"/>
          </a:p>
        </p:txBody>
      </p:sp>
      <p:sp>
        <p:nvSpPr>
          <p:cNvPr id="1012" name="Google Shape;1012;p43"/>
          <p:cNvSpPr txBox="1">
            <a:spLocks noGrp="1"/>
          </p:cNvSpPr>
          <p:nvPr>
            <p:ph type="subTitle" idx="1"/>
          </p:nvPr>
        </p:nvSpPr>
        <p:spPr>
          <a:xfrm>
            <a:off x="5883066" y="1999138"/>
            <a:ext cx="2445685" cy="2162022"/>
          </a:xfrm>
          <a:prstGeom prst="rect">
            <a:avLst/>
          </a:prstGeom>
        </p:spPr>
        <p:txBody>
          <a:bodyPr spcFirstLastPara="1" wrap="square" lIns="0" tIns="0" rIns="0" bIns="0" anchor="ctr" anchorCtr="0">
            <a:noAutofit/>
          </a:bodyPr>
          <a:lstStyle/>
          <a:p>
            <a:pPr marL="0" lvl="0" indent="0" algn="just" rtl="0">
              <a:spcBef>
                <a:spcPts val="0"/>
              </a:spcBef>
              <a:spcAft>
                <a:spcPts val="0"/>
              </a:spcAft>
            </a:pPr>
            <a:r>
              <a:rPr lang="es-ES" sz="1200" dirty="0"/>
              <a:t>- Un modelo de clasificación con </a:t>
            </a:r>
            <a:r>
              <a:rPr lang="es-ES" sz="1200" dirty="0" err="1"/>
              <a:t>XGBoost</a:t>
            </a:r>
            <a:r>
              <a:rPr lang="es-ES" sz="1200" dirty="0"/>
              <a:t> para predecir la probabilidad de fraude en reclamaciones, optimizando la revisión de reclamos sospechosos y reduciendo pérdidas. </a:t>
            </a:r>
          </a:p>
          <a:p>
            <a:pPr marL="0" lvl="0" indent="0" algn="just" rtl="0">
              <a:spcBef>
                <a:spcPts val="0"/>
              </a:spcBef>
              <a:spcAft>
                <a:spcPts val="0"/>
              </a:spcAft>
            </a:pPr>
            <a:r>
              <a:rPr lang="es-ES" sz="1200" dirty="0"/>
              <a:t>- Aseguradoras como </a:t>
            </a:r>
            <a:r>
              <a:rPr lang="es-ES" sz="1200" dirty="0" err="1"/>
              <a:t>State</a:t>
            </a:r>
            <a:r>
              <a:rPr lang="es-ES" sz="1200" dirty="0"/>
              <a:t> </a:t>
            </a:r>
            <a:r>
              <a:rPr lang="es-ES" sz="1200" dirty="0" err="1"/>
              <a:t>Farm</a:t>
            </a:r>
            <a:r>
              <a:rPr lang="es-ES" sz="1200" dirty="0"/>
              <a:t> y </a:t>
            </a:r>
            <a:r>
              <a:rPr lang="es-ES" sz="1200" dirty="0" err="1"/>
              <a:t>Progressive</a:t>
            </a:r>
            <a:r>
              <a:rPr lang="es-ES" sz="1200" dirty="0"/>
              <a:t>, emplean técnicas como </a:t>
            </a:r>
            <a:r>
              <a:rPr lang="es-ES" sz="1200" b="1" dirty="0" err="1"/>
              <a:t>Random</a:t>
            </a:r>
            <a:r>
              <a:rPr lang="es-ES" sz="1200" b="1" dirty="0"/>
              <a:t> </a:t>
            </a:r>
            <a:r>
              <a:rPr lang="es-ES" sz="1200" b="1" dirty="0" err="1"/>
              <a:t>Forests</a:t>
            </a:r>
            <a:r>
              <a:rPr lang="es-ES" sz="1200" b="1" dirty="0"/>
              <a:t> y </a:t>
            </a:r>
            <a:r>
              <a:rPr lang="es-ES" sz="1200" b="1" dirty="0" err="1"/>
              <a:t>Gradient</a:t>
            </a:r>
            <a:r>
              <a:rPr lang="es-ES" sz="1200" b="1" dirty="0"/>
              <a:t> </a:t>
            </a:r>
            <a:r>
              <a:rPr lang="es-ES" sz="1200" b="1" dirty="0" err="1"/>
              <a:t>Boosting</a:t>
            </a:r>
            <a:r>
              <a:rPr lang="es-ES" sz="1200" dirty="0"/>
              <a:t>. </a:t>
            </a:r>
          </a:p>
          <a:p>
            <a:pPr marL="0" lvl="0" indent="0" algn="just" rtl="0">
              <a:spcBef>
                <a:spcPts val="0"/>
              </a:spcBef>
              <a:spcAft>
                <a:spcPts val="0"/>
              </a:spcAft>
            </a:pPr>
            <a:r>
              <a:rPr lang="es-ES" sz="1200" dirty="0"/>
              <a:t>- Allianz combina variables demográficas y patrones de comportamiento. </a:t>
            </a:r>
          </a:p>
          <a:p>
            <a:pPr marL="0" lvl="0" indent="0" algn="just" rtl="0">
              <a:spcBef>
                <a:spcPts val="0"/>
              </a:spcBef>
              <a:spcAft>
                <a:spcPts val="0"/>
              </a:spcAft>
            </a:pPr>
            <a:r>
              <a:rPr lang="es-ES" sz="1200" dirty="0"/>
              <a:t>- Explorar redes neuronales y análisis de redes - desarticular fraudes.</a:t>
            </a:r>
            <a:endParaRPr lang="en-US" sz="1200" dirty="0"/>
          </a:p>
        </p:txBody>
      </p:sp>
      <p:sp>
        <p:nvSpPr>
          <p:cNvPr id="1013" name="Google Shape;1013;p43"/>
          <p:cNvSpPr txBox="1">
            <a:spLocks noGrp="1"/>
          </p:cNvSpPr>
          <p:nvPr>
            <p:ph type="subTitle" idx="4"/>
          </p:nvPr>
        </p:nvSpPr>
        <p:spPr>
          <a:xfrm>
            <a:off x="815248" y="1376382"/>
            <a:ext cx="2501728" cy="31185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s-ES" sz="1200" dirty="0"/>
              <a:t>El fraude en reclamaciones de seguros de autos es un problema creciente que afecta tanto a aseguradoras como a clientes honestos. Las aseguradoras en EE. UU. pierden cerca de $30 mil millones anuales por fraudes, lo que incrementa las primas para todos los asegurados. Empresas como </a:t>
            </a:r>
            <a:r>
              <a:rPr lang="es-ES" sz="1200" dirty="0" err="1"/>
              <a:t>State</a:t>
            </a:r>
            <a:r>
              <a:rPr lang="es-ES" sz="1200" dirty="0"/>
              <a:t> </a:t>
            </a:r>
            <a:r>
              <a:rPr lang="es-ES" sz="1200" dirty="0" err="1"/>
              <a:t>Farm</a:t>
            </a:r>
            <a:r>
              <a:rPr lang="es-ES" sz="1200" dirty="0"/>
              <a:t>, </a:t>
            </a:r>
            <a:r>
              <a:rPr lang="es-ES" sz="1200" dirty="0" err="1"/>
              <a:t>Geico</a:t>
            </a:r>
            <a:r>
              <a:rPr lang="es-ES" sz="1200" dirty="0"/>
              <a:t> y </a:t>
            </a:r>
            <a:r>
              <a:rPr lang="es-ES" sz="1200" dirty="0" err="1"/>
              <a:t>Progressive</a:t>
            </a:r>
            <a:r>
              <a:rPr lang="es-ES" sz="1200" dirty="0"/>
              <a:t> han registrado pérdidas considerables, impulsando la inversión en tecnologías de análisis predictivo. Este fenómeno representa entre el 5% y 10% de las primas anuales.</a:t>
            </a:r>
            <a:endParaRPr lang="en-US" sz="1200" dirty="0"/>
          </a:p>
        </p:txBody>
      </p:sp>
      <p:grpSp>
        <p:nvGrpSpPr>
          <p:cNvPr id="1014" name="Google Shape;1014;p43"/>
          <p:cNvGrpSpPr/>
          <p:nvPr/>
        </p:nvGrpSpPr>
        <p:grpSpPr>
          <a:xfrm>
            <a:off x="3314372" y="1928727"/>
            <a:ext cx="2515771" cy="2232433"/>
            <a:chOff x="3314372" y="1840240"/>
            <a:chExt cx="2515771" cy="2232433"/>
          </a:xfrm>
        </p:grpSpPr>
        <p:sp>
          <p:nvSpPr>
            <p:cNvPr id="1015" name="Google Shape;1015;p43"/>
            <p:cNvSpPr/>
            <p:nvPr/>
          </p:nvSpPr>
          <p:spPr>
            <a:xfrm>
              <a:off x="3653829" y="2972035"/>
              <a:ext cx="90516" cy="51524"/>
            </a:xfrm>
            <a:custGeom>
              <a:avLst/>
              <a:gdLst/>
              <a:ahLst/>
              <a:cxnLst/>
              <a:rect l="l" t="t" r="r" b="b"/>
              <a:pathLst>
                <a:path w="6342" h="3610" extrusionOk="0">
                  <a:moveTo>
                    <a:pt x="1" y="0"/>
                  </a:moveTo>
                  <a:lnTo>
                    <a:pt x="1" y="3609"/>
                  </a:lnTo>
                  <a:lnTo>
                    <a:pt x="6341" y="3609"/>
                  </a:lnTo>
                  <a:lnTo>
                    <a:pt x="6341" y="0"/>
                  </a:lnTo>
                  <a:close/>
                </a:path>
              </a:pathLst>
            </a:custGeom>
            <a:solidFill>
              <a:srgbClr val="B8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3653829" y="3043212"/>
              <a:ext cx="90516" cy="51167"/>
            </a:xfrm>
            <a:custGeom>
              <a:avLst/>
              <a:gdLst/>
              <a:ahLst/>
              <a:cxnLst/>
              <a:rect l="l" t="t" r="r" b="b"/>
              <a:pathLst>
                <a:path w="6342" h="3585" extrusionOk="0">
                  <a:moveTo>
                    <a:pt x="1" y="1"/>
                  </a:moveTo>
                  <a:lnTo>
                    <a:pt x="1" y="3585"/>
                  </a:lnTo>
                  <a:lnTo>
                    <a:pt x="6341" y="3585"/>
                  </a:lnTo>
                  <a:lnTo>
                    <a:pt x="6341" y="1"/>
                  </a:lnTo>
                  <a:close/>
                </a:path>
              </a:pathLst>
            </a:custGeom>
            <a:solidFill>
              <a:srgbClr val="B8D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3887056" y="2990989"/>
              <a:ext cx="1370388" cy="568417"/>
            </a:xfrm>
            <a:custGeom>
              <a:avLst/>
              <a:gdLst/>
              <a:ahLst/>
              <a:cxnLst/>
              <a:rect l="l" t="t" r="r" b="b"/>
              <a:pathLst>
                <a:path w="96016" h="39826" extrusionOk="0">
                  <a:moveTo>
                    <a:pt x="48021" y="0"/>
                  </a:moveTo>
                  <a:lnTo>
                    <a:pt x="0" y="9650"/>
                  </a:lnTo>
                  <a:lnTo>
                    <a:pt x="48021" y="39825"/>
                  </a:lnTo>
                  <a:lnTo>
                    <a:pt x="96016" y="9650"/>
                  </a:lnTo>
                  <a:lnTo>
                    <a:pt x="48021"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4098817" y="2267701"/>
              <a:ext cx="946866" cy="1051341"/>
            </a:xfrm>
            <a:custGeom>
              <a:avLst/>
              <a:gdLst/>
              <a:ahLst/>
              <a:cxnLst/>
              <a:rect l="l" t="t" r="r" b="b"/>
              <a:pathLst>
                <a:path w="66342" h="73662" extrusionOk="0">
                  <a:moveTo>
                    <a:pt x="26016" y="1"/>
                  </a:moveTo>
                  <a:lnTo>
                    <a:pt x="2031" y="7219"/>
                  </a:lnTo>
                  <a:lnTo>
                    <a:pt x="11279" y="48171"/>
                  </a:lnTo>
                  <a:lnTo>
                    <a:pt x="9549" y="51705"/>
                  </a:lnTo>
                  <a:lnTo>
                    <a:pt x="1" y="56943"/>
                  </a:lnTo>
                  <a:lnTo>
                    <a:pt x="22256" y="72833"/>
                  </a:lnTo>
                  <a:cubicBezTo>
                    <a:pt x="23201" y="73399"/>
                    <a:pt x="24224" y="73661"/>
                    <a:pt x="25226" y="73661"/>
                  </a:cubicBezTo>
                  <a:cubicBezTo>
                    <a:pt x="27733" y="73661"/>
                    <a:pt x="30112" y="72017"/>
                    <a:pt x="30828" y="69349"/>
                  </a:cubicBezTo>
                  <a:lnTo>
                    <a:pt x="33184" y="60753"/>
                  </a:lnTo>
                  <a:lnTo>
                    <a:pt x="35514" y="69349"/>
                  </a:lnTo>
                  <a:cubicBezTo>
                    <a:pt x="36231" y="72017"/>
                    <a:pt x="38622" y="73661"/>
                    <a:pt x="41127" y="73661"/>
                  </a:cubicBezTo>
                  <a:cubicBezTo>
                    <a:pt x="42128" y="73661"/>
                    <a:pt x="43148" y="73399"/>
                    <a:pt x="44086" y="72833"/>
                  </a:cubicBezTo>
                  <a:lnTo>
                    <a:pt x="66342" y="56943"/>
                  </a:lnTo>
                  <a:lnTo>
                    <a:pt x="56793" y="51705"/>
                  </a:lnTo>
                  <a:lnTo>
                    <a:pt x="55063" y="48171"/>
                  </a:lnTo>
                  <a:lnTo>
                    <a:pt x="64311" y="7219"/>
                  </a:lnTo>
                  <a:lnTo>
                    <a:pt x="40352"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4470116" y="2281289"/>
              <a:ext cx="204268" cy="494014"/>
            </a:xfrm>
            <a:custGeom>
              <a:avLst/>
              <a:gdLst/>
              <a:ahLst/>
              <a:cxnLst/>
              <a:rect l="l" t="t" r="r" b="b"/>
              <a:pathLst>
                <a:path w="14312" h="34613" extrusionOk="0">
                  <a:moveTo>
                    <a:pt x="1" y="1"/>
                  </a:moveTo>
                  <a:lnTo>
                    <a:pt x="7169" y="34613"/>
                  </a:lnTo>
                  <a:lnTo>
                    <a:pt x="143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4313447" y="2281289"/>
              <a:ext cx="517963" cy="578793"/>
            </a:xfrm>
            <a:custGeom>
              <a:avLst/>
              <a:gdLst/>
              <a:ahLst/>
              <a:cxnLst/>
              <a:rect l="l" t="t" r="r" b="b"/>
              <a:pathLst>
                <a:path w="36291" h="40553" extrusionOk="0">
                  <a:moveTo>
                    <a:pt x="10978" y="1"/>
                  </a:moveTo>
                  <a:cubicBezTo>
                    <a:pt x="4461" y="3585"/>
                    <a:pt x="0" y="11580"/>
                    <a:pt x="0" y="11580"/>
                  </a:cubicBezTo>
                  <a:lnTo>
                    <a:pt x="6441" y="15339"/>
                  </a:lnTo>
                  <a:lnTo>
                    <a:pt x="0" y="15214"/>
                  </a:lnTo>
                  <a:lnTo>
                    <a:pt x="0" y="15214"/>
                  </a:lnTo>
                  <a:cubicBezTo>
                    <a:pt x="0" y="15214"/>
                    <a:pt x="5740" y="28247"/>
                    <a:pt x="19674" y="40553"/>
                  </a:cubicBezTo>
                  <a:cubicBezTo>
                    <a:pt x="23208" y="36568"/>
                    <a:pt x="31930" y="26041"/>
                    <a:pt x="36291" y="15214"/>
                  </a:cubicBezTo>
                  <a:lnTo>
                    <a:pt x="36291" y="15214"/>
                  </a:lnTo>
                  <a:lnTo>
                    <a:pt x="29825" y="15339"/>
                  </a:lnTo>
                  <a:lnTo>
                    <a:pt x="36291" y="11580"/>
                  </a:lnTo>
                  <a:cubicBezTo>
                    <a:pt x="36291" y="11580"/>
                    <a:pt x="31805" y="3585"/>
                    <a:pt x="25288" y="1"/>
                  </a:cubicBezTo>
                  <a:lnTo>
                    <a:pt x="18146" y="34613"/>
                  </a:lnTo>
                  <a:lnTo>
                    <a:pt x="10978"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4477995" y="2243024"/>
              <a:ext cx="188169" cy="89431"/>
            </a:xfrm>
            <a:custGeom>
              <a:avLst/>
              <a:gdLst/>
              <a:ahLst/>
              <a:cxnLst/>
              <a:rect l="l" t="t" r="r" b="b"/>
              <a:pathLst>
                <a:path w="13184" h="6266" extrusionOk="0">
                  <a:moveTo>
                    <a:pt x="0" y="0"/>
                  </a:moveTo>
                  <a:lnTo>
                    <a:pt x="6592" y="6266"/>
                  </a:lnTo>
                  <a:lnTo>
                    <a:pt x="131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4411813" y="1840240"/>
              <a:ext cx="291188" cy="240392"/>
            </a:xfrm>
            <a:custGeom>
              <a:avLst/>
              <a:gdLst/>
              <a:ahLst/>
              <a:cxnLst/>
              <a:rect l="l" t="t" r="r" b="b"/>
              <a:pathLst>
                <a:path w="20402" h="16843" extrusionOk="0">
                  <a:moveTo>
                    <a:pt x="10727" y="0"/>
                  </a:moveTo>
                  <a:cubicBezTo>
                    <a:pt x="10452" y="0"/>
                    <a:pt x="10326" y="376"/>
                    <a:pt x="10577" y="527"/>
                  </a:cubicBezTo>
                  <a:cubicBezTo>
                    <a:pt x="11780" y="1329"/>
                    <a:pt x="12281" y="2457"/>
                    <a:pt x="12281" y="2457"/>
                  </a:cubicBezTo>
                  <a:cubicBezTo>
                    <a:pt x="12281" y="2457"/>
                    <a:pt x="11450" y="2260"/>
                    <a:pt x="10165" y="2260"/>
                  </a:cubicBezTo>
                  <a:cubicBezTo>
                    <a:pt x="8584" y="2260"/>
                    <a:pt x="6315" y="2558"/>
                    <a:pt x="4061" y="3885"/>
                  </a:cubicBezTo>
                  <a:cubicBezTo>
                    <a:pt x="0" y="6266"/>
                    <a:pt x="727" y="8021"/>
                    <a:pt x="2657" y="9123"/>
                  </a:cubicBezTo>
                  <a:cubicBezTo>
                    <a:pt x="2657" y="9123"/>
                    <a:pt x="2807" y="12908"/>
                    <a:pt x="3860" y="16717"/>
                  </a:cubicBezTo>
                  <a:lnTo>
                    <a:pt x="18396" y="16843"/>
                  </a:lnTo>
                  <a:cubicBezTo>
                    <a:pt x="18396" y="16843"/>
                    <a:pt x="19224" y="13785"/>
                    <a:pt x="19800" y="11128"/>
                  </a:cubicBezTo>
                  <a:cubicBezTo>
                    <a:pt x="20401" y="8447"/>
                    <a:pt x="19098" y="7194"/>
                    <a:pt x="18071" y="6742"/>
                  </a:cubicBezTo>
                  <a:cubicBezTo>
                    <a:pt x="17193" y="1980"/>
                    <a:pt x="13935" y="0"/>
                    <a:pt x="10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4572421" y="2775289"/>
              <a:ext cx="50096" cy="344852"/>
            </a:xfrm>
            <a:custGeom>
              <a:avLst/>
              <a:gdLst/>
              <a:ahLst/>
              <a:cxnLst/>
              <a:rect l="l" t="t" r="r" b="b"/>
              <a:pathLst>
                <a:path w="3510" h="24162" fill="none" extrusionOk="0">
                  <a:moveTo>
                    <a:pt x="1" y="1"/>
                  </a:moveTo>
                  <a:cubicBezTo>
                    <a:pt x="1103" y="5640"/>
                    <a:pt x="3509" y="11755"/>
                    <a:pt x="3509" y="11755"/>
                  </a:cubicBezTo>
                  <a:lnTo>
                    <a:pt x="276" y="24161"/>
                  </a:lnTo>
                </a:path>
              </a:pathLst>
            </a:custGeom>
            <a:noFill/>
            <a:ln w="8150" cap="flat" cmpd="sng">
              <a:solidFill>
                <a:srgbClr val="141D3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4554181" y="2922666"/>
              <a:ext cx="37565" cy="37579"/>
            </a:xfrm>
            <a:custGeom>
              <a:avLst/>
              <a:gdLst/>
              <a:ahLst/>
              <a:cxnLst/>
              <a:rect l="l" t="t" r="r" b="b"/>
              <a:pathLst>
                <a:path w="2632" h="2633" extrusionOk="0">
                  <a:moveTo>
                    <a:pt x="1304" y="0"/>
                  </a:moveTo>
                  <a:cubicBezTo>
                    <a:pt x="577" y="0"/>
                    <a:pt x="0" y="602"/>
                    <a:pt x="0" y="1329"/>
                  </a:cubicBezTo>
                  <a:cubicBezTo>
                    <a:pt x="0" y="2056"/>
                    <a:pt x="577" y="2632"/>
                    <a:pt x="1304" y="2632"/>
                  </a:cubicBezTo>
                  <a:cubicBezTo>
                    <a:pt x="2030" y="2632"/>
                    <a:pt x="2632" y="2056"/>
                    <a:pt x="2632" y="1329"/>
                  </a:cubicBezTo>
                  <a:cubicBezTo>
                    <a:pt x="2632" y="602"/>
                    <a:pt x="2030" y="0"/>
                    <a:pt x="1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4515902" y="3091153"/>
              <a:ext cx="37579" cy="37565"/>
            </a:xfrm>
            <a:custGeom>
              <a:avLst/>
              <a:gdLst/>
              <a:ahLst/>
              <a:cxnLst/>
              <a:rect l="l" t="t" r="r" b="b"/>
              <a:pathLst>
                <a:path w="2633" h="2632" extrusionOk="0">
                  <a:moveTo>
                    <a:pt x="1304" y="0"/>
                  </a:moveTo>
                  <a:cubicBezTo>
                    <a:pt x="577" y="0"/>
                    <a:pt x="1" y="602"/>
                    <a:pt x="1" y="1328"/>
                  </a:cubicBezTo>
                  <a:cubicBezTo>
                    <a:pt x="1" y="2030"/>
                    <a:pt x="577" y="2632"/>
                    <a:pt x="1304" y="2632"/>
                  </a:cubicBezTo>
                  <a:cubicBezTo>
                    <a:pt x="2031" y="2632"/>
                    <a:pt x="2632" y="2030"/>
                    <a:pt x="2632" y="1328"/>
                  </a:cubicBezTo>
                  <a:cubicBezTo>
                    <a:pt x="2632" y="602"/>
                    <a:pt x="2031" y="0"/>
                    <a:pt x="1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4492652" y="2834676"/>
              <a:ext cx="90159" cy="79055"/>
            </a:xfrm>
            <a:custGeom>
              <a:avLst/>
              <a:gdLst/>
              <a:ahLst/>
              <a:cxnLst/>
              <a:rect l="l" t="t" r="r" b="b"/>
              <a:pathLst>
                <a:path w="6317" h="5539" fill="none" extrusionOk="0">
                  <a:moveTo>
                    <a:pt x="1" y="0"/>
                  </a:moveTo>
                  <a:lnTo>
                    <a:pt x="6316" y="5539"/>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4499446" y="2970237"/>
              <a:ext cx="63684" cy="41519"/>
            </a:xfrm>
            <a:custGeom>
              <a:avLst/>
              <a:gdLst/>
              <a:ahLst/>
              <a:cxnLst/>
              <a:rect l="l" t="t" r="r" b="b"/>
              <a:pathLst>
                <a:path w="4462" h="2909" fill="none" extrusionOk="0">
                  <a:moveTo>
                    <a:pt x="4462" y="1"/>
                  </a:moveTo>
                  <a:lnTo>
                    <a:pt x="1" y="2908"/>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4279821" y="3012098"/>
              <a:ext cx="179220" cy="69407"/>
            </a:xfrm>
            <a:custGeom>
              <a:avLst/>
              <a:gdLst/>
              <a:ahLst/>
              <a:cxnLst/>
              <a:rect l="l" t="t" r="r" b="b"/>
              <a:pathLst>
                <a:path w="12557" h="4863" extrusionOk="0">
                  <a:moveTo>
                    <a:pt x="426" y="0"/>
                  </a:moveTo>
                  <a:lnTo>
                    <a:pt x="0" y="1679"/>
                  </a:lnTo>
                  <a:lnTo>
                    <a:pt x="12106" y="4862"/>
                  </a:lnTo>
                  <a:lnTo>
                    <a:pt x="12557" y="3208"/>
                  </a:lnTo>
                  <a:lnTo>
                    <a:pt x="4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4685816" y="3012098"/>
              <a:ext cx="178863" cy="69407"/>
            </a:xfrm>
            <a:custGeom>
              <a:avLst/>
              <a:gdLst/>
              <a:ahLst/>
              <a:cxnLst/>
              <a:rect l="l" t="t" r="r" b="b"/>
              <a:pathLst>
                <a:path w="12532" h="4863" extrusionOk="0">
                  <a:moveTo>
                    <a:pt x="12106" y="0"/>
                  </a:moveTo>
                  <a:lnTo>
                    <a:pt x="0" y="3208"/>
                  </a:lnTo>
                  <a:lnTo>
                    <a:pt x="427" y="4862"/>
                  </a:lnTo>
                  <a:lnTo>
                    <a:pt x="12532" y="1679"/>
                  </a:lnTo>
                  <a:lnTo>
                    <a:pt x="121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4769525" y="3613755"/>
              <a:ext cx="188525" cy="229316"/>
            </a:xfrm>
            <a:custGeom>
              <a:avLst/>
              <a:gdLst/>
              <a:ahLst/>
              <a:cxnLst/>
              <a:rect l="l" t="t" r="r" b="b"/>
              <a:pathLst>
                <a:path w="13209" h="16067" extrusionOk="0">
                  <a:moveTo>
                    <a:pt x="4135" y="1"/>
                  </a:moveTo>
                  <a:lnTo>
                    <a:pt x="0" y="9224"/>
                  </a:lnTo>
                  <a:lnTo>
                    <a:pt x="11479" y="16066"/>
                  </a:lnTo>
                  <a:lnTo>
                    <a:pt x="13208" y="5164"/>
                  </a:lnTo>
                  <a:lnTo>
                    <a:pt x="413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4837133" y="3656159"/>
              <a:ext cx="221780" cy="416514"/>
            </a:xfrm>
            <a:custGeom>
              <a:avLst/>
              <a:gdLst/>
              <a:ahLst/>
              <a:cxnLst/>
              <a:rect l="l" t="t" r="r" b="b"/>
              <a:pathLst>
                <a:path w="15539" h="29183" extrusionOk="0">
                  <a:moveTo>
                    <a:pt x="6770" y="1"/>
                  </a:moveTo>
                  <a:cubicBezTo>
                    <a:pt x="6412" y="1"/>
                    <a:pt x="6043" y="20"/>
                    <a:pt x="5664" y="62"/>
                  </a:cubicBezTo>
                  <a:lnTo>
                    <a:pt x="6266" y="8684"/>
                  </a:lnTo>
                  <a:lnTo>
                    <a:pt x="6266" y="8684"/>
                  </a:lnTo>
                  <a:lnTo>
                    <a:pt x="4160" y="7030"/>
                  </a:lnTo>
                  <a:lnTo>
                    <a:pt x="0" y="10664"/>
                  </a:lnTo>
                  <a:lnTo>
                    <a:pt x="4461" y="13596"/>
                  </a:lnTo>
                  <a:lnTo>
                    <a:pt x="7945" y="22769"/>
                  </a:lnTo>
                  <a:lnTo>
                    <a:pt x="9474" y="28433"/>
                  </a:lnTo>
                  <a:cubicBezTo>
                    <a:pt x="9600" y="28908"/>
                    <a:pt x="10016" y="29182"/>
                    <a:pt x="10444" y="29182"/>
                  </a:cubicBezTo>
                  <a:cubicBezTo>
                    <a:pt x="10694" y="29182"/>
                    <a:pt x="10949" y="29088"/>
                    <a:pt x="11153" y="28885"/>
                  </a:cubicBezTo>
                  <a:cubicBezTo>
                    <a:pt x="12431" y="27631"/>
                    <a:pt x="14211" y="25200"/>
                    <a:pt x="14361" y="21366"/>
                  </a:cubicBezTo>
                  <a:cubicBezTo>
                    <a:pt x="14586" y="15125"/>
                    <a:pt x="13308" y="10063"/>
                    <a:pt x="13308" y="10062"/>
                  </a:cubicBezTo>
                  <a:lnTo>
                    <a:pt x="13308" y="10062"/>
                  </a:lnTo>
                  <a:lnTo>
                    <a:pt x="14937" y="10313"/>
                  </a:lnTo>
                  <a:lnTo>
                    <a:pt x="15539" y="2970"/>
                  </a:lnTo>
                  <a:lnTo>
                    <a:pt x="13810" y="2844"/>
                  </a:lnTo>
                  <a:cubicBezTo>
                    <a:pt x="13810" y="2844"/>
                    <a:pt x="11094" y="1"/>
                    <a:pt x="677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3712132" y="3122324"/>
              <a:ext cx="1155773" cy="733621"/>
            </a:xfrm>
            <a:custGeom>
              <a:avLst/>
              <a:gdLst/>
              <a:ahLst/>
              <a:cxnLst/>
              <a:rect l="l" t="t" r="r" b="b"/>
              <a:pathLst>
                <a:path w="80979" h="51401" extrusionOk="0">
                  <a:moveTo>
                    <a:pt x="15558" y="1"/>
                  </a:moveTo>
                  <a:cubicBezTo>
                    <a:pt x="8515" y="1"/>
                    <a:pt x="2842" y="3581"/>
                    <a:pt x="1705" y="9445"/>
                  </a:cubicBezTo>
                  <a:cubicBezTo>
                    <a:pt x="1" y="18368"/>
                    <a:pt x="6567" y="28518"/>
                    <a:pt x="18798" y="32779"/>
                  </a:cubicBezTo>
                  <a:cubicBezTo>
                    <a:pt x="21805" y="33806"/>
                    <a:pt x="27720" y="35836"/>
                    <a:pt x="34587" y="38167"/>
                  </a:cubicBezTo>
                  <a:cubicBezTo>
                    <a:pt x="38673" y="39546"/>
                    <a:pt x="42783" y="39120"/>
                    <a:pt x="47169" y="40648"/>
                  </a:cubicBezTo>
                  <a:cubicBezTo>
                    <a:pt x="49951" y="41601"/>
                    <a:pt x="51530" y="43405"/>
                    <a:pt x="56342" y="45034"/>
                  </a:cubicBezTo>
                  <a:cubicBezTo>
                    <a:pt x="58656" y="45830"/>
                    <a:pt x="60066" y="45918"/>
                    <a:pt x="61244" y="45918"/>
                  </a:cubicBezTo>
                  <a:cubicBezTo>
                    <a:pt x="61580" y="45918"/>
                    <a:pt x="61897" y="45911"/>
                    <a:pt x="62210" y="45911"/>
                  </a:cubicBezTo>
                  <a:cubicBezTo>
                    <a:pt x="63083" y="45911"/>
                    <a:pt x="63931" y="45967"/>
                    <a:pt x="65089" y="46388"/>
                  </a:cubicBezTo>
                  <a:cubicBezTo>
                    <a:pt x="68773" y="47741"/>
                    <a:pt x="69249" y="49871"/>
                    <a:pt x="73836" y="51400"/>
                  </a:cubicBezTo>
                  <a:lnTo>
                    <a:pt x="80978" y="32779"/>
                  </a:lnTo>
                  <a:cubicBezTo>
                    <a:pt x="80978" y="32779"/>
                    <a:pt x="38848" y="9345"/>
                    <a:pt x="27244" y="3104"/>
                  </a:cubicBezTo>
                  <a:cubicBezTo>
                    <a:pt x="23276" y="974"/>
                    <a:pt x="19231" y="1"/>
                    <a:pt x="15558"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5023133" y="3707839"/>
              <a:ext cx="7522" cy="77628"/>
            </a:xfrm>
            <a:custGeom>
              <a:avLst/>
              <a:gdLst/>
              <a:ahLst/>
              <a:cxnLst/>
              <a:rect l="l" t="t" r="r" b="b"/>
              <a:pathLst>
                <a:path w="527" h="5439" fill="none" extrusionOk="0">
                  <a:moveTo>
                    <a:pt x="527" y="0"/>
                  </a:moveTo>
                  <a:lnTo>
                    <a:pt x="1" y="5439"/>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4705841" y="3559391"/>
              <a:ext cx="162064" cy="296554"/>
            </a:xfrm>
            <a:custGeom>
              <a:avLst/>
              <a:gdLst/>
              <a:ahLst/>
              <a:cxnLst/>
              <a:rect l="l" t="t" r="r" b="b"/>
              <a:pathLst>
                <a:path w="11355" h="20778" extrusionOk="0">
                  <a:moveTo>
                    <a:pt x="7520" y="0"/>
                  </a:moveTo>
                  <a:lnTo>
                    <a:pt x="1" y="18572"/>
                  </a:lnTo>
                  <a:cubicBezTo>
                    <a:pt x="1029" y="19349"/>
                    <a:pt x="2257" y="20126"/>
                    <a:pt x="4212" y="20777"/>
                  </a:cubicBezTo>
                  <a:lnTo>
                    <a:pt x="11354" y="2156"/>
                  </a:lnTo>
                  <a:cubicBezTo>
                    <a:pt x="11354" y="2156"/>
                    <a:pt x="9926" y="1354"/>
                    <a:pt x="7520" y="0"/>
                  </a:cubicBez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4276595" y="3122324"/>
              <a:ext cx="1156130" cy="733621"/>
            </a:xfrm>
            <a:custGeom>
              <a:avLst/>
              <a:gdLst/>
              <a:ahLst/>
              <a:cxnLst/>
              <a:rect l="l" t="t" r="r" b="b"/>
              <a:pathLst>
                <a:path w="81004" h="51401" extrusionOk="0">
                  <a:moveTo>
                    <a:pt x="65432" y="1"/>
                  </a:moveTo>
                  <a:cubicBezTo>
                    <a:pt x="61760" y="1"/>
                    <a:pt x="57712" y="974"/>
                    <a:pt x="53735" y="3104"/>
                  </a:cubicBezTo>
                  <a:cubicBezTo>
                    <a:pt x="42156" y="9345"/>
                    <a:pt x="1" y="32779"/>
                    <a:pt x="1" y="32779"/>
                  </a:cubicBezTo>
                  <a:lnTo>
                    <a:pt x="7144" y="51400"/>
                  </a:lnTo>
                  <a:cubicBezTo>
                    <a:pt x="11730" y="49871"/>
                    <a:pt x="12206" y="47741"/>
                    <a:pt x="15890" y="46388"/>
                  </a:cubicBezTo>
                  <a:cubicBezTo>
                    <a:pt x="17048" y="45967"/>
                    <a:pt x="17896" y="45911"/>
                    <a:pt x="18769" y="45911"/>
                  </a:cubicBezTo>
                  <a:cubicBezTo>
                    <a:pt x="19083" y="45911"/>
                    <a:pt x="19400" y="45918"/>
                    <a:pt x="19736" y="45918"/>
                  </a:cubicBezTo>
                  <a:cubicBezTo>
                    <a:pt x="20913" y="45918"/>
                    <a:pt x="22323" y="45830"/>
                    <a:pt x="24637" y="45034"/>
                  </a:cubicBezTo>
                  <a:cubicBezTo>
                    <a:pt x="29449" y="43405"/>
                    <a:pt x="31028" y="41601"/>
                    <a:pt x="33810" y="40648"/>
                  </a:cubicBezTo>
                  <a:cubicBezTo>
                    <a:pt x="38221" y="39120"/>
                    <a:pt x="42307" y="39546"/>
                    <a:pt x="46392" y="38167"/>
                  </a:cubicBezTo>
                  <a:cubicBezTo>
                    <a:pt x="53259" y="35836"/>
                    <a:pt x="59199" y="33806"/>
                    <a:pt x="62206" y="32779"/>
                  </a:cubicBezTo>
                  <a:cubicBezTo>
                    <a:pt x="74412" y="28518"/>
                    <a:pt x="81003" y="18368"/>
                    <a:pt x="79274" y="9445"/>
                  </a:cubicBezTo>
                  <a:cubicBezTo>
                    <a:pt x="78137" y="3581"/>
                    <a:pt x="72475" y="1"/>
                    <a:pt x="6543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4186450" y="3613755"/>
              <a:ext cx="188525" cy="229316"/>
            </a:xfrm>
            <a:custGeom>
              <a:avLst/>
              <a:gdLst/>
              <a:ahLst/>
              <a:cxnLst/>
              <a:rect l="l" t="t" r="r" b="b"/>
              <a:pathLst>
                <a:path w="13209" h="16067" extrusionOk="0">
                  <a:moveTo>
                    <a:pt x="9074" y="1"/>
                  </a:moveTo>
                  <a:lnTo>
                    <a:pt x="1" y="5164"/>
                  </a:lnTo>
                  <a:lnTo>
                    <a:pt x="1730" y="16066"/>
                  </a:lnTo>
                  <a:lnTo>
                    <a:pt x="13209" y="9224"/>
                  </a:lnTo>
                  <a:lnTo>
                    <a:pt x="9074"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4085586" y="3656159"/>
              <a:ext cx="221795" cy="416514"/>
            </a:xfrm>
            <a:custGeom>
              <a:avLst/>
              <a:gdLst/>
              <a:ahLst/>
              <a:cxnLst/>
              <a:rect l="l" t="t" r="r" b="b"/>
              <a:pathLst>
                <a:path w="15540" h="29183" extrusionOk="0">
                  <a:moveTo>
                    <a:pt x="8770" y="1"/>
                  </a:moveTo>
                  <a:cubicBezTo>
                    <a:pt x="4445" y="1"/>
                    <a:pt x="1730" y="2844"/>
                    <a:pt x="1730" y="2844"/>
                  </a:cubicBezTo>
                  <a:lnTo>
                    <a:pt x="0" y="2970"/>
                  </a:lnTo>
                  <a:lnTo>
                    <a:pt x="602" y="10313"/>
                  </a:lnTo>
                  <a:lnTo>
                    <a:pt x="2231" y="10062"/>
                  </a:lnTo>
                  <a:lnTo>
                    <a:pt x="2231" y="10062"/>
                  </a:lnTo>
                  <a:cubicBezTo>
                    <a:pt x="2231" y="10063"/>
                    <a:pt x="953" y="15125"/>
                    <a:pt x="1178" y="21366"/>
                  </a:cubicBezTo>
                  <a:cubicBezTo>
                    <a:pt x="1329" y="25200"/>
                    <a:pt x="3108" y="27631"/>
                    <a:pt x="4386" y="28885"/>
                  </a:cubicBezTo>
                  <a:cubicBezTo>
                    <a:pt x="4590" y="29088"/>
                    <a:pt x="4845" y="29182"/>
                    <a:pt x="5097" y="29182"/>
                  </a:cubicBezTo>
                  <a:cubicBezTo>
                    <a:pt x="5527" y="29182"/>
                    <a:pt x="5948" y="28908"/>
                    <a:pt x="6090" y="28433"/>
                  </a:cubicBezTo>
                  <a:lnTo>
                    <a:pt x="7619" y="22769"/>
                  </a:lnTo>
                  <a:lnTo>
                    <a:pt x="11078" y="13596"/>
                  </a:lnTo>
                  <a:lnTo>
                    <a:pt x="15539" y="10664"/>
                  </a:lnTo>
                  <a:lnTo>
                    <a:pt x="11379" y="7030"/>
                  </a:lnTo>
                  <a:lnTo>
                    <a:pt x="9273" y="8684"/>
                  </a:lnTo>
                  <a:lnTo>
                    <a:pt x="9875" y="62"/>
                  </a:lnTo>
                  <a:cubicBezTo>
                    <a:pt x="9496" y="20"/>
                    <a:pt x="9127" y="1"/>
                    <a:pt x="8770"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4114203" y="3707839"/>
              <a:ext cx="7165" cy="77628"/>
            </a:xfrm>
            <a:custGeom>
              <a:avLst/>
              <a:gdLst/>
              <a:ahLst/>
              <a:cxnLst/>
              <a:rect l="l" t="t" r="r" b="b"/>
              <a:pathLst>
                <a:path w="502" h="5439" fill="none" extrusionOk="0">
                  <a:moveTo>
                    <a:pt x="0" y="0"/>
                  </a:moveTo>
                  <a:lnTo>
                    <a:pt x="502" y="5439"/>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4276595" y="3559391"/>
              <a:ext cx="162064" cy="296554"/>
            </a:xfrm>
            <a:custGeom>
              <a:avLst/>
              <a:gdLst/>
              <a:ahLst/>
              <a:cxnLst/>
              <a:rect l="l" t="t" r="r" b="b"/>
              <a:pathLst>
                <a:path w="11355" h="20778" extrusionOk="0">
                  <a:moveTo>
                    <a:pt x="3835" y="0"/>
                  </a:moveTo>
                  <a:cubicBezTo>
                    <a:pt x="1454" y="1354"/>
                    <a:pt x="1" y="2156"/>
                    <a:pt x="1" y="2156"/>
                  </a:cubicBezTo>
                  <a:lnTo>
                    <a:pt x="7144" y="20777"/>
                  </a:lnTo>
                  <a:cubicBezTo>
                    <a:pt x="9099" y="20126"/>
                    <a:pt x="10327" y="19349"/>
                    <a:pt x="11354" y="18572"/>
                  </a:cubicBezTo>
                  <a:lnTo>
                    <a:pt x="3835" y="0"/>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3501085" y="2768138"/>
              <a:ext cx="129865" cy="184586"/>
            </a:xfrm>
            <a:custGeom>
              <a:avLst/>
              <a:gdLst/>
              <a:ahLst/>
              <a:cxnLst/>
              <a:rect l="l" t="t" r="r" b="b"/>
              <a:pathLst>
                <a:path w="9099" h="12933" extrusionOk="0">
                  <a:moveTo>
                    <a:pt x="4938" y="0"/>
                  </a:moveTo>
                  <a:cubicBezTo>
                    <a:pt x="4938" y="0"/>
                    <a:pt x="1" y="11529"/>
                    <a:pt x="2407" y="12833"/>
                  </a:cubicBezTo>
                  <a:cubicBezTo>
                    <a:pt x="2529" y="12900"/>
                    <a:pt x="2657" y="12932"/>
                    <a:pt x="2788" y="12932"/>
                  </a:cubicBezTo>
                  <a:cubicBezTo>
                    <a:pt x="5238" y="12932"/>
                    <a:pt x="9099" y="1780"/>
                    <a:pt x="9099" y="1780"/>
                  </a:cubicBezTo>
                  <a:lnTo>
                    <a:pt x="493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3314372" y="2649020"/>
              <a:ext cx="341255" cy="274731"/>
            </a:xfrm>
            <a:custGeom>
              <a:avLst/>
              <a:gdLst/>
              <a:ahLst/>
              <a:cxnLst/>
              <a:rect l="l" t="t" r="r" b="b"/>
              <a:pathLst>
                <a:path w="23910" h="19249" extrusionOk="0">
                  <a:moveTo>
                    <a:pt x="10551" y="0"/>
                  </a:moveTo>
                  <a:lnTo>
                    <a:pt x="9599" y="878"/>
                  </a:lnTo>
                  <a:lnTo>
                    <a:pt x="11228" y="2807"/>
                  </a:lnTo>
                  <a:lnTo>
                    <a:pt x="11178" y="5239"/>
                  </a:lnTo>
                  <a:lnTo>
                    <a:pt x="6767" y="5239"/>
                  </a:lnTo>
                  <a:lnTo>
                    <a:pt x="1604" y="3660"/>
                  </a:lnTo>
                  <a:lnTo>
                    <a:pt x="1228" y="4888"/>
                  </a:lnTo>
                  <a:lnTo>
                    <a:pt x="652" y="4612"/>
                  </a:lnTo>
                  <a:lnTo>
                    <a:pt x="0" y="6391"/>
                  </a:lnTo>
                  <a:lnTo>
                    <a:pt x="1103" y="7043"/>
                  </a:lnTo>
                  <a:lnTo>
                    <a:pt x="576" y="8321"/>
                  </a:lnTo>
                  <a:lnTo>
                    <a:pt x="2807" y="9950"/>
                  </a:lnTo>
                  <a:lnTo>
                    <a:pt x="5288" y="10477"/>
                  </a:lnTo>
                  <a:lnTo>
                    <a:pt x="2506" y="10502"/>
                  </a:lnTo>
                  <a:lnTo>
                    <a:pt x="902" y="9524"/>
                  </a:lnTo>
                  <a:lnTo>
                    <a:pt x="576" y="10502"/>
                  </a:lnTo>
                  <a:lnTo>
                    <a:pt x="2582" y="11655"/>
                  </a:lnTo>
                  <a:cubicBezTo>
                    <a:pt x="2582" y="11655"/>
                    <a:pt x="5061" y="12638"/>
                    <a:pt x="8424" y="12638"/>
                  </a:cubicBezTo>
                  <a:cubicBezTo>
                    <a:pt x="9585" y="12638"/>
                    <a:pt x="10850" y="12521"/>
                    <a:pt x="12155" y="12206"/>
                  </a:cubicBezTo>
                  <a:lnTo>
                    <a:pt x="20476" y="19249"/>
                  </a:lnTo>
                  <a:lnTo>
                    <a:pt x="23910" y="10878"/>
                  </a:lnTo>
                  <a:lnTo>
                    <a:pt x="14812" y="6943"/>
                  </a:lnTo>
                  <a:cubicBezTo>
                    <a:pt x="14812" y="6943"/>
                    <a:pt x="15389" y="4286"/>
                    <a:pt x="13283" y="2281"/>
                  </a:cubicBezTo>
                  <a:cubicBezTo>
                    <a:pt x="12080" y="1128"/>
                    <a:pt x="10551" y="0"/>
                    <a:pt x="10551"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3517184" y="2941620"/>
              <a:ext cx="142382" cy="107743"/>
            </a:xfrm>
            <a:custGeom>
              <a:avLst/>
              <a:gdLst/>
              <a:ahLst/>
              <a:cxnLst/>
              <a:rect l="l" t="t" r="r" b="b"/>
              <a:pathLst>
                <a:path w="9976" h="7549" extrusionOk="0">
                  <a:moveTo>
                    <a:pt x="3209" y="1"/>
                  </a:moveTo>
                  <a:cubicBezTo>
                    <a:pt x="3209" y="1"/>
                    <a:pt x="1" y="6241"/>
                    <a:pt x="2081" y="7369"/>
                  </a:cubicBezTo>
                  <a:cubicBezTo>
                    <a:pt x="2308" y="7493"/>
                    <a:pt x="2567" y="7548"/>
                    <a:pt x="2849" y="7548"/>
                  </a:cubicBezTo>
                  <a:cubicBezTo>
                    <a:pt x="5433" y="7548"/>
                    <a:pt x="9976" y="2883"/>
                    <a:pt x="9976" y="2883"/>
                  </a:cubicBezTo>
                  <a:lnTo>
                    <a:pt x="320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3535424" y="2782082"/>
              <a:ext cx="142382" cy="259003"/>
            </a:xfrm>
            <a:custGeom>
              <a:avLst/>
              <a:gdLst/>
              <a:ahLst/>
              <a:cxnLst/>
              <a:rect l="l" t="t" r="r" b="b"/>
              <a:pathLst>
                <a:path w="9976" h="18147" extrusionOk="0">
                  <a:moveTo>
                    <a:pt x="4913" y="1"/>
                  </a:moveTo>
                  <a:cubicBezTo>
                    <a:pt x="4913" y="1"/>
                    <a:pt x="3485" y="10577"/>
                    <a:pt x="1" y="11856"/>
                  </a:cubicBezTo>
                  <a:lnTo>
                    <a:pt x="9976" y="18146"/>
                  </a:lnTo>
                  <a:lnTo>
                    <a:pt x="9976" y="1981"/>
                  </a:lnTo>
                  <a:lnTo>
                    <a:pt x="4913"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3546871" y="2370720"/>
              <a:ext cx="668210" cy="823238"/>
            </a:xfrm>
            <a:custGeom>
              <a:avLst/>
              <a:gdLst/>
              <a:ahLst/>
              <a:cxnLst/>
              <a:rect l="l" t="t" r="r" b="b"/>
              <a:pathLst>
                <a:path w="46818" h="57680" extrusionOk="0">
                  <a:moveTo>
                    <a:pt x="40703" y="1"/>
                  </a:moveTo>
                  <a:cubicBezTo>
                    <a:pt x="35364" y="5940"/>
                    <a:pt x="35364" y="10477"/>
                    <a:pt x="35364" y="10477"/>
                  </a:cubicBezTo>
                  <a:lnTo>
                    <a:pt x="21755" y="36216"/>
                  </a:lnTo>
                  <a:lnTo>
                    <a:pt x="9174" y="30803"/>
                  </a:lnTo>
                  <a:cubicBezTo>
                    <a:pt x="5036" y="46467"/>
                    <a:pt x="1055" y="47385"/>
                    <a:pt x="179" y="47385"/>
                  </a:cubicBezTo>
                  <a:cubicBezTo>
                    <a:pt x="62" y="47385"/>
                    <a:pt x="1" y="47369"/>
                    <a:pt x="1" y="47369"/>
                  </a:cubicBezTo>
                  <a:lnTo>
                    <a:pt x="1" y="47369"/>
                  </a:lnTo>
                  <a:lnTo>
                    <a:pt x="18422" y="56191"/>
                  </a:lnTo>
                  <a:cubicBezTo>
                    <a:pt x="20545" y="57204"/>
                    <a:pt x="22776" y="57680"/>
                    <a:pt x="24966" y="57680"/>
                  </a:cubicBezTo>
                  <a:cubicBezTo>
                    <a:pt x="31127" y="57680"/>
                    <a:pt x="36975" y="53914"/>
                    <a:pt x="39249" y="47720"/>
                  </a:cubicBezTo>
                  <a:lnTo>
                    <a:pt x="46818" y="27068"/>
                  </a:lnTo>
                  <a:lnTo>
                    <a:pt x="40703" y="1"/>
                  </a:lnTo>
                  <a:close/>
                </a:path>
              </a:pathLst>
            </a:custGeom>
            <a:solidFill>
              <a:schemeClr val="dk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3617349" y="2977758"/>
              <a:ext cx="191737" cy="94441"/>
            </a:xfrm>
            <a:custGeom>
              <a:avLst/>
              <a:gdLst/>
              <a:ahLst/>
              <a:cxnLst/>
              <a:rect l="l" t="t" r="r" b="b"/>
              <a:pathLst>
                <a:path w="13434" h="6617" fill="none" extrusionOk="0">
                  <a:moveTo>
                    <a:pt x="0" y="0"/>
                  </a:moveTo>
                  <a:lnTo>
                    <a:pt x="13434" y="6617"/>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3667416" y="2950569"/>
              <a:ext cx="25776" cy="25762"/>
            </a:xfrm>
            <a:custGeom>
              <a:avLst/>
              <a:gdLst/>
              <a:ahLst/>
              <a:cxnLst/>
              <a:rect l="l" t="t" r="r" b="b"/>
              <a:pathLst>
                <a:path w="1806" h="1805" extrusionOk="0">
                  <a:moveTo>
                    <a:pt x="903" y="0"/>
                  </a:moveTo>
                  <a:cubicBezTo>
                    <a:pt x="402" y="0"/>
                    <a:pt x="1" y="401"/>
                    <a:pt x="1" y="903"/>
                  </a:cubicBezTo>
                  <a:cubicBezTo>
                    <a:pt x="1" y="1404"/>
                    <a:pt x="402" y="1805"/>
                    <a:pt x="903" y="1805"/>
                  </a:cubicBezTo>
                  <a:cubicBezTo>
                    <a:pt x="1404" y="1805"/>
                    <a:pt x="1805" y="1404"/>
                    <a:pt x="1805" y="903"/>
                  </a:cubicBezTo>
                  <a:cubicBezTo>
                    <a:pt x="1805" y="401"/>
                    <a:pt x="1404"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3742547" y="2990989"/>
              <a:ext cx="25762" cy="26133"/>
            </a:xfrm>
            <a:custGeom>
              <a:avLst/>
              <a:gdLst/>
              <a:ahLst/>
              <a:cxnLst/>
              <a:rect l="l" t="t" r="r" b="b"/>
              <a:pathLst>
                <a:path w="1805" h="1831" extrusionOk="0">
                  <a:moveTo>
                    <a:pt x="902" y="0"/>
                  </a:moveTo>
                  <a:cubicBezTo>
                    <a:pt x="401" y="0"/>
                    <a:pt x="0" y="401"/>
                    <a:pt x="0" y="903"/>
                  </a:cubicBezTo>
                  <a:cubicBezTo>
                    <a:pt x="0" y="1404"/>
                    <a:pt x="401" y="1830"/>
                    <a:pt x="902" y="1830"/>
                  </a:cubicBezTo>
                  <a:cubicBezTo>
                    <a:pt x="1404" y="1830"/>
                    <a:pt x="1805" y="1404"/>
                    <a:pt x="1805" y="903"/>
                  </a:cubicBezTo>
                  <a:cubicBezTo>
                    <a:pt x="1805" y="401"/>
                    <a:pt x="1404"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3857369" y="2887613"/>
              <a:ext cx="114837" cy="51524"/>
            </a:xfrm>
            <a:custGeom>
              <a:avLst/>
              <a:gdLst/>
              <a:ahLst/>
              <a:cxnLst/>
              <a:rect l="l" t="t" r="r" b="b"/>
              <a:pathLst>
                <a:path w="8046" h="3610" fill="none" extrusionOk="0">
                  <a:moveTo>
                    <a:pt x="0" y="0"/>
                  </a:moveTo>
                  <a:lnTo>
                    <a:pt x="8045" y="3609"/>
                  </a:lnTo>
                </a:path>
              </a:pathLst>
            </a:custGeom>
            <a:noFill/>
            <a:ln w="8150" cap="flat" cmpd="sng">
              <a:solidFill>
                <a:srgbClr val="141D3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3887056" y="2882603"/>
              <a:ext cx="118419" cy="5024"/>
            </a:xfrm>
            <a:custGeom>
              <a:avLst/>
              <a:gdLst/>
              <a:ahLst/>
              <a:cxnLst/>
              <a:rect l="l" t="t" r="r" b="b"/>
              <a:pathLst>
                <a:path w="8297" h="352" fill="none" extrusionOk="0">
                  <a:moveTo>
                    <a:pt x="0" y="0"/>
                  </a:moveTo>
                  <a:lnTo>
                    <a:pt x="8296" y="351"/>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3419175" y="2737010"/>
              <a:ext cx="15400" cy="54749"/>
            </a:xfrm>
            <a:custGeom>
              <a:avLst/>
              <a:gdLst/>
              <a:ahLst/>
              <a:cxnLst/>
              <a:rect l="l" t="t" r="r" b="b"/>
              <a:pathLst>
                <a:path w="1079" h="3836" fill="none" extrusionOk="0">
                  <a:moveTo>
                    <a:pt x="1078" y="1"/>
                  </a:moveTo>
                  <a:lnTo>
                    <a:pt x="0" y="3836"/>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3430978" y="2759903"/>
              <a:ext cx="73703" cy="26490"/>
            </a:xfrm>
            <a:custGeom>
              <a:avLst/>
              <a:gdLst/>
              <a:ahLst/>
              <a:cxnLst/>
              <a:rect l="l" t="t" r="r" b="b"/>
              <a:pathLst>
                <a:path w="5164" h="1856" fill="none" extrusionOk="0">
                  <a:moveTo>
                    <a:pt x="1" y="1856"/>
                  </a:moveTo>
                  <a:cubicBezTo>
                    <a:pt x="1128" y="978"/>
                    <a:pt x="3234" y="1"/>
                    <a:pt x="5163" y="1279"/>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5513550" y="2768138"/>
              <a:ext cx="129865" cy="184586"/>
            </a:xfrm>
            <a:custGeom>
              <a:avLst/>
              <a:gdLst/>
              <a:ahLst/>
              <a:cxnLst/>
              <a:rect l="l" t="t" r="r" b="b"/>
              <a:pathLst>
                <a:path w="9099" h="12933" extrusionOk="0">
                  <a:moveTo>
                    <a:pt x="4161" y="0"/>
                  </a:moveTo>
                  <a:lnTo>
                    <a:pt x="1" y="1780"/>
                  </a:lnTo>
                  <a:cubicBezTo>
                    <a:pt x="1" y="1780"/>
                    <a:pt x="3884" y="12932"/>
                    <a:pt x="6336" y="12932"/>
                  </a:cubicBezTo>
                  <a:cubicBezTo>
                    <a:pt x="6467" y="12932"/>
                    <a:pt x="6595" y="12900"/>
                    <a:pt x="6717" y="12833"/>
                  </a:cubicBezTo>
                  <a:cubicBezTo>
                    <a:pt x="9098" y="11529"/>
                    <a:pt x="4161" y="0"/>
                    <a:pt x="4161" y="0"/>
                  </a:cubicBez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5488873" y="2649020"/>
              <a:ext cx="341270" cy="274731"/>
            </a:xfrm>
            <a:custGeom>
              <a:avLst/>
              <a:gdLst/>
              <a:ahLst/>
              <a:cxnLst/>
              <a:rect l="l" t="t" r="r" b="b"/>
              <a:pathLst>
                <a:path w="23911" h="19249" extrusionOk="0">
                  <a:moveTo>
                    <a:pt x="13384" y="0"/>
                  </a:moveTo>
                  <a:cubicBezTo>
                    <a:pt x="13384" y="0"/>
                    <a:pt x="11855" y="1128"/>
                    <a:pt x="10652" y="2281"/>
                  </a:cubicBezTo>
                  <a:cubicBezTo>
                    <a:pt x="8522" y="4286"/>
                    <a:pt x="9123" y="6943"/>
                    <a:pt x="9123" y="6943"/>
                  </a:cubicBezTo>
                  <a:lnTo>
                    <a:pt x="0" y="10878"/>
                  </a:lnTo>
                  <a:lnTo>
                    <a:pt x="3434" y="19249"/>
                  </a:lnTo>
                  <a:lnTo>
                    <a:pt x="11755" y="12206"/>
                  </a:lnTo>
                  <a:cubicBezTo>
                    <a:pt x="13060" y="12521"/>
                    <a:pt x="14326" y="12638"/>
                    <a:pt x="15486" y="12638"/>
                  </a:cubicBezTo>
                  <a:cubicBezTo>
                    <a:pt x="18849" y="12638"/>
                    <a:pt x="21329" y="11655"/>
                    <a:pt x="21329" y="11655"/>
                  </a:cubicBezTo>
                  <a:lnTo>
                    <a:pt x="23334" y="10502"/>
                  </a:lnTo>
                  <a:lnTo>
                    <a:pt x="23008" y="9524"/>
                  </a:lnTo>
                  <a:lnTo>
                    <a:pt x="21429" y="10502"/>
                  </a:lnTo>
                  <a:lnTo>
                    <a:pt x="18622" y="10477"/>
                  </a:lnTo>
                  <a:lnTo>
                    <a:pt x="21103" y="9950"/>
                  </a:lnTo>
                  <a:lnTo>
                    <a:pt x="23334" y="8321"/>
                  </a:lnTo>
                  <a:lnTo>
                    <a:pt x="22832" y="7043"/>
                  </a:lnTo>
                  <a:lnTo>
                    <a:pt x="23910" y="6391"/>
                  </a:lnTo>
                  <a:lnTo>
                    <a:pt x="23284" y="4612"/>
                  </a:lnTo>
                  <a:lnTo>
                    <a:pt x="22682" y="4888"/>
                  </a:lnTo>
                  <a:lnTo>
                    <a:pt x="22306" y="3660"/>
                  </a:lnTo>
                  <a:lnTo>
                    <a:pt x="17168" y="5239"/>
                  </a:lnTo>
                  <a:lnTo>
                    <a:pt x="12732" y="5239"/>
                  </a:lnTo>
                  <a:lnTo>
                    <a:pt x="12682" y="2807"/>
                  </a:lnTo>
                  <a:lnTo>
                    <a:pt x="14311" y="878"/>
                  </a:lnTo>
                  <a:lnTo>
                    <a:pt x="1338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5484934" y="2941620"/>
              <a:ext cx="142382" cy="107743"/>
            </a:xfrm>
            <a:custGeom>
              <a:avLst/>
              <a:gdLst/>
              <a:ahLst/>
              <a:cxnLst/>
              <a:rect l="l" t="t" r="r" b="b"/>
              <a:pathLst>
                <a:path w="9976" h="7549" extrusionOk="0">
                  <a:moveTo>
                    <a:pt x="6767" y="1"/>
                  </a:moveTo>
                  <a:lnTo>
                    <a:pt x="1" y="2883"/>
                  </a:lnTo>
                  <a:cubicBezTo>
                    <a:pt x="1" y="2883"/>
                    <a:pt x="4543" y="7548"/>
                    <a:pt x="7128" y="7548"/>
                  </a:cubicBezTo>
                  <a:cubicBezTo>
                    <a:pt x="7410" y="7548"/>
                    <a:pt x="7668" y="7493"/>
                    <a:pt x="7895" y="7369"/>
                  </a:cubicBezTo>
                  <a:cubicBezTo>
                    <a:pt x="9976" y="6241"/>
                    <a:pt x="6767" y="1"/>
                    <a:pt x="676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5466693" y="2782082"/>
              <a:ext cx="142739" cy="259003"/>
            </a:xfrm>
            <a:custGeom>
              <a:avLst/>
              <a:gdLst/>
              <a:ahLst/>
              <a:cxnLst/>
              <a:rect l="l" t="t" r="r" b="b"/>
              <a:pathLst>
                <a:path w="10001" h="18147" extrusionOk="0">
                  <a:moveTo>
                    <a:pt x="5063" y="1"/>
                  </a:moveTo>
                  <a:lnTo>
                    <a:pt x="0" y="1981"/>
                  </a:lnTo>
                  <a:lnTo>
                    <a:pt x="0" y="18146"/>
                  </a:lnTo>
                  <a:lnTo>
                    <a:pt x="10000" y="11856"/>
                  </a:lnTo>
                  <a:cubicBezTo>
                    <a:pt x="6517" y="10577"/>
                    <a:pt x="5063" y="1"/>
                    <a:pt x="5063"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4929419" y="2370720"/>
              <a:ext cx="668210" cy="823238"/>
            </a:xfrm>
            <a:custGeom>
              <a:avLst/>
              <a:gdLst/>
              <a:ahLst/>
              <a:cxnLst/>
              <a:rect l="l" t="t" r="r" b="b"/>
              <a:pathLst>
                <a:path w="46818" h="57680" extrusionOk="0">
                  <a:moveTo>
                    <a:pt x="6115" y="1"/>
                  </a:moveTo>
                  <a:lnTo>
                    <a:pt x="0" y="27068"/>
                  </a:lnTo>
                  <a:lnTo>
                    <a:pt x="7569" y="47720"/>
                  </a:lnTo>
                  <a:cubicBezTo>
                    <a:pt x="9862" y="53914"/>
                    <a:pt x="15714" y="57680"/>
                    <a:pt x="21866" y="57680"/>
                  </a:cubicBezTo>
                  <a:cubicBezTo>
                    <a:pt x="24054" y="57680"/>
                    <a:pt x="26279" y="57204"/>
                    <a:pt x="28396" y="56191"/>
                  </a:cubicBezTo>
                  <a:lnTo>
                    <a:pt x="46817" y="47369"/>
                  </a:lnTo>
                  <a:lnTo>
                    <a:pt x="46817" y="47369"/>
                  </a:lnTo>
                  <a:cubicBezTo>
                    <a:pt x="46817" y="47369"/>
                    <a:pt x="46756" y="47385"/>
                    <a:pt x="46640" y="47385"/>
                  </a:cubicBezTo>
                  <a:cubicBezTo>
                    <a:pt x="45768" y="47385"/>
                    <a:pt x="41804" y="46467"/>
                    <a:pt x="37644" y="30803"/>
                  </a:cubicBezTo>
                  <a:lnTo>
                    <a:pt x="25088" y="36216"/>
                  </a:lnTo>
                  <a:lnTo>
                    <a:pt x="11454" y="10477"/>
                  </a:lnTo>
                  <a:cubicBezTo>
                    <a:pt x="11454" y="10477"/>
                    <a:pt x="11454" y="5940"/>
                    <a:pt x="6115" y="1"/>
                  </a:cubicBez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5335415" y="2977758"/>
              <a:ext cx="191737" cy="94441"/>
            </a:xfrm>
            <a:custGeom>
              <a:avLst/>
              <a:gdLst/>
              <a:ahLst/>
              <a:cxnLst/>
              <a:rect l="l" t="t" r="r" b="b"/>
              <a:pathLst>
                <a:path w="13434" h="6617" fill="none" extrusionOk="0">
                  <a:moveTo>
                    <a:pt x="13434" y="0"/>
                  </a:moveTo>
                  <a:lnTo>
                    <a:pt x="0" y="6617"/>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5451308" y="2950569"/>
              <a:ext cx="26133" cy="25762"/>
            </a:xfrm>
            <a:custGeom>
              <a:avLst/>
              <a:gdLst/>
              <a:ahLst/>
              <a:cxnLst/>
              <a:rect l="l" t="t" r="r" b="b"/>
              <a:pathLst>
                <a:path w="1831" h="1805" extrusionOk="0">
                  <a:moveTo>
                    <a:pt x="903" y="0"/>
                  </a:moveTo>
                  <a:cubicBezTo>
                    <a:pt x="402" y="0"/>
                    <a:pt x="1" y="401"/>
                    <a:pt x="1" y="903"/>
                  </a:cubicBezTo>
                  <a:cubicBezTo>
                    <a:pt x="1" y="1404"/>
                    <a:pt x="402" y="1805"/>
                    <a:pt x="903" y="1805"/>
                  </a:cubicBezTo>
                  <a:cubicBezTo>
                    <a:pt x="1404" y="1805"/>
                    <a:pt x="1830" y="1404"/>
                    <a:pt x="1830" y="903"/>
                  </a:cubicBezTo>
                  <a:cubicBezTo>
                    <a:pt x="1830" y="401"/>
                    <a:pt x="1404"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5376192" y="2990989"/>
              <a:ext cx="26133" cy="26133"/>
            </a:xfrm>
            <a:custGeom>
              <a:avLst/>
              <a:gdLst/>
              <a:ahLst/>
              <a:cxnLst/>
              <a:rect l="l" t="t" r="r" b="b"/>
              <a:pathLst>
                <a:path w="1831" h="1831" extrusionOk="0">
                  <a:moveTo>
                    <a:pt x="903" y="0"/>
                  </a:moveTo>
                  <a:cubicBezTo>
                    <a:pt x="402" y="0"/>
                    <a:pt x="1" y="401"/>
                    <a:pt x="1" y="903"/>
                  </a:cubicBezTo>
                  <a:cubicBezTo>
                    <a:pt x="1" y="1404"/>
                    <a:pt x="402" y="1830"/>
                    <a:pt x="903" y="1830"/>
                  </a:cubicBezTo>
                  <a:cubicBezTo>
                    <a:pt x="1404" y="1830"/>
                    <a:pt x="1830" y="1404"/>
                    <a:pt x="1830" y="903"/>
                  </a:cubicBezTo>
                  <a:cubicBezTo>
                    <a:pt x="1830" y="401"/>
                    <a:pt x="1404" y="0"/>
                    <a:pt x="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5172295" y="2887613"/>
              <a:ext cx="115193" cy="51524"/>
            </a:xfrm>
            <a:custGeom>
              <a:avLst/>
              <a:gdLst/>
              <a:ahLst/>
              <a:cxnLst/>
              <a:rect l="l" t="t" r="r" b="b"/>
              <a:pathLst>
                <a:path w="8071" h="3610" fill="none" extrusionOk="0">
                  <a:moveTo>
                    <a:pt x="8071" y="0"/>
                  </a:moveTo>
                  <a:lnTo>
                    <a:pt x="1" y="3609"/>
                  </a:lnTo>
                </a:path>
              </a:pathLst>
            </a:custGeom>
            <a:noFill/>
            <a:ln w="8150" cap="flat" cmpd="sng">
              <a:solidFill>
                <a:srgbClr val="141D3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5139025" y="2882603"/>
              <a:ext cx="118419" cy="5024"/>
            </a:xfrm>
            <a:custGeom>
              <a:avLst/>
              <a:gdLst/>
              <a:ahLst/>
              <a:cxnLst/>
              <a:rect l="l" t="t" r="r" b="b"/>
              <a:pathLst>
                <a:path w="8297" h="352" fill="none" extrusionOk="0">
                  <a:moveTo>
                    <a:pt x="8297" y="0"/>
                  </a:moveTo>
                  <a:lnTo>
                    <a:pt x="1" y="351"/>
                  </a:lnTo>
                </a:path>
              </a:pathLst>
            </a:custGeom>
            <a:noFill/>
            <a:ln w="8150"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5713508" y="2718769"/>
              <a:ext cx="99094" cy="28631"/>
            </a:xfrm>
            <a:custGeom>
              <a:avLst/>
              <a:gdLst/>
              <a:ahLst/>
              <a:cxnLst/>
              <a:rect l="l" t="t" r="r" b="b"/>
              <a:pathLst>
                <a:path w="6943" h="2006" fill="none" extrusionOk="0">
                  <a:moveTo>
                    <a:pt x="6943" y="1"/>
                  </a:moveTo>
                  <a:lnTo>
                    <a:pt x="1805" y="1855"/>
                  </a:lnTo>
                  <a:lnTo>
                    <a:pt x="1" y="2006"/>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5722100" y="2749541"/>
              <a:ext cx="92657" cy="25405"/>
            </a:xfrm>
            <a:custGeom>
              <a:avLst/>
              <a:gdLst/>
              <a:ahLst/>
              <a:cxnLst/>
              <a:rect l="l" t="t" r="r" b="b"/>
              <a:pathLst>
                <a:path w="6492" h="1780" fill="none" extrusionOk="0">
                  <a:moveTo>
                    <a:pt x="6491" y="0"/>
                  </a:moveTo>
                  <a:lnTo>
                    <a:pt x="3033" y="1504"/>
                  </a:lnTo>
                  <a:lnTo>
                    <a:pt x="0" y="1780"/>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5709940" y="2737010"/>
              <a:ext cx="15743" cy="54749"/>
            </a:xfrm>
            <a:custGeom>
              <a:avLst/>
              <a:gdLst/>
              <a:ahLst/>
              <a:cxnLst/>
              <a:rect l="l" t="t" r="r" b="b"/>
              <a:pathLst>
                <a:path w="1103" h="3836" fill="none" extrusionOk="0">
                  <a:moveTo>
                    <a:pt x="0" y="1"/>
                  </a:moveTo>
                  <a:lnTo>
                    <a:pt x="1103" y="3836"/>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5640176" y="2759903"/>
              <a:ext cx="73346" cy="26490"/>
            </a:xfrm>
            <a:custGeom>
              <a:avLst/>
              <a:gdLst/>
              <a:ahLst/>
              <a:cxnLst/>
              <a:rect l="l" t="t" r="r" b="b"/>
              <a:pathLst>
                <a:path w="5139" h="1856" fill="none" extrusionOk="0">
                  <a:moveTo>
                    <a:pt x="5139" y="1856"/>
                  </a:moveTo>
                  <a:cubicBezTo>
                    <a:pt x="4011" y="978"/>
                    <a:pt x="1906" y="1"/>
                    <a:pt x="1" y="1279"/>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4494793" y="2135709"/>
              <a:ext cx="154557" cy="176365"/>
            </a:xfrm>
            <a:custGeom>
              <a:avLst/>
              <a:gdLst/>
              <a:ahLst/>
              <a:cxnLst/>
              <a:rect l="l" t="t" r="r" b="b"/>
              <a:pathLst>
                <a:path w="10829" h="12357" extrusionOk="0">
                  <a:moveTo>
                    <a:pt x="527" y="0"/>
                  </a:moveTo>
                  <a:lnTo>
                    <a:pt x="1" y="9173"/>
                  </a:lnTo>
                  <a:lnTo>
                    <a:pt x="5415" y="12356"/>
                  </a:lnTo>
                  <a:lnTo>
                    <a:pt x="10828" y="9173"/>
                  </a:lnTo>
                  <a:lnTo>
                    <a:pt x="10302"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4535584" y="2288810"/>
              <a:ext cx="72975" cy="60101"/>
            </a:xfrm>
            <a:custGeom>
              <a:avLst/>
              <a:gdLst/>
              <a:ahLst/>
              <a:cxnLst/>
              <a:rect l="l" t="t" r="r" b="b"/>
              <a:pathLst>
                <a:path w="5113" h="4211" extrusionOk="0">
                  <a:moveTo>
                    <a:pt x="0" y="0"/>
                  </a:moveTo>
                  <a:lnTo>
                    <a:pt x="1253" y="4211"/>
                  </a:lnTo>
                  <a:lnTo>
                    <a:pt x="3860" y="4211"/>
                  </a:lnTo>
                  <a:lnTo>
                    <a:pt x="511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4430410" y="2053386"/>
              <a:ext cx="71206" cy="67880"/>
            </a:xfrm>
            <a:custGeom>
              <a:avLst/>
              <a:gdLst/>
              <a:ahLst/>
              <a:cxnLst/>
              <a:rect l="l" t="t" r="r" b="b"/>
              <a:pathLst>
                <a:path w="4989" h="4756" extrusionOk="0">
                  <a:moveTo>
                    <a:pt x="2235" y="1"/>
                  </a:moveTo>
                  <a:cubicBezTo>
                    <a:pt x="1941" y="1"/>
                    <a:pt x="1649" y="66"/>
                    <a:pt x="1379" y="204"/>
                  </a:cubicBezTo>
                  <a:cubicBezTo>
                    <a:pt x="352" y="756"/>
                    <a:pt x="1" y="2159"/>
                    <a:pt x="627" y="3362"/>
                  </a:cubicBezTo>
                  <a:cubicBezTo>
                    <a:pt x="1088" y="4228"/>
                    <a:pt x="1927" y="4755"/>
                    <a:pt x="2747" y="4755"/>
                  </a:cubicBezTo>
                  <a:cubicBezTo>
                    <a:pt x="3044" y="4755"/>
                    <a:pt x="3337" y="4686"/>
                    <a:pt x="3610" y="4540"/>
                  </a:cubicBezTo>
                  <a:cubicBezTo>
                    <a:pt x="4662" y="4014"/>
                    <a:pt x="4988" y="2610"/>
                    <a:pt x="4362" y="1407"/>
                  </a:cubicBezTo>
                  <a:cubicBezTo>
                    <a:pt x="3918" y="520"/>
                    <a:pt x="3065" y="1"/>
                    <a:pt x="2235"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4449007" y="2062020"/>
              <a:ext cx="41162" cy="21480"/>
            </a:xfrm>
            <a:custGeom>
              <a:avLst/>
              <a:gdLst/>
              <a:ahLst/>
              <a:cxnLst/>
              <a:rect l="l" t="t" r="r" b="b"/>
              <a:pathLst>
                <a:path w="2884" h="1505" fill="none" extrusionOk="0">
                  <a:moveTo>
                    <a:pt x="1" y="1429"/>
                  </a:moveTo>
                  <a:cubicBezTo>
                    <a:pt x="277" y="126"/>
                    <a:pt x="1705" y="0"/>
                    <a:pt x="2883" y="1504"/>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4642528" y="2053386"/>
              <a:ext cx="71206" cy="67880"/>
            </a:xfrm>
            <a:custGeom>
              <a:avLst/>
              <a:gdLst/>
              <a:ahLst/>
              <a:cxnLst/>
              <a:rect l="l" t="t" r="r" b="b"/>
              <a:pathLst>
                <a:path w="4989" h="4756" extrusionOk="0">
                  <a:moveTo>
                    <a:pt x="2754" y="1"/>
                  </a:moveTo>
                  <a:cubicBezTo>
                    <a:pt x="1924" y="1"/>
                    <a:pt x="1071" y="520"/>
                    <a:pt x="627" y="1407"/>
                  </a:cubicBezTo>
                  <a:cubicBezTo>
                    <a:pt x="1" y="2610"/>
                    <a:pt x="327" y="4014"/>
                    <a:pt x="1379" y="4540"/>
                  </a:cubicBezTo>
                  <a:cubicBezTo>
                    <a:pt x="1652" y="4686"/>
                    <a:pt x="1945" y="4755"/>
                    <a:pt x="2242" y="4755"/>
                  </a:cubicBezTo>
                  <a:cubicBezTo>
                    <a:pt x="3062" y="4755"/>
                    <a:pt x="3901" y="4228"/>
                    <a:pt x="4362" y="3362"/>
                  </a:cubicBezTo>
                  <a:cubicBezTo>
                    <a:pt x="4988" y="2159"/>
                    <a:pt x="4637" y="756"/>
                    <a:pt x="3610" y="204"/>
                  </a:cubicBezTo>
                  <a:cubicBezTo>
                    <a:pt x="3340" y="66"/>
                    <a:pt x="3048" y="1"/>
                    <a:pt x="2754"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4653974" y="2062020"/>
              <a:ext cx="41162" cy="21480"/>
            </a:xfrm>
            <a:custGeom>
              <a:avLst/>
              <a:gdLst/>
              <a:ahLst/>
              <a:cxnLst/>
              <a:rect l="l" t="t" r="r" b="b"/>
              <a:pathLst>
                <a:path w="2884" h="1505" fill="none" extrusionOk="0">
                  <a:moveTo>
                    <a:pt x="2883" y="1429"/>
                  </a:moveTo>
                  <a:cubicBezTo>
                    <a:pt x="2607" y="126"/>
                    <a:pt x="1179" y="0"/>
                    <a:pt x="1" y="1504"/>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4469759" y="1970448"/>
              <a:ext cx="204625" cy="216785"/>
            </a:xfrm>
            <a:custGeom>
              <a:avLst/>
              <a:gdLst/>
              <a:ahLst/>
              <a:cxnLst/>
              <a:rect l="l" t="t" r="r" b="b"/>
              <a:pathLst>
                <a:path w="14337" h="15189" extrusionOk="0">
                  <a:moveTo>
                    <a:pt x="2507" y="0"/>
                  </a:moveTo>
                  <a:cubicBezTo>
                    <a:pt x="1955" y="0"/>
                    <a:pt x="1529" y="477"/>
                    <a:pt x="1630" y="1028"/>
                  </a:cubicBezTo>
                  <a:cubicBezTo>
                    <a:pt x="1805" y="2306"/>
                    <a:pt x="1429" y="3609"/>
                    <a:pt x="577" y="4587"/>
                  </a:cubicBezTo>
                  <a:lnTo>
                    <a:pt x="1" y="5238"/>
                  </a:lnTo>
                  <a:cubicBezTo>
                    <a:pt x="402" y="13384"/>
                    <a:pt x="5164" y="15188"/>
                    <a:pt x="7169" y="15188"/>
                  </a:cubicBezTo>
                  <a:cubicBezTo>
                    <a:pt x="9174" y="15188"/>
                    <a:pt x="13935" y="13384"/>
                    <a:pt x="14336" y="5238"/>
                  </a:cubicBezTo>
                  <a:lnTo>
                    <a:pt x="13760" y="4587"/>
                  </a:lnTo>
                  <a:cubicBezTo>
                    <a:pt x="12908" y="3609"/>
                    <a:pt x="12532" y="2306"/>
                    <a:pt x="12707" y="1028"/>
                  </a:cubicBezTo>
                  <a:cubicBezTo>
                    <a:pt x="12808" y="477"/>
                    <a:pt x="12382" y="0"/>
                    <a:pt x="11830"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4509822" y="2048790"/>
              <a:ext cx="40791" cy="12888"/>
            </a:xfrm>
            <a:custGeom>
              <a:avLst/>
              <a:gdLst/>
              <a:ahLst/>
              <a:cxnLst/>
              <a:rect l="l" t="t" r="r" b="b"/>
              <a:pathLst>
                <a:path w="2858" h="903" fill="none" extrusionOk="0">
                  <a:moveTo>
                    <a:pt x="1" y="75"/>
                  </a:moveTo>
                  <a:cubicBezTo>
                    <a:pt x="627" y="902"/>
                    <a:pt x="1981" y="877"/>
                    <a:pt x="2858" y="0"/>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4503029" y="2012295"/>
              <a:ext cx="49740" cy="10034"/>
            </a:xfrm>
            <a:custGeom>
              <a:avLst/>
              <a:gdLst/>
              <a:ahLst/>
              <a:cxnLst/>
              <a:rect l="l" t="t" r="r" b="b"/>
              <a:pathLst>
                <a:path w="3485" h="703" fill="none" extrusionOk="0">
                  <a:moveTo>
                    <a:pt x="0" y="702"/>
                  </a:moveTo>
                  <a:cubicBezTo>
                    <a:pt x="1128" y="101"/>
                    <a:pt x="2381" y="1"/>
                    <a:pt x="3484" y="702"/>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4593530" y="2048790"/>
              <a:ext cx="40791" cy="12888"/>
            </a:xfrm>
            <a:custGeom>
              <a:avLst/>
              <a:gdLst/>
              <a:ahLst/>
              <a:cxnLst/>
              <a:rect l="l" t="t" r="r" b="b"/>
              <a:pathLst>
                <a:path w="2858" h="903" fill="none" extrusionOk="0">
                  <a:moveTo>
                    <a:pt x="2857" y="75"/>
                  </a:moveTo>
                  <a:cubicBezTo>
                    <a:pt x="2231" y="902"/>
                    <a:pt x="877" y="877"/>
                    <a:pt x="0" y="0"/>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4591375" y="2012295"/>
              <a:ext cx="49740" cy="10034"/>
            </a:xfrm>
            <a:custGeom>
              <a:avLst/>
              <a:gdLst/>
              <a:ahLst/>
              <a:cxnLst/>
              <a:rect l="l" t="t" r="r" b="b"/>
              <a:pathLst>
                <a:path w="3485" h="703" fill="none" extrusionOk="0">
                  <a:moveTo>
                    <a:pt x="3485" y="702"/>
                  </a:moveTo>
                  <a:cubicBezTo>
                    <a:pt x="2357" y="101"/>
                    <a:pt x="1104" y="1"/>
                    <a:pt x="1" y="702"/>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4567412" y="2036615"/>
              <a:ext cx="19339" cy="42946"/>
            </a:xfrm>
            <a:custGeom>
              <a:avLst/>
              <a:gdLst/>
              <a:ahLst/>
              <a:cxnLst/>
              <a:rect l="l" t="t" r="r" b="b"/>
              <a:pathLst>
                <a:path w="1355" h="3009" fill="none" extrusionOk="0">
                  <a:moveTo>
                    <a:pt x="1" y="1"/>
                  </a:moveTo>
                  <a:lnTo>
                    <a:pt x="1" y="3008"/>
                  </a:lnTo>
                  <a:lnTo>
                    <a:pt x="1354" y="2733"/>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4538795" y="2093491"/>
              <a:ext cx="66553" cy="18269"/>
            </a:xfrm>
            <a:custGeom>
              <a:avLst/>
              <a:gdLst/>
              <a:ahLst/>
              <a:cxnLst/>
              <a:rect l="l" t="t" r="r" b="b"/>
              <a:pathLst>
                <a:path w="4663" h="1280" fill="none" extrusionOk="0">
                  <a:moveTo>
                    <a:pt x="1" y="1"/>
                  </a:moveTo>
                  <a:cubicBezTo>
                    <a:pt x="1" y="1"/>
                    <a:pt x="1830" y="1279"/>
                    <a:pt x="4662" y="1"/>
                  </a:cubicBez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4560618" y="2119610"/>
              <a:ext cx="22907" cy="14"/>
            </a:xfrm>
            <a:custGeom>
              <a:avLst/>
              <a:gdLst/>
              <a:ahLst/>
              <a:cxnLst/>
              <a:rect l="l" t="t" r="r" b="b"/>
              <a:pathLst>
                <a:path w="1605" h="1" fill="none" extrusionOk="0">
                  <a:moveTo>
                    <a:pt x="1" y="1"/>
                  </a:moveTo>
                  <a:lnTo>
                    <a:pt x="1605" y="1"/>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4457242" y="2243024"/>
              <a:ext cx="105888" cy="99094"/>
            </a:xfrm>
            <a:custGeom>
              <a:avLst/>
              <a:gdLst/>
              <a:ahLst/>
              <a:cxnLst/>
              <a:rect l="l" t="t" r="r" b="b"/>
              <a:pathLst>
                <a:path w="7419" h="6943" extrusionOk="0">
                  <a:moveTo>
                    <a:pt x="1454" y="0"/>
                  </a:moveTo>
                  <a:lnTo>
                    <a:pt x="0" y="2682"/>
                  </a:lnTo>
                  <a:lnTo>
                    <a:pt x="5665" y="6943"/>
                  </a:lnTo>
                  <a:lnTo>
                    <a:pt x="7419" y="3208"/>
                  </a:lnTo>
                  <a:lnTo>
                    <a:pt x="145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4581013" y="2243024"/>
              <a:ext cx="105888" cy="99094"/>
            </a:xfrm>
            <a:custGeom>
              <a:avLst/>
              <a:gdLst/>
              <a:ahLst/>
              <a:cxnLst/>
              <a:rect l="l" t="t" r="r" b="b"/>
              <a:pathLst>
                <a:path w="7419" h="6943" extrusionOk="0">
                  <a:moveTo>
                    <a:pt x="5965" y="0"/>
                  </a:moveTo>
                  <a:lnTo>
                    <a:pt x="0" y="3208"/>
                  </a:lnTo>
                  <a:lnTo>
                    <a:pt x="1754" y="6943"/>
                  </a:lnTo>
                  <a:lnTo>
                    <a:pt x="7419" y="2682"/>
                  </a:lnTo>
                  <a:lnTo>
                    <a:pt x="5965"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4553468" y="2348898"/>
              <a:ext cx="520118" cy="370514"/>
            </a:xfrm>
            <a:custGeom>
              <a:avLst/>
              <a:gdLst/>
              <a:ahLst/>
              <a:cxnLst/>
              <a:rect l="l" t="t" r="r" b="b"/>
              <a:pathLst>
                <a:path w="36442" h="25960" extrusionOk="0">
                  <a:moveTo>
                    <a:pt x="0" y="1"/>
                  </a:moveTo>
                  <a:cubicBezTo>
                    <a:pt x="0" y="1"/>
                    <a:pt x="201" y="7119"/>
                    <a:pt x="2281" y="10878"/>
                  </a:cubicBezTo>
                  <a:cubicBezTo>
                    <a:pt x="5990" y="17595"/>
                    <a:pt x="14136" y="16216"/>
                    <a:pt x="16216" y="19299"/>
                  </a:cubicBezTo>
                  <a:cubicBezTo>
                    <a:pt x="18031" y="21990"/>
                    <a:pt x="19962" y="25959"/>
                    <a:pt x="26988" y="25959"/>
                  </a:cubicBezTo>
                  <a:cubicBezTo>
                    <a:pt x="28013" y="25959"/>
                    <a:pt x="29145" y="25875"/>
                    <a:pt x="30401" y="25690"/>
                  </a:cubicBezTo>
                  <a:lnTo>
                    <a:pt x="36441" y="19775"/>
                  </a:lnTo>
                  <a:lnTo>
                    <a:pt x="30176" y="16868"/>
                  </a:lnTo>
                  <a:cubicBezTo>
                    <a:pt x="30176" y="16868"/>
                    <a:pt x="28975" y="17374"/>
                    <a:pt x="27428" y="17374"/>
                  </a:cubicBezTo>
                  <a:cubicBezTo>
                    <a:pt x="26052" y="17374"/>
                    <a:pt x="24404" y="16974"/>
                    <a:pt x="23083" y="15465"/>
                  </a:cubicBezTo>
                  <a:cubicBezTo>
                    <a:pt x="20401" y="12427"/>
                    <a:pt x="18079" y="11344"/>
                    <a:pt x="14499" y="11344"/>
                  </a:cubicBezTo>
                  <a:cubicBezTo>
                    <a:pt x="14299" y="11344"/>
                    <a:pt x="14094" y="11348"/>
                    <a:pt x="13885" y="11354"/>
                  </a:cubicBezTo>
                  <a:cubicBezTo>
                    <a:pt x="13781" y="11357"/>
                    <a:pt x="13676" y="11359"/>
                    <a:pt x="13569" y="11359"/>
                  </a:cubicBezTo>
                  <a:cubicBezTo>
                    <a:pt x="9588" y="11359"/>
                    <a:pt x="3388" y="9031"/>
                    <a:pt x="2607"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3330935" y="2718769"/>
              <a:ext cx="99094" cy="28631"/>
            </a:xfrm>
            <a:custGeom>
              <a:avLst/>
              <a:gdLst/>
              <a:ahLst/>
              <a:cxnLst/>
              <a:rect l="l" t="t" r="r" b="b"/>
              <a:pathLst>
                <a:path w="6943" h="2006" fill="none" extrusionOk="0">
                  <a:moveTo>
                    <a:pt x="0" y="1"/>
                  </a:moveTo>
                  <a:lnTo>
                    <a:pt x="5138" y="1855"/>
                  </a:lnTo>
                  <a:lnTo>
                    <a:pt x="6943" y="2006"/>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3329137" y="2749541"/>
              <a:ext cx="92300" cy="25405"/>
            </a:xfrm>
            <a:custGeom>
              <a:avLst/>
              <a:gdLst/>
              <a:ahLst/>
              <a:cxnLst/>
              <a:rect l="l" t="t" r="r" b="b"/>
              <a:pathLst>
                <a:path w="6467" h="1780" fill="none" extrusionOk="0">
                  <a:moveTo>
                    <a:pt x="1" y="0"/>
                  </a:moveTo>
                  <a:lnTo>
                    <a:pt x="3434" y="1504"/>
                  </a:lnTo>
                  <a:lnTo>
                    <a:pt x="6467" y="1780"/>
                  </a:lnTo>
                </a:path>
              </a:pathLst>
            </a:custGeom>
            <a:noFill/>
            <a:ln w="9525" cap="rnd"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0" name="Google Shape;350;p22"/>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r>
              <a:rPr lang="es-MX" dirty="0"/>
              <a:t>Entrenamiento y tuneo de </a:t>
            </a:r>
            <a:r>
              <a:rPr lang="es-MX" dirty="0" err="1"/>
              <a:t>hiperparámetros</a:t>
            </a:r>
            <a:endParaRPr lang="es-MX" dirty="0"/>
          </a:p>
        </p:txBody>
      </p:sp>
      <p:sp>
        <p:nvSpPr>
          <p:cNvPr id="47" name="Google Shape;302;p20">
            <a:extLst>
              <a:ext uri="{FF2B5EF4-FFF2-40B4-BE49-F238E27FC236}">
                <a16:creationId xmlns:a16="http://schemas.microsoft.com/office/drawing/2014/main" id="{23D564AF-EF54-4394-8112-5E08E9828690}"/>
              </a:ext>
            </a:extLst>
          </p:cNvPr>
          <p:cNvSpPr txBox="1"/>
          <p:nvPr/>
        </p:nvSpPr>
        <p:spPr>
          <a:xfrm>
            <a:off x="186267" y="918610"/>
            <a:ext cx="207651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Modelo Original</a:t>
            </a:r>
            <a:endParaRPr sz="1800" b="1" dirty="0">
              <a:solidFill>
                <a:schemeClr val="lt1"/>
              </a:solidFill>
              <a:latin typeface="Fira Sans Extra Condensed"/>
              <a:ea typeface="Fira Sans Extra Condensed"/>
              <a:cs typeface="Fira Sans Extra Condensed"/>
              <a:sym typeface="Fira Sans Extra Condensed"/>
            </a:endParaRPr>
          </a:p>
        </p:txBody>
      </p:sp>
      <p:pic>
        <p:nvPicPr>
          <p:cNvPr id="48" name="Imagen 47">
            <a:extLst>
              <a:ext uri="{FF2B5EF4-FFF2-40B4-BE49-F238E27FC236}">
                <a16:creationId xmlns:a16="http://schemas.microsoft.com/office/drawing/2014/main" id="{48F76F6F-F8CB-423F-ACFA-D9BBB5F3FA7A}"/>
              </a:ext>
            </a:extLst>
          </p:cNvPr>
          <p:cNvPicPr>
            <a:picLocks noChangeAspect="1"/>
          </p:cNvPicPr>
          <p:nvPr/>
        </p:nvPicPr>
        <p:blipFill rotWithShape="1">
          <a:blip r:embed="rId3"/>
          <a:srcRect l="22813" t="26355" r="45084" b="19891"/>
          <a:stretch/>
        </p:blipFill>
        <p:spPr bwMode="auto">
          <a:xfrm>
            <a:off x="2279764" y="1326106"/>
            <a:ext cx="3441700" cy="3546814"/>
          </a:xfrm>
          <a:prstGeom prst="rect">
            <a:avLst/>
          </a:prstGeom>
          <a:ln>
            <a:solidFill>
              <a:schemeClr val="tx1"/>
            </a:solidFill>
          </a:ln>
          <a:extLst>
            <a:ext uri="{53640926-AAD7-44D8-BBD7-CCE9431645EC}">
              <a14:shadowObscured xmlns:a14="http://schemas.microsoft.com/office/drawing/2010/main"/>
            </a:ext>
          </a:extLst>
        </p:spPr>
      </p:pic>
      <p:sp>
        <p:nvSpPr>
          <p:cNvPr id="50" name="Google Shape;1403;p45">
            <a:extLst>
              <a:ext uri="{FF2B5EF4-FFF2-40B4-BE49-F238E27FC236}">
                <a16:creationId xmlns:a16="http://schemas.microsoft.com/office/drawing/2014/main" id="{F2655257-E258-4365-B9FA-5E013AB0299E}"/>
              </a:ext>
            </a:extLst>
          </p:cNvPr>
          <p:cNvSpPr txBox="1"/>
          <p:nvPr/>
        </p:nvSpPr>
        <p:spPr>
          <a:xfrm>
            <a:off x="3730977" y="918610"/>
            <a:ext cx="5362294" cy="371400"/>
          </a:xfrm>
          <a:prstGeom prst="rect">
            <a:avLst/>
          </a:prstGeom>
          <a:solidFill>
            <a:schemeClr val="accent3"/>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s-EC" sz="1800" b="1" dirty="0">
                <a:solidFill>
                  <a:schemeClr val="lt1"/>
                </a:solidFill>
                <a:latin typeface="Fira Sans Extra Condensed"/>
                <a:ea typeface="Fira Sans Extra Condensed"/>
                <a:cs typeface="Fira Sans Extra Condensed"/>
                <a:sym typeface="Fira Sans Extra Condensed"/>
              </a:rPr>
              <a:t>Tuneo de </a:t>
            </a:r>
            <a:r>
              <a:rPr lang="es-EC" sz="1800" b="1" dirty="0" err="1">
                <a:solidFill>
                  <a:schemeClr val="lt1"/>
                </a:solidFill>
                <a:latin typeface="Fira Sans Extra Condensed"/>
                <a:ea typeface="Fira Sans Extra Condensed"/>
                <a:cs typeface="Fira Sans Extra Condensed"/>
                <a:sym typeface="Fira Sans Extra Condensed"/>
              </a:rPr>
              <a:t>hiperparámetros</a:t>
            </a:r>
            <a:endParaRPr lang="es-EC" sz="1800" b="1" dirty="0">
              <a:solidFill>
                <a:schemeClr val="l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4035385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0" name="Google Shape;350;p22"/>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r>
              <a:rPr lang="es-MX" dirty="0"/>
              <a:t>Entrenamiento y tuneo de </a:t>
            </a:r>
            <a:r>
              <a:rPr lang="es-MX" dirty="0" err="1"/>
              <a:t>hiperparámetros</a:t>
            </a:r>
            <a:endParaRPr lang="es-MX" dirty="0"/>
          </a:p>
        </p:txBody>
      </p:sp>
      <p:pic>
        <p:nvPicPr>
          <p:cNvPr id="8" name="Imagen 7" descr="C:\Users\Dirección Bienestar\AppData\Local\Microsoft\Windows\INetCache\Content.MSO\DABD68F7.tmp">
            <a:extLst>
              <a:ext uri="{FF2B5EF4-FFF2-40B4-BE49-F238E27FC236}">
                <a16:creationId xmlns:a16="http://schemas.microsoft.com/office/drawing/2014/main" id="{7465522D-7A47-4DAD-9AF2-1CD88FC3828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6200000">
            <a:off x="3605438" y="-396687"/>
            <a:ext cx="3804355" cy="6810345"/>
          </a:xfrm>
          <a:prstGeom prst="rect">
            <a:avLst/>
          </a:prstGeom>
          <a:noFill/>
          <a:ln>
            <a:noFill/>
          </a:ln>
        </p:spPr>
      </p:pic>
      <p:pic>
        <p:nvPicPr>
          <p:cNvPr id="5" name="Imagen 4">
            <a:extLst>
              <a:ext uri="{FF2B5EF4-FFF2-40B4-BE49-F238E27FC236}">
                <a16:creationId xmlns:a16="http://schemas.microsoft.com/office/drawing/2014/main" id="{3C035BD0-05A5-45E1-8190-1AD3B3C27B78}"/>
              </a:ext>
            </a:extLst>
          </p:cNvPr>
          <p:cNvPicPr>
            <a:picLocks noChangeAspect="1"/>
          </p:cNvPicPr>
          <p:nvPr/>
        </p:nvPicPr>
        <p:blipFill rotWithShape="1">
          <a:blip r:embed="rId4"/>
          <a:srcRect l="25518" t="31527" r="54757" b="8596"/>
          <a:stretch/>
        </p:blipFill>
        <p:spPr bwMode="auto">
          <a:xfrm>
            <a:off x="117123" y="1278724"/>
            <a:ext cx="1898015" cy="3564211"/>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00489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Autofit/>
          </a:bodyPr>
          <a:lstStyle/>
          <a:p>
            <a:r>
              <a:rPr lang="es-EC" dirty="0"/>
              <a:t>Interpretabilidad/</a:t>
            </a:r>
            <a:r>
              <a:rPr lang="es-EC" dirty="0" err="1"/>
              <a:t>Explicabilidad</a:t>
            </a:r>
            <a:r>
              <a:rPr lang="es-EC" dirty="0"/>
              <a:t> del modelo</a:t>
            </a:r>
            <a:endParaRPr dirty="0"/>
          </a:p>
        </p:txBody>
      </p:sp>
      <p:pic>
        <p:nvPicPr>
          <p:cNvPr id="16" name="Imagen 15" descr="C:\Users\Dirección Bienestar\AppData\Local\Microsoft\Windows\INetCache\Content.MSO\11F74BEC.tmp">
            <a:extLst>
              <a:ext uri="{FF2B5EF4-FFF2-40B4-BE49-F238E27FC236}">
                <a16:creationId xmlns:a16="http://schemas.microsoft.com/office/drawing/2014/main" id="{4FCE02B4-44D5-465A-881B-AF9CB5E5C35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778" y="782875"/>
            <a:ext cx="3048000" cy="4348495"/>
          </a:xfrm>
          <a:prstGeom prst="rect">
            <a:avLst/>
          </a:prstGeom>
          <a:noFill/>
          <a:ln>
            <a:noFill/>
          </a:ln>
        </p:spPr>
      </p:pic>
      <p:pic>
        <p:nvPicPr>
          <p:cNvPr id="17" name="Imagen 16" descr="C:\Users\Dirección Bienestar\AppData\Local\Microsoft\Windows\INetCache\Content.MSO\8B4354DA.tmp">
            <a:extLst>
              <a:ext uri="{FF2B5EF4-FFF2-40B4-BE49-F238E27FC236}">
                <a16:creationId xmlns:a16="http://schemas.microsoft.com/office/drawing/2014/main" id="{BF8B6FD0-E844-4C97-ACAF-819E047096D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8356" y="782875"/>
            <a:ext cx="4893945" cy="4297125"/>
          </a:xfrm>
          <a:prstGeom prst="rect">
            <a:avLst/>
          </a:prstGeom>
          <a:noFill/>
          <a:ln>
            <a:noFill/>
          </a:ln>
        </p:spPr>
      </p:pic>
    </p:spTree>
    <p:extLst>
      <p:ext uri="{BB962C8B-B14F-4D97-AF65-F5344CB8AC3E}">
        <p14:creationId xmlns:p14="http://schemas.microsoft.com/office/powerpoint/2010/main" val="3502068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29"/>
          <p:cNvGrpSpPr/>
          <p:nvPr/>
        </p:nvGrpSpPr>
        <p:grpSpPr>
          <a:xfrm>
            <a:off x="-4057650" y="1123400"/>
            <a:ext cx="9029700" cy="3608568"/>
            <a:chOff x="-4057650" y="1123400"/>
            <a:chExt cx="9029700" cy="3608568"/>
          </a:xfrm>
        </p:grpSpPr>
        <p:sp>
          <p:nvSpPr>
            <p:cNvPr id="734" name="Google Shape;734;p29"/>
            <p:cNvSpPr/>
            <p:nvPr/>
          </p:nvSpPr>
          <p:spPr>
            <a:xfrm>
              <a:off x="-4057650" y="1123400"/>
              <a:ext cx="9029700" cy="3605400"/>
            </a:xfrm>
            <a:prstGeom prst="ellipse">
              <a:avLst/>
            </a:prstGeom>
            <a:solidFill>
              <a:srgbClr val="E8B5BB">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3015574" y="2286233"/>
              <a:ext cx="7190700" cy="2442600"/>
            </a:xfrm>
            <a:prstGeom prst="ellipse">
              <a:avLst/>
            </a:prstGeom>
            <a:solidFill>
              <a:srgbClr val="C79DA9">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1810440" y="3435068"/>
              <a:ext cx="4984800" cy="1296900"/>
            </a:xfrm>
            <a:prstGeom prst="ellipse">
              <a:avLst/>
            </a:prstGeom>
            <a:solidFill>
              <a:srgbClr val="A6859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2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dirty="0"/>
              <a:t>Resultados</a:t>
            </a:r>
            <a:endParaRPr dirty="0"/>
          </a:p>
        </p:txBody>
      </p:sp>
      <p:sp>
        <p:nvSpPr>
          <p:cNvPr id="2" name="CuadroTexto 1">
            <a:extLst>
              <a:ext uri="{FF2B5EF4-FFF2-40B4-BE49-F238E27FC236}">
                <a16:creationId xmlns:a16="http://schemas.microsoft.com/office/drawing/2014/main" id="{C38053E7-342D-4870-BAB4-799798722EFC}"/>
              </a:ext>
            </a:extLst>
          </p:cNvPr>
          <p:cNvSpPr txBox="1"/>
          <p:nvPr/>
        </p:nvSpPr>
        <p:spPr>
          <a:xfrm>
            <a:off x="339969" y="986794"/>
            <a:ext cx="8346831" cy="338554"/>
          </a:xfrm>
          <a:prstGeom prst="rect">
            <a:avLst/>
          </a:prstGeom>
          <a:noFill/>
        </p:spPr>
        <p:txBody>
          <a:bodyPr wrap="square" rtlCol="0">
            <a:spAutoFit/>
          </a:bodyPr>
          <a:lstStyle/>
          <a:p>
            <a:r>
              <a:rPr lang="es-EC" sz="1600" dirty="0">
                <a:effectLst/>
                <a:latin typeface="Calibri Light" panose="020F0302020204030204" pitchFamily="34" charset="0"/>
                <a:ea typeface="Times New Roman" panose="02020603050405020304" pitchFamily="18" charset="0"/>
                <a:cs typeface="Times New Roman" panose="02020603050405020304" pitchFamily="18" charset="0"/>
              </a:rPr>
              <a:t>Luego de haber corrido varias veces el modelo, se decidió eliminar las siguientes variables:</a:t>
            </a:r>
            <a:endParaRPr lang="es-EC"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6" name="Imagen 25">
            <a:extLst>
              <a:ext uri="{FF2B5EF4-FFF2-40B4-BE49-F238E27FC236}">
                <a16:creationId xmlns:a16="http://schemas.microsoft.com/office/drawing/2014/main" id="{542EE790-DB1D-4EDB-9384-C46ED963C3D9}"/>
              </a:ext>
            </a:extLst>
          </p:cNvPr>
          <p:cNvPicPr>
            <a:picLocks noChangeAspect="1"/>
          </p:cNvPicPr>
          <p:nvPr/>
        </p:nvPicPr>
        <p:blipFill rotWithShape="1">
          <a:blip r:embed="rId3"/>
          <a:srcRect l="29751" t="30537" r="22155" b="21565"/>
          <a:stretch/>
        </p:blipFill>
        <p:spPr bwMode="auto">
          <a:xfrm>
            <a:off x="1257250" y="1325348"/>
            <a:ext cx="6629500" cy="2906683"/>
          </a:xfrm>
          <a:prstGeom prst="rect">
            <a:avLst/>
          </a:prstGeom>
          <a:ln>
            <a:noFill/>
          </a:ln>
          <a:extLst>
            <a:ext uri="{53640926-AAD7-44D8-BBD7-CCE9431645EC}">
              <a14:shadowObscured xmlns:a14="http://schemas.microsoft.com/office/drawing/2010/main"/>
            </a:ext>
          </a:extLst>
        </p:spPr>
      </p:pic>
      <p:sp>
        <p:nvSpPr>
          <p:cNvPr id="27" name="CuadroTexto 26">
            <a:extLst>
              <a:ext uri="{FF2B5EF4-FFF2-40B4-BE49-F238E27FC236}">
                <a16:creationId xmlns:a16="http://schemas.microsoft.com/office/drawing/2014/main" id="{09FCAD46-8596-4E6A-BD6F-336660C9CFE0}"/>
              </a:ext>
            </a:extLst>
          </p:cNvPr>
          <p:cNvSpPr txBox="1"/>
          <p:nvPr/>
        </p:nvSpPr>
        <p:spPr>
          <a:xfrm>
            <a:off x="457200" y="4558725"/>
            <a:ext cx="8346831" cy="584775"/>
          </a:xfrm>
          <a:prstGeom prst="rect">
            <a:avLst/>
          </a:prstGeom>
          <a:noFill/>
        </p:spPr>
        <p:txBody>
          <a:bodyPr wrap="square" rtlCol="0">
            <a:spAutoFit/>
          </a:bodyPr>
          <a:lstStyle/>
          <a:p>
            <a:r>
              <a:rPr lang="es-MX" sz="1600" dirty="0">
                <a:effectLst/>
                <a:latin typeface="Calibri Light" panose="020F0302020204030204" pitchFamily="34" charset="0"/>
                <a:ea typeface="Times New Roman" panose="02020603050405020304" pitchFamily="18" charset="0"/>
                <a:cs typeface="Times New Roman" panose="02020603050405020304" pitchFamily="18" charset="0"/>
              </a:rPr>
              <a:t>Se destaca que el </a:t>
            </a:r>
            <a:r>
              <a:rPr lang="es-MX" sz="1600" dirty="0" err="1">
                <a:effectLst/>
                <a:latin typeface="Calibri Light" panose="020F0302020204030204" pitchFamily="34" charset="0"/>
                <a:ea typeface="Times New Roman" panose="02020603050405020304" pitchFamily="18" charset="0"/>
                <a:cs typeface="Times New Roman" panose="02020603050405020304" pitchFamily="18" charset="0"/>
              </a:rPr>
              <a:t>recall</a:t>
            </a:r>
            <a:r>
              <a:rPr lang="es-MX" sz="1600" dirty="0">
                <a:effectLst/>
                <a:latin typeface="Calibri Light" panose="020F0302020204030204" pitchFamily="34" charset="0"/>
                <a:ea typeface="Times New Roman" panose="02020603050405020304" pitchFamily="18" charset="0"/>
                <a:cs typeface="Times New Roman" panose="02020603050405020304" pitchFamily="18" charset="0"/>
              </a:rPr>
              <a:t> fue el objetivo principal, ya que es crucial minimizar los falsos negativos en la detección de fraudes.</a:t>
            </a:r>
            <a:endParaRPr lang="es-EC"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Google Shape;1008;p36">
            <a:extLst>
              <a:ext uri="{FF2B5EF4-FFF2-40B4-BE49-F238E27FC236}">
                <a16:creationId xmlns:a16="http://schemas.microsoft.com/office/drawing/2014/main" id="{87501A4D-E9D3-41DD-B993-94C12DACD6FC}"/>
              </a:ext>
            </a:extLst>
          </p:cNvPr>
          <p:cNvSpPr txBox="1"/>
          <p:nvPr/>
        </p:nvSpPr>
        <p:spPr>
          <a:xfrm>
            <a:off x="579776" y="4316413"/>
            <a:ext cx="1460039" cy="254172"/>
          </a:xfrm>
          <a:prstGeom prst="rect">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ctr">
              <a:buNone/>
              <a:defRPr sz="1800" b="1">
                <a:solidFill>
                  <a:schemeClr val="lt1"/>
                </a:solidFill>
                <a:latin typeface="Fira Sans Extra Condensed"/>
                <a:ea typeface="Fira Sans Extra Condensed"/>
                <a:cs typeface="Fira Sans Extra Condensed"/>
              </a:defRPr>
            </a:lvl1pPr>
          </a:lstStyle>
          <a:p>
            <a:pPr algn="l"/>
            <a:r>
              <a:rPr lang="en" dirty="0">
                <a:sym typeface="Fira Sans Extra Condensed"/>
              </a:rPr>
              <a:t>Rendimiento</a:t>
            </a:r>
            <a:endParaRPr dirty="0">
              <a:sym typeface="Fira Sans Extra Condensed"/>
            </a:endParaRPr>
          </a:p>
        </p:txBody>
      </p:sp>
    </p:spTree>
    <p:extLst>
      <p:ext uri="{BB962C8B-B14F-4D97-AF65-F5344CB8AC3E}">
        <p14:creationId xmlns:p14="http://schemas.microsoft.com/office/powerpoint/2010/main" val="3633386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29"/>
          <p:cNvGrpSpPr/>
          <p:nvPr/>
        </p:nvGrpSpPr>
        <p:grpSpPr>
          <a:xfrm>
            <a:off x="-4057650" y="1123400"/>
            <a:ext cx="9029700" cy="3608568"/>
            <a:chOff x="-4057650" y="1123400"/>
            <a:chExt cx="9029700" cy="3608568"/>
          </a:xfrm>
        </p:grpSpPr>
        <p:sp>
          <p:nvSpPr>
            <p:cNvPr id="734" name="Google Shape;734;p29"/>
            <p:cNvSpPr/>
            <p:nvPr/>
          </p:nvSpPr>
          <p:spPr>
            <a:xfrm>
              <a:off x="-4057650" y="1123400"/>
              <a:ext cx="9029700" cy="3605400"/>
            </a:xfrm>
            <a:prstGeom prst="ellipse">
              <a:avLst/>
            </a:prstGeom>
            <a:solidFill>
              <a:srgbClr val="E8B5BB">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3015574" y="2286233"/>
              <a:ext cx="7190700" cy="2442600"/>
            </a:xfrm>
            <a:prstGeom prst="ellipse">
              <a:avLst/>
            </a:prstGeom>
            <a:solidFill>
              <a:srgbClr val="C79DA9">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1810440" y="3435068"/>
              <a:ext cx="4984800" cy="1296900"/>
            </a:xfrm>
            <a:prstGeom prst="ellipse">
              <a:avLst/>
            </a:prstGeom>
            <a:solidFill>
              <a:srgbClr val="A6859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2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dirty="0"/>
              <a:t>Resultados</a:t>
            </a:r>
            <a:endParaRPr dirty="0"/>
          </a:p>
        </p:txBody>
      </p:sp>
      <p:pic>
        <p:nvPicPr>
          <p:cNvPr id="9" name="Imagen 8">
            <a:extLst>
              <a:ext uri="{FF2B5EF4-FFF2-40B4-BE49-F238E27FC236}">
                <a16:creationId xmlns:a16="http://schemas.microsoft.com/office/drawing/2014/main" id="{26D40EBA-5AD7-45DB-99CC-525E3F095CB1}"/>
              </a:ext>
            </a:extLst>
          </p:cNvPr>
          <p:cNvPicPr>
            <a:picLocks noChangeAspect="1"/>
          </p:cNvPicPr>
          <p:nvPr/>
        </p:nvPicPr>
        <p:blipFill rotWithShape="1">
          <a:blip r:embed="rId3"/>
          <a:srcRect l="22695" t="28864" r="35442" b="18636"/>
          <a:stretch/>
        </p:blipFill>
        <p:spPr bwMode="auto">
          <a:xfrm>
            <a:off x="186266" y="1349295"/>
            <a:ext cx="4561579" cy="3733089"/>
          </a:xfrm>
          <a:prstGeom prst="rect">
            <a:avLst/>
          </a:prstGeom>
          <a:ln>
            <a:noFill/>
          </a:ln>
          <a:extLst>
            <a:ext uri="{53640926-AAD7-44D8-BBD7-CCE9431645EC}">
              <a14:shadowObscured xmlns:a14="http://schemas.microsoft.com/office/drawing/2010/main"/>
            </a:ext>
          </a:extLst>
        </p:spPr>
      </p:pic>
      <p:sp>
        <p:nvSpPr>
          <p:cNvPr id="10" name="Google Shape;302;p20">
            <a:extLst>
              <a:ext uri="{FF2B5EF4-FFF2-40B4-BE49-F238E27FC236}">
                <a16:creationId xmlns:a16="http://schemas.microsoft.com/office/drawing/2014/main" id="{C0FB1C17-480A-4C65-8034-3AF2FDF77343}"/>
              </a:ext>
            </a:extLst>
          </p:cNvPr>
          <p:cNvSpPr txBox="1"/>
          <p:nvPr/>
        </p:nvSpPr>
        <p:spPr>
          <a:xfrm>
            <a:off x="186267" y="942056"/>
            <a:ext cx="207651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Modelo Final</a:t>
            </a:r>
            <a:endParaRPr sz="1800" b="1" dirty="0">
              <a:solidFill>
                <a:schemeClr val="lt1"/>
              </a:solidFill>
              <a:latin typeface="Fira Sans Extra Condensed"/>
              <a:ea typeface="Fira Sans Extra Condensed"/>
              <a:cs typeface="Fira Sans Extra Condensed"/>
              <a:sym typeface="Fira Sans Extra Condensed"/>
            </a:endParaRPr>
          </a:p>
        </p:txBody>
      </p:sp>
      <p:pic>
        <p:nvPicPr>
          <p:cNvPr id="11" name="Imagen 10">
            <a:extLst>
              <a:ext uri="{FF2B5EF4-FFF2-40B4-BE49-F238E27FC236}">
                <a16:creationId xmlns:a16="http://schemas.microsoft.com/office/drawing/2014/main" id="{D61F45E3-0C89-4CC6-BF99-8E600C66D1EA}"/>
              </a:ext>
            </a:extLst>
          </p:cNvPr>
          <p:cNvPicPr>
            <a:picLocks noChangeAspect="1"/>
          </p:cNvPicPr>
          <p:nvPr/>
        </p:nvPicPr>
        <p:blipFill rotWithShape="1">
          <a:blip r:embed="rId4"/>
          <a:srcRect t="1988"/>
          <a:stretch/>
        </p:blipFill>
        <p:spPr bwMode="auto">
          <a:xfrm>
            <a:off x="4853354" y="1123400"/>
            <a:ext cx="3833446" cy="38300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00053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29"/>
          <p:cNvGrpSpPr/>
          <p:nvPr/>
        </p:nvGrpSpPr>
        <p:grpSpPr>
          <a:xfrm>
            <a:off x="-4057650" y="1123400"/>
            <a:ext cx="9029700" cy="3608568"/>
            <a:chOff x="-4057650" y="1123400"/>
            <a:chExt cx="9029700" cy="3608568"/>
          </a:xfrm>
        </p:grpSpPr>
        <p:sp>
          <p:nvSpPr>
            <p:cNvPr id="734" name="Google Shape;734;p29"/>
            <p:cNvSpPr/>
            <p:nvPr/>
          </p:nvSpPr>
          <p:spPr>
            <a:xfrm>
              <a:off x="-4057650" y="1123400"/>
              <a:ext cx="9029700" cy="3605400"/>
            </a:xfrm>
            <a:prstGeom prst="ellipse">
              <a:avLst/>
            </a:prstGeom>
            <a:solidFill>
              <a:srgbClr val="E8B5BB">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3015574" y="2286233"/>
              <a:ext cx="7190700" cy="2442600"/>
            </a:xfrm>
            <a:prstGeom prst="ellipse">
              <a:avLst/>
            </a:prstGeom>
            <a:solidFill>
              <a:srgbClr val="C79DA9">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1810440" y="3435068"/>
              <a:ext cx="4984800" cy="1296900"/>
            </a:xfrm>
            <a:prstGeom prst="ellipse">
              <a:avLst/>
            </a:prstGeom>
            <a:solidFill>
              <a:srgbClr val="A6859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2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dirty="0"/>
              <a:t>Resultados</a:t>
            </a:r>
            <a:endParaRPr dirty="0"/>
          </a:p>
        </p:txBody>
      </p:sp>
      <p:sp>
        <p:nvSpPr>
          <p:cNvPr id="10" name="Google Shape;302;p20">
            <a:extLst>
              <a:ext uri="{FF2B5EF4-FFF2-40B4-BE49-F238E27FC236}">
                <a16:creationId xmlns:a16="http://schemas.microsoft.com/office/drawing/2014/main" id="{C0FB1C17-480A-4C65-8034-3AF2FDF77343}"/>
              </a:ext>
            </a:extLst>
          </p:cNvPr>
          <p:cNvSpPr txBox="1"/>
          <p:nvPr/>
        </p:nvSpPr>
        <p:spPr>
          <a:xfrm>
            <a:off x="738554" y="902243"/>
            <a:ext cx="207651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Modelo Final</a:t>
            </a:r>
            <a:endParaRPr sz="1800" b="1" dirty="0">
              <a:solidFill>
                <a:schemeClr val="lt1"/>
              </a:solidFill>
              <a:latin typeface="Fira Sans Extra Condensed"/>
              <a:ea typeface="Fira Sans Extra Condensed"/>
              <a:cs typeface="Fira Sans Extra Condensed"/>
              <a:sym typeface="Fira Sans Extra Condensed"/>
            </a:endParaRPr>
          </a:p>
        </p:txBody>
      </p:sp>
      <p:pic>
        <p:nvPicPr>
          <p:cNvPr id="12" name="Imagen 11" descr="C:\Users\Dirección Bienestar\AppData\Local\Microsoft\Windows\INetCache\Content.MSO\4F8466B8.tmp">
            <a:extLst>
              <a:ext uri="{FF2B5EF4-FFF2-40B4-BE49-F238E27FC236}">
                <a16:creationId xmlns:a16="http://schemas.microsoft.com/office/drawing/2014/main" id="{0FF3232C-6B17-4224-95C6-7C86B64B14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3359" y="1313662"/>
            <a:ext cx="4154811" cy="3597205"/>
          </a:xfrm>
          <a:prstGeom prst="rect">
            <a:avLst/>
          </a:prstGeom>
          <a:noFill/>
          <a:ln>
            <a:noFill/>
          </a:ln>
        </p:spPr>
      </p:pic>
      <p:pic>
        <p:nvPicPr>
          <p:cNvPr id="3" name="Imagen 2">
            <a:extLst>
              <a:ext uri="{FF2B5EF4-FFF2-40B4-BE49-F238E27FC236}">
                <a16:creationId xmlns:a16="http://schemas.microsoft.com/office/drawing/2014/main" id="{BC30F766-C607-4566-B7E8-9CF08318E4F5}"/>
              </a:ext>
            </a:extLst>
          </p:cNvPr>
          <p:cNvPicPr>
            <a:picLocks noChangeAspect="1"/>
          </p:cNvPicPr>
          <p:nvPr/>
        </p:nvPicPr>
        <p:blipFill>
          <a:blip r:embed="rId4"/>
          <a:stretch>
            <a:fillRect/>
          </a:stretch>
        </p:blipFill>
        <p:spPr>
          <a:xfrm>
            <a:off x="656577" y="1313662"/>
            <a:ext cx="3915423" cy="3284394"/>
          </a:xfrm>
          <a:prstGeom prst="rect">
            <a:avLst/>
          </a:prstGeom>
        </p:spPr>
      </p:pic>
    </p:spTree>
    <p:extLst>
      <p:ext uri="{BB962C8B-B14F-4D97-AF65-F5344CB8AC3E}">
        <p14:creationId xmlns:p14="http://schemas.microsoft.com/office/powerpoint/2010/main" val="29227718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grpSp>
        <p:nvGrpSpPr>
          <p:cNvPr id="733" name="Google Shape;733;p29"/>
          <p:cNvGrpSpPr/>
          <p:nvPr/>
        </p:nvGrpSpPr>
        <p:grpSpPr>
          <a:xfrm>
            <a:off x="-4057650" y="1123400"/>
            <a:ext cx="9029700" cy="3608568"/>
            <a:chOff x="-4057650" y="1123400"/>
            <a:chExt cx="9029700" cy="3608568"/>
          </a:xfrm>
        </p:grpSpPr>
        <p:sp>
          <p:nvSpPr>
            <p:cNvPr id="734" name="Google Shape;734;p29"/>
            <p:cNvSpPr/>
            <p:nvPr/>
          </p:nvSpPr>
          <p:spPr>
            <a:xfrm>
              <a:off x="-4057650" y="1123400"/>
              <a:ext cx="9029700" cy="3605400"/>
            </a:xfrm>
            <a:prstGeom prst="ellipse">
              <a:avLst/>
            </a:prstGeom>
            <a:solidFill>
              <a:srgbClr val="E8B5BB">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3015574" y="2286233"/>
              <a:ext cx="7190700" cy="2442600"/>
            </a:xfrm>
            <a:prstGeom prst="ellipse">
              <a:avLst/>
            </a:prstGeom>
            <a:solidFill>
              <a:srgbClr val="C79DA9">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1810440" y="3435068"/>
              <a:ext cx="4984800" cy="1296900"/>
            </a:xfrm>
            <a:prstGeom prst="ellipse">
              <a:avLst/>
            </a:prstGeom>
            <a:solidFill>
              <a:srgbClr val="A6859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29"/>
          <p:cNvSpPr txBox="1">
            <a:spLocks noGrp="1"/>
          </p:cNvSpPr>
          <p:nvPr>
            <p:ph type="title"/>
          </p:nvPr>
        </p:nvSpPr>
        <p:spPr>
          <a:xfrm>
            <a:off x="457200" y="161689"/>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dirty="0"/>
              <a:t>Resultados</a:t>
            </a:r>
            <a:endParaRPr dirty="0"/>
          </a:p>
        </p:txBody>
      </p:sp>
      <p:sp>
        <p:nvSpPr>
          <p:cNvPr id="13" name="CuadroTexto 12">
            <a:extLst>
              <a:ext uri="{FF2B5EF4-FFF2-40B4-BE49-F238E27FC236}">
                <a16:creationId xmlns:a16="http://schemas.microsoft.com/office/drawing/2014/main" id="{2D990C0A-9169-4356-B8ED-8A3DBEBC9D0A}"/>
              </a:ext>
            </a:extLst>
          </p:cNvPr>
          <p:cNvSpPr txBox="1"/>
          <p:nvPr/>
        </p:nvSpPr>
        <p:spPr>
          <a:xfrm>
            <a:off x="562708" y="920519"/>
            <a:ext cx="7821090" cy="543162"/>
          </a:xfrm>
          <a:prstGeom prst="rect">
            <a:avLst/>
          </a:prstGeom>
          <a:noFill/>
        </p:spPr>
        <p:txBody>
          <a:bodyPr wrap="square">
            <a:spAutoFit/>
          </a:bodyPr>
          <a:lstStyle/>
          <a:p>
            <a:pPr algn="just">
              <a:lnSpc>
                <a:spcPct val="107000"/>
              </a:lnSpc>
              <a:spcAft>
                <a:spcPts val="800"/>
              </a:spcAft>
            </a:pPr>
            <a:r>
              <a:rPr lang="es-EC" sz="1400" dirty="0">
                <a:effectLst/>
                <a:latin typeface="Roboto" panose="02000000000000000000" pitchFamily="2" charset="0"/>
                <a:ea typeface="Roboto" panose="02000000000000000000" pitchFamily="2" charset="0"/>
                <a:cs typeface="Times New Roman" panose="02020603050405020304" pitchFamily="18" charset="0"/>
              </a:rPr>
              <a:t>La matriz de confusión calculada sobre el </a:t>
            </a:r>
            <a:r>
              <a:rPr lang="es-EC" sz="1400" dirty="0" err="1">
                <a:effectLst/>
                <a:latin typeface="Roboto" panose="02000000000000000000" pitchFamily="2" charset="0"/>
                <a:ea typeface="Roboto" panose="02000000000000000000" pitchFamily="2" charset="0"/>
                <a:cs typeface="Times New Roman" panose="02020603050405020304" pitchFamily="18" charset="0"/>
              </a:rPr>
              <a:t>dataset</a:t>
            </a:r>
            <a:r>
              <a:rPr lang="es-EC" sz="1400" dirty="0">
                <a:effectLst/>
                <a:latin typeface="Roboto" panose="02000000000000000000" pitchFamily="2" charset="0"/>
                <a:ea typeface="Roboto" panose="02000000000000000000" pitchFamily="2" charset="0"/>
                <a:cs typeface="Times New Roman" panose="02020603050405020304" pitchFamily="18" charset="0"/>
              </a:rPr>
              <a:t> de </a:t>
            </a:r>
            <a:r>
              <a:rPr lang="es-EC" sz="1400" b="1" dirty="0" err="1">
                <a:effectLst/>
                <a:latin typeface="Roboto" panose="02000000000000000000" pitchFamily="2" charset="0"/>
                <a:ea typeface="Roboto" panose="02000000000000000000" pitchFamily="2" charset="0"/>
                <a:cs typeface="Times New Roman" panose="02020603050405020304" pitchFamily="18" charset="0"/>
              </a:rPr>
              <a:t>testing</a:t>
            </a:r>
            <a:r>
              <a:rPr lang="es-EC" sz="1400" b="1" dirty="0">
                <a:effectLst/>
                <a:latin typeface="Roboto" panose="02000000000000000000" pitchFamily="2" charset="0"/>
                <a:ea typeface="Roboto" panose="02000000000000000000" pitchFamily="2" charset="0"/>
                <a:cs typeface="Times New Roman" panose="02020603050405020304" pitchFamily="18" charset="0"/>
              </a:rPr>
              <a:t>,</a:t>
            </a:r>
            <a:r>
              <a:rPr lang="es-EC" sz="1400" dirty="0">
                <a:effectLst/>
                <a:latin typeface="Roboto" panose="02000000000000000000" pitchFamily="2" charset="0"/>
                <a:ea typeface="Roboto" panose="02000000000000000000" pitchFamily="2" charset="0"/>
                <a:cs typeface="Times New Roman" panose="02020603050405020304" pitchFamily="18" charset="0"/>
              </a:rPr>
              <a:t> se traduce a </a:t>
            </a:r>
            <a:r>
              <a:rPr lang="es-EC" sz="1400" dirty="0" err="1">
                <a:effectLst/>
                <a:latin typeface="Roboto" panose="02000000000000000000" pitchFamily="2" charset="0"/>
                <a:ea typeface="Roboto" panose="02000000000000000000" pitchFamily="2" charset="0"/>
                <a:cs typeface="Times New Roman" panose="02020603050405020304" pitchFamily="18" charset="0"/>
              </a:rPr>
              <a:t>KPIs</a:t>
            </a:r>
            <a:r>
              <a:rPr lang="es-EC" sz="1400" dirty="0">
                <a:effectLst/>
                <a:latin typeface="Roboto" panose="02000000000000000000" pitchFamily="2" charset="0"/>
                <a:ea typeface="Roboto" panose="02000000000000000000" pitchFamily="2" charset="0"/>
                <a:cs typeface="Times New Roman" panose="02020603050405020304" pitchFamily="18" charset="0"/>
              </a:rPr>
              <a:t> de negocio, preferiblemente </a:t>
            </a:r>
            <a:r>
              <a:rPr lang="es-EC" sz="1400" dirty="0" err="1">
                <a:effectLst/>
                <a:latin typeface="Roboto" panose="02000000000000000000" pitchFamily="2" charset="0"/>
                <a:ea typeface="Roboto" panose="02000000000000000000" pitchFamily="2" charset="0"/>
                <a:cs typeface="Times New Roman" panose="02020603050405020304" pitchFamily="18" charset="0"/>
              </a:rPr>
              <a:t>KPIs</a:t>
            </a:r>
            <a:r>
              <a:rPr lang="es-EC" sz="1400" dirty="0">
                <a:effectLst/>
                <a:latin typeface="Roboto" panose="02000000000000000000" pitchFamily="2" charset="0"/>
                <a:ea typeface="Roboto" panose="02000000000000000000" pitchFamily="2" charset="0"/>
                <a:cs typeface="Times New Roman" panose="02020603050405020304" pitchFamily="18" charset="0"/>
              </a:rPr>
              <a:t> monetarios.</a:t>
            </a:r>
            <a:endParaRPr lang="es-EC" sz="1200" dirty="0">
              <a:effectLst/>
              <a:latin typeface="Roboto" panose="02000000000000000000" pitchFamily="2" charset="0"/>
              <a:ea typeface="Roboto" panose="02000000000000000000" pitchFamily="2" charset="0"/>
              <a:cs typeface="Times New Roman" panose="02020603050405020304" pitchFamily="18" charset="0"/>
            </a:endParaRPr>
          </a:p>
        </p:txBody>
      </p:sp>
      <p:pic>
        <p:nvPicPr>
          <p:cNvPr id="14" name="Imagen 13">
            <a:extLst>
              <a:ext uri="{FF2B5EF4-FFF2-40B4-BE49-F238E27FC236}">
                <a16:creationId xmlns:a16="http://schemas.microsoft.com/office/drawing/2014/main" id="{C29EF626-59E4-4F00-8126-1BD11FB3CE1A}"/>
              </a:ext>
            </a:extLst>
          </p:cNvPr>
          <p:cNvPicPr>
            <a:picLocks noChangeAspect="1"/>
          </p:cNvPicPr>
          <p:nvPr/>
        </p:nvPicPr>
        <p:blipFill rotWithShape="1">
          <a:blip r:embed="rId3"/>
          <a:srcRect t="7046"/>
          <a:stretch/>
        </p:blipFill>
        <p:spPr>
          <a:xfrm>
            <a:off x="2051539" y="1392126"/>
            <a:ext cx="5040922" cy="543163"/>
          </a:xfrm>
          <a:prstGeom prst="rect">
            <a:avLst/>
          </a:prstGeom>
          <a:effectLst>
            <a:outerShdw blurRad="50800" dist="38100" dir="2700000" algn="tl" rotWithShape="0">
              <a:prstClr val="black">
                <a:alpha val="40000"/>
              </a:prstClr>
            </a:outerShdw>
          </a:effectLst>
        </p:spPr>
      </p:pic>
      <p:pic>
        <p:nvPicPr>
          <p:cNvPr id="15" name="Imagen 14" descr="C:\Users\Dirección Bienestar\AppData\Local\Microsoft\Windows\INetCache\Content.MSO\13AB5586.tmp">
            <a:extLst>
              <a:ext uri="{FF2B5EF4-FFF2-40B4-BE49-F238E27FC236}">
                <a16:creationId xmlns:a16="http://schemas.microsoft.com/office/drawing/2014/main" id="{0B407BA9-A541-41FA-8B9A-123224F01A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51268" y="1957609"/>
            <a:ext cx="3424241" cy="3185891"/>
          </a:xfrm>
          <a:prstGeom prst="rect">
            <a:avLst/>
          </a:prstGeom>
          <a:noFill/>
          <a:ln>
            <a:noFill/>
          </a:ln>
        </p:spPr>
      </p:pic>
      <p:pic>
        <p:nvPicPr>
          <p:cNvPr id="16" name="Imagen 15" descr="C:\Users\Dirección Bienestar\AppData\Local\Microsoft\Windows\INetCache\Content.MSO\4E410384.tmp">
            <a:extLst>
              <a:ext uri="{FF2B5EF4-FFF2-40B4-BE49-F238E27FC236}">
                <a16:creationId xmlns:a16="http://schemas.microsoft.com/office/drawing/2014/main" id="{E6B3B193-5FC3-4E2C-8136-F493848BE7D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22343" y="2027280"/>
            <a:ext cx="3411415" cy="3116220"/>
          </a:xfrm>
          <a:prstGeom prst="rect">
            <a:avLst/>
          </a:prstGeom>
          <a:noFill/>
          <a:ln>
            <a:noFill/>
          </a:ln>
        </p:spPr>
      </p:pic>
      <p:sp>
        <p:nvSpPr>
          <p:cNvPr id="17" name="Google Shape;302;p20">
            <a:extLst>
              <a:ext uri="{FF2B5EF4-FFF2-40B4-BE49-F238E27FC236}">
                <a16:creationId xmlns:a16="http://schemas.microsoft.com/office/drawing/2014/main" id="{AC61C9D4-EE82-4F7F-AA89-1F0F494A1820}"/>
              </a:ext>
            </a:extLst>
          </p:cNvPr>
          <p:cNvSpPr txBox="1"/>
          <p:nvPr/>
        </p:nvSpPr>
        <p:spPr>
          <a:xfrm>
            <a:off x="579776" y="606059"/>
            <a:ext cx="207651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Modelo Final</a:t>
            </a:r>
            <a:endParaRPr sz="1800" b="1" dirty="0">
              <a:solidFill>
                <a:schemeClr val="l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79190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C:\Users\Dirección Bienestar\AppData\Local\Microsoft\Windows\INetCache\Content.MSO\48CC9972.tmp">
            <a:extLst>
              <a:ext uri="{FF2B5EF4-FFF2-40B4-BE49-F238E27FC236}">
                <a16:creationId xmlns:a16="http://schemas.microsoft.com/office/drawing/2014/main" id="{49C3C65F-A4EA-4A3A-9753-FA5B99430E0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2489519" y="-1235818"/>
            <a:ext cx="4006921" cy="8715025"/>
          </a:xfrm>
          <a:prstGeom prst="rect">
            <a:avLst/>
          </a:prstGeom>
          <a:noFill/>
          <a:ln>
            <a:noFill/>
          </a:ln>
        </p:spPr>
      </p:pic>
      <p:sp>
        <p:nvSpPr>
          <p:cNvPr id="4" name="Google Shape;737;p29">
            <a:extLst>
              <a:ext uri="{FF2B5EF4-FFF2-40B4-BE49-F238E27FC236}">
                <a16:creationId xmlns:a16="http://schemas.microsoft.com/office/drawing/2014/main" id="{CBDE5096-F374-413D-92C1-0A871537C83C}"/>
              </a:ext>
            </a:extLst>
          </p:cNvPr>
          <p:cNvSpPr txBox="1">
            <a:spLocks noGrp="1"/>
          </p:cNvSpPr>
          <p:nvPr>
            <p:ph type="title"/>
          </p:nvPr>
        </p:nvSpPr>
        <p:spPr>
          <a:xfrm>
            <a:off x="457200" y="24379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dirty="0"/>
              <a:t>Resultados</a:t>
            </a:r>
            <a:endParaRPr dirty="0"/>
          </a:p>
        </p:txBody>
      </p:sp>
      <p:sp>
        <p:nvSpPr>
          <p:cNvPr id="5" name="Google Shape;302;p20">
            <a:extLst>
              <a:ext uri="{FF2B5EF4-FFF2-40B4-BE49-F238E27FC236}">
                <a16:creationId xmlns:a16="http://schemas.microsoft.com/office/drawing/2014/main" id="{053C054C-182B-42BC-990C-536C65BA1145}"/>
              </a:ext>
            </a:extLst>
          </p:cNvPr>
          <p:cNvSpPr txBox="1"/>
          <p:nvPr/>
        </p:nvSpPr>
        <p:spPr>
          <a:xfrm>
            <a:off x="293508" y="782875"/>
            <a:ext cx="207651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Modelo Final</a:t>
            </a:r>
            <a:endParaRPr sz="1800" b="1" dirty="0">
              <a:solidFill>
                <a:schemeClr val="lt1"/>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1411434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37;p29">
            <a:extLst>
              <a:ext uri="{FF2B5EF4-FFF2-40B4-BE49-F238E27FC236}">
                <a16:creationId xmlns:a16="http://schemas.microsoft.com/office/drawing/2014/main" id="{CBDE5096-F374-413D-92C1-0A871537C83C}"/>
              </a:ext>
            </a:extLst>
          </p:cNvPr>
          <p:cNvSpPr txBox="1">
            <a:spLocks noGrp="1"/>
          </p:cNvSpPr>
          <p:nvPr>
            <p:ph type="title"/>
          </p:nvPr>
        </p:nvSpPr>
        <p:spPr>
          <a:xfrm>
            <a:off x="457200" y="24379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dirty="0"/>
              <a:t>Resultados</a:t>
            </a:r>
            <a:endParaRPr dirty="0"/>
          </a:p>
        </p:txBody>
      </p:sp>
      <p:sp>
        <p:nvSpPr>
          <p:cNvPr id="5" name="Google Shape;302;p20">
            <a:extLst>
              <a:ext uri="{FF2B5EF4-FFF2-40B4-BE49-F238E27FC236}">
                <a16:creationId xmlns:a16="http://schemas.microsoft.com/office/drawing/2014/main" id="{053C054C-182B-42BC-990C-536C65BA1145}"/>
              </a:ext>
            </a:extLst>
          </p:cNvPr>
          <p:cNvSpPr txBox="1"/>
          <p:nvPr/>
        </p:nvSpPr>
        <p:spPr>
          <a:xfrm>
            <a:off x="293507" y="597175"/>
            <a:ext cx="2076510" cy="3714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Modelo Final</a:t>
            </a:r>
            <a:endParaRPr sz="1800" b="1" dirty="0">
              <a:solidFill>
                <a:schemeClr val="lt1"/>
              </a:solidFill>
              <a:latin typeface="Fira Sans Extra Condensed"/>
              <a:ea typeface="Fira Sans Extra Condensed"/>
              <a:cs typeface="Fira Sans Extra Condensed"/>
              <a:sym typeface="Fira Sans Extra Condensed"/>
            </a:endParaRPr>
          </a:p>
        </p:txBody>
      </p:sp>
      <p:pic>
        <p:nvPicPr>
          <p:cNvPr id="6" name="Imagen 5" descr="C:\Users\Dirección Bienestar\AppData\Local\Microsoft\Windows\INetCache\Content.MSO\2E5892C6.tmp">
            <a:extLst>
              <a:ext uri="{FF2B5EF4-FFF2-40B4-BE49-F238E27FC236}">
                <a16:creationId xmlns:a16="http://schemas.microsoft.com/office/drawing/2014/main" id="{D256B285-123B-4AAF-B244-F018525D3C7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244" y="968575"/>
            <a:ext cx="3733751" cy="4191953"/>
          </a:xfrm>
          <a:prstGeom prst="rect">
            <a:avLst/>
          </a:prstGeom>
          <a:noFill/>
          <a:ln>
            <a:noFill/>
          </a:ln>
        </p:spPr>
      </p:pic>
      <p:pic>
        <p:nvPicPr>
          <p:cNvPr id="7" name="Imagen 6" descr="C:\Users\Dirección Bienestar\AppData\Local\Microsoft\Windows\INetCache\Content.MSO\52A172C4.tmp">
            <a:extLst>
              <a:ext uri="{FF2B5EF4-FFF2-40B4-BE49-F238E27FC236}">
                <a16:creationId xmlns:a16="http://schemas.microsoft.com/office/drawing/2014/main" id="{C0AA8A9C-64EF-4CF4-9D07-E7682C75FDF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9516" y="893786"/>
            <a:ext cx="4754484" cy="4266742"/>
          </a:xfrm>
          <a:prstGeom prst="rect">
            <a:avLst/>
          </a:prstGeom>
          <a:noFill/>
          <a:ln>
            <a:noFill/>
          </a:ln>
        </p:spPr>
      </p:pic>
    </p:spTree>
    <p:extLst>
      <p:ext uri="{BB962C8B-B14F-4D97-AF65-F5344CB8AC3E}">
        <p14:creationId xmlns:p14="http://schemas.microsoft.com/office/powerpoint/2010/main" val="4123150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dirty="0"/>
              <a:t>Implementación en el negocio</a:t>
            </a:r>
            <a:endParaRPr dirty="0"/>
          </a:p>
        </p:txBody>
      </p:sp>
      <p:grpSp>
        <p:nvGrpSpPr>
          <p:cNvPr id="1120" name="Google Shape;1120;p39"/>
          <p:cNvGrpSpPr/>
          <p:nvPr/>
        </p:nvGrpSpPr>
        <p:grpSpPr>
          <a:xfrm>
            <a:off x="1288188" y="1287777"/>
            <a:ext cx="2358600" cy="595200"/>
            <a:chOff x="754788" y="1287777"/>
            <a:chExt cx="2358600" cy="595200"/>
          </a:xfrm>
        </p:grpSpPr>
        <p:sp>
          <p:nvSpPr>
            <p:cNvPr id="1123" name="Google Shape;1123;p39"/>
            <p:cNvSpPr txBox="1"/>
            <p:nvPr/>
          </p:nvSpPr>
          <p:spPr>
            <a:xfrm>
              <a:off x="754788" y="1404115"/>
              <a:ext cx="2061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C" dirty="0">
                  <a:solidFill>
                    <a:schemeClr val="dk1"/>
                  </a:solidFill>
                  <a:latin typeface="Roboto"/>
                  <a:ea typeface="Roboto"/>
                  <a:cs typeface="Roboto"/>
                  <a:sym typeface="Roboto"/>
                </a:rPr>
                <a:t>Reducir las pérdidas económicas</a:t>
              </a:r>
              <a:endParaRPr dirty="0">
                <a:solidFill>
                  <a:schemeClr val="dk1"/>
                </a:solidFill>
                <a:latin typeface="Roboto"/>
                <a:ea typeface="Roboto"/>
                <a:cs typeface="Roboto"/>
                <a:sym typeface="Roboto"/>
              </a:endParaRPr>
            </a:p>
          </p:txBody>
        </p:sp>
        <p:sp>
          <p:nvSpPr>
            <p:cNvPr id="1124" name="Google Shape;1124;p39"/>
            <p:cNvSpPr/>
            <p:nvPr/>
          </p:nvSpPr>
          <p:spPr>
            <a:xfrm>
              <a:off x="2518188" y="1287777"/>
              <a:ext cx="595200" cy="59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125" name="Google Shape;1125;p39"/>
          <p:cNvGrpSpPr/>
          <p:nvPr/>
        </p:nvGrpSpPr>
        <p:grpSpPr>
          <a:xfrm>
            <a:off x="727189" y="2529040"/>
            <a:ext cx="2386199" cy="595200"/>
            <a:chOff x="727189" y="2529040"/>
            <a:chExt cx="2386199" cy="595200"/>
          </a:xfrm>
        </p:grpSpPr>
        <p:sp>
          <p:nvSpPr>
            <p:cNvPr id="1128" name="Google Shape;1128;p39"/>
            <p:cNvSpPr txBox="1"/>
            <p:nvPr/>
          </p:nvSpPr>
          <p:spPr>
            <a:xfrm>
              <a:off x="727189" y="2672857"/>
              <a:ext cx="20610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dirty="0">
                  <a:solidFill>
                    <a:schemeClr val="dk1"/>
                  </a:solidFill>
                  <a:latin typeface="Roboto"/>
                  <a:ea typeface="Roboto"/>
                  <a:cs typeface="Roboto"/>
                  <a:sym typeface="Roboto"/>
                </a:rPr>
                <a:t>Líder en innovación y gestión de riesgos</a:t>
              </a:r>
              <a:endParaRPr dirty="0">
                <a:solidFill>
                  <a:schemeClr val="dk1"/>
                </a:solidFill>
                <a:latin typeface="Roboto"/>
                <a:ea typeface="Roboto"/>
                <a:cs typeface="Roboto"/>
                <a:sym typeface="Roboto"/>
              </a:endParaRPr>
            </a:p>
          </p:txBody>
        </p:sp>
        <p:sp>
          <p:nvSpPr>
            <p:cNvPr id="1129" name="Google Shape;1129;p39"/>
            <p:cNvSpPr/>
            <p:nvPr/>
          </p:nvSpPr>
          <p:spPr>
            <a:xfrm>
              <a:off x="2518188" y="2529040"/>
              <a:ext cx="595200" cy="5952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06</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1130" name="Google Shape;1130;p39"/>
          <p:cNvGrpSpPr/>
          <p:nvPr/>
        </p:nvGrpSpPr>
        <p:grpSpPr>
          <a:xfrm>
            <a:off x="1086938" y="3770302"/>
            <a:ext cx="2559850" cy="630330"/>
            <a:chOff x="553538" y="3770302"/>
            <a:chExt cx="2559850" cy="630330"/>
          </a:xfrm>
        </p:grpSpPr>
        <p:sp>
          <p:nvSpPr>
            <p:cNvPr id="1133" name="Google Shape;1133;p39"/>
            <p:cNvSpPr txBox="1"/>
            <p:nvPr/>
          </p:nvSpPr>
          <p:spPr>
            <a:xfrm>
              <a:off x="553538" y="4001932"/>
              <a:ext cx="2061000" cy="39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MX" dirty="0">
                  <a:solidFill>
                    <a:schemeClr val="dk1"/>
                  </a:solidFill>
                  <a:latin typeface="Roboto"/>
                  <a:ea typeface="Roboto"/>
                  <a:cs typeface="Roboto"/>
                  <a:sym typeface="Roboto"/>
                </a:rPr>
                <a:t>Mejorará la reputación de la empresa </a:t>
              </a:r>
              <a:endParaRPr dirty="0">
                <a:solidFill>
                  <a:schemeClr val="dk1"/>
                </a:solidFill>
                <a:latin typeface="Roboto"/>
                <a:ea typeface="Roboto"/>
                <a:cs typeface="Roboto"/>
                <a:sym typeface="Roboto"/>
              </a:endParaRPr>
            </a:p>
          </p:txBody>
        </p:sp>
        <p:sp>
          <p:nvSpPr>
            <p:cNvPr id="1134" name="Google Shape;1134;p39"/>
            <p:cNvSpPr/>
            <p:nvPr/>
          </p:nvSpPr>
          <p:spPr>
            <a:xfrm>
              <a:off x="2518188" y="3770302"/>
              <a:ext cx="595200" cy="595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135" name="Google Shape;1135;p39"/>
          <p:cNvGrpSpPr/>
          <p:nvPr/>
        </p:nvGrpSpPr>
        <p:grpSpPr>
          <a:xfrm>
            <a:off x="5515088" y="1287777"/>
            <a:ext cx="2656212" cy="637937"/>
            <a:chOff x="6048488" y="1287777"/>
            <a:chExt cx="2656212" cy="637937"/>
          </a:xfrm>
        </p:grpSpPr>
        <p:sp>
          <p:nvSpPr>
            <p:cNvPr id="1138" name="Google Shape;1138;p39"/>
            <p:cNvSpPr txBox="1"/>
            <p:nvPr/>
          </p:nvSpPr>
          <p:spPr>
            <a:xfrm>
              <a:off x="6643700" y="1527014"/>
              <a:ext cx="2061000" cy="39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MX" dirty="0">
                  <a:solidFill>
                    <a:schemeClr val="dk1"/>
                  </a:solidFill>
                  <a:latin typeface="Roboto"/>
                  <a:ea typeface="Roboto"/>
                  <a:cs typeface="Roboto"/>
                  <a:sym typeface="Roboto"/>
                </a:rPr>
                <a:t>Fortalecerá la confianza de los clientes </a:t>
              </a:r>
              <a:endParaRPr dirty="0">
                <a:solidFill>
                  <a:schemeClr val="dk1"/>
                </a:solidFill>
                <a:latin typeface="Roboto"/>
                <a:ea typeface="Roboto"/>
                <a:cs typeface="Roboto"/>
                <a:sym typeface="Roboto"/>
              </a:endParaRPr>
            </a:p>
          </p:txBody>
        </p:sp>
        <p:sp>
          <p:nvSpPr>
            <p:cNvPr id="1139" name="Google Shape;1139;p39"/>
            <p:cNvSpPr/>
            <p:nvPr/>
          </p:nvSpPr>
          <p:spPr>
            <a:xfrm>
              <a:off x="6048488" y="1287777"/>
              <a:ext cx="595200" cy="59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1140" name="Google Shape;1140;p39"/>
          <p:cNvGrpSpPr/>
          <p:nvPr/>
        </p:nvGrpSpPr>
        <p:grpSpPr>
          <a:xfrm>
            <a:off x="6048488" y="2529040"/>
            <a:ext cx="2560636" cy="604052"/>
            <a:chOff x="6048488" y="2529040"/>
            <a:chExt cx="2560636" cy="604052"/>
          </a:xfrm>
        </p:grpSpPr>
        <p:sp>
          <p:nvSpPr>
            <p:cNvPr id="1143" name="Google Shape;1143;p39"/>
            <p:cNvSpPr txBox="1"/>
            <p:nvPr/>
          </p:nvSpPr>
          <p:spPr>
            <a:xfrm>
              <a:off x="6548124" y="2729592"/>
              <a:ext cx="2061000" cy="40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MX" dirty="0">
                  <a:solidFill>
                    <a:schemeClr val="dk1"/>
                  </a:solidFill>
                  <a:latin typeface="Roboto"/>
                  <a:ea typeface="Roboto"/>
                  <a:cs typeface="Roboto"/>
                  <a:sym typeface="Roboto"/>
                </a:rPr>
                <a:t>Evidenciar un compromiso activo en la lucha contra el fraude</a:t>
              </a:r>
              <a:endParaRPr dirty="0">
                <a:solidFill>
                  <a:schemeClr val="dk1"/>
                </a:solidFill>
                <a:latin typeface="Roboto"/>
                <a:ea typeface="Roboto"/>
                <a:cs typeface="Roboto"/>
                <a:sym typeface="Roboto"/>
              </a:endParaRPr>
            </a:p>
          </p:txBody>
        </p:sp>
        <p:sp>
          <p:nvSpPr>
            <p:cNvPr id="1144" name="Google Shape;1144;p39"/>
            <p:cNvSpPr/>
            <p:nvPr/>
          </p:nvSpPr>
          <p:spPr>
            <a:xfrm>
              <a:off x="6048488" y="2529040"/>
              <a:ext cx="595200" cy="59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grpSp>
      <p:grpSp>
        <p:nvGrpSpPr>
          <p:cNvPr id="1145" name="Google Shape;1145;p39"/>
          <p:cNvGrpSpPr/>
          <p:nvPr/>
        </p:nvGrpSpPr>
        <p:grpSpPr>
          <a:xfrm>
            <a:off x="5515088" y="3770302"/>
            <a:ext cx="2305935" cy="595200"/>
            <a:chOff x="6048488" y="3770302"/>
            <a:chExt cx="2305935" cy="595200"/>
          </a:xfrm>
        </p:grpSpPr>
        <p:sp>
          <p:nvSpPr>
            <p:cNvPr id="1148" name="Google Shape;1148;p39"/>
            <p:cNvSpPr txBox="1"/>
            <p:nvPr/>
          </p:nvSpPr>
          <p:spPr>
            <a:xfrm>
              <a:off x="6293423" y="3946059"/>
              <a:ext cx="2061000" cy="39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EC" dirty="0">
                  <a:effectLst/>
                  <a:latin typeface="Roboto" panose="02000000000000000000" pitchFamily="2" charset="0"/>
                  <a:ea typeface="Roboto" panose="02000000000000000000" pitchFamily="2" charset="0"/>
                </a:rPr>
                <a:t>Minimizará riesgos financieros</a:t>
              </a:r>
              <a:endParaRPr sz="1100" dirty="0">
                <a:solidFill>
                  <a:schemeClr val="dk1"/>
                </a:solidFill>
                <a:latin typeface="Roboto" panose="02000000000000000000" pitchFamily="2" charset="0"/>
                <a:ea typeface="Roboto" panose="02000000000000000000" pitchFamily="2" charset="0"/>
                <a:cs typeface="Roboto"/>
                <a:sym typeface="Roboto"/>
              </a:endParaRPr>
            </a:p>
          </p:txBody>
        </p:sp>
        <p:sp>
          <p:nvSpPr>
            <p:cNvPr id="1149" name="Google Shape;1149;p39"/>
            <p:cNvSpPr/>
            <p:nvPr/>
          </p:nvSpPr>
          <p:spPr>
            <a:xfrm>
              <a:off x="6048488" y="3770302"/>
              <a:ext cx="595200" cy="59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sp>
        <p:nvSpPr>
          <p:cNvPr id="1150" name="Google Shape;1150;p39"/>
          <p:cNvSpPr/>
          <p:nvPr/>
        </p:nvSpPr>
        <p:spPr>
          <a:xfrm>
            <a:off x="3723125" y="2305038"/>
            <a:ext cx="1715700" cy="10431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dirty="0">
                <a:solidFill>
                  <a:schemeClr val="lt1"/>
                </a:solidFill>
                <a:latin typeface="Fira Sans Extra Condensed"/>
                <a:ea typeface="Fira Sans Extra Condensed"/>
                <a:cs typeface="Fira Sans Extra Condensed"/>
                <a:sym typeface="Fira Sans Extra Condensed"/>
              </a:rPr>
              <a:t>Negocio</a:t>
            </a:r>
            <a:endParaRPr sz="2100" b="1" dirty="0">
              <a:solidFill>
                <a:schemeClr val="lt1"/>
              </a:solidFill>
              <a:latin typeface="Fira Sans Extra Condensed"/>
              <a:ea typeface="Fira Sans Extra Condensed"/>
              <a:cs typeface="Fira Sans Extra Condensed"/>
              <a:sym typeface="Fira Sans Extra Condensed"/>
            </a:endParaRPr>
          </a:p>
        </p:txBody>
      </p:sp>
      <p:cxnSp>
        <p:nvCxnSpPr>
          <p:cNvPr id="1151" name="Google Shape;1151;p39"/>
          <p:cNvCxnSpPr>
            <a:stCxn id="1124" idx="6"/>
            <a:endCxn id="1139" idx="2"/>
          </p:cNvCxnSpPr>
          <p:nvPr/>
        </p:nvCxnSpPr>
        <p:spPr>
          <a:xfrm>
            <a:off x="3646788" y="1585377"/>
            <a:ext cx="1868400" cy="0"/>
          </a:xfrm>
          <a:prstGeom prst="straightConnector1">
            <a:avLst/>
          </a:prstGeom>
          <a:noFill/>
          <a:ln w="9525" cap="flat" cmpd="sng">
            <a:solidFill>
              <a:schemeClr val="dk2"/>
            </a:solidFill>
            <a:prstDash val="solid"/>
            <a:round/>
            <a:headEnd type="none" w="med" len="med"/>
            <a:tailEnd type="triangle" w="med" len="med"/>
          </a:ln>
        </p:spPr>
      </p:cxnSp>
      <p:cxnSp>
        <p:nvCxnSpPr>
          <p:cNvPr id="1152" name="Google Shape;1152;p39"/>
          <p:cNvCxnSpPr>
            <a:stCxn id="1149" idx="2"/>
            <a:endCxn id="1134" idx="6"/>
          </p:cNvCxnSpPr>
          <p:nvPr/>
        </p:nvCxnSpPr>
        <p:spPr>
          <a:xfrm rot="10800000">
            <a:off x="3646688" y="4067902"/>
            <a:ext cx="1868400" cy="0"/>
          </a:xfrm>
          <a:prstGeom prst="straightConnector1">
            <a:avLst/>
          </a:prstGeom>
          <a:noFill/>
          <a:ln w="9525" cap="flat" cmpd="sng">
            <a:solidFill>
              <a:schemeClr val="dk2"/>
            </a:solidFill>
            <a:prstDash val="solid"/>
            <a:round/>
            <a:headEnd type="none" w="med" len="med"/>
            <a:tailEnd type="triangle" w="med" len="med"/>
          </a:ln>
        </p:spPr>
      </p:cxnSp>
      <p:cxnSp>
        <p:nvCxnSpPr>
          <p:cNvPr id="1153" name="Google Shape;1153;p39"/>
          <p:cNvCxnSpPr>
            <a:stCxn id="1139" idx="4"/>
            <a:endCxn id="1144" idx="0"/>
          </p:cNvCxnSpPr>
          <p:nvPr/>
        </p:nvCxnSpPr>
        <p:spPr>
          <a:xfrm rot="-5400000" flipH="1">
            <a:off x="5756288" y="1939377"/>
            <a:ext cx="646200" cy="533400"/>
          </a:xfrm>
          <a:prstGeom prst="bentConnector3">
            <a:avLst>
              <a:gd name="adj1" fmla="val 49989"/>
            </a:avLst>
          </a:prstGeom>
          <a:noFill/>
          <a:ln w="9525" cap="flat" cmpd="sng">
            <a:solidFill>
              <a:schemeClr val="dk2"/>
            </a:solidFill>
            <a:prstDash val="solid"/>
            <a:round/>
            <a:headEnd type="none" w="med" len="med"/>
            <a:tailEnd type="triangle" w="med" len="med"/>
          </a:ln>
        </p:spPr>
      </p:cxnSp>
      <p:cxnSp>
        <p:nvCxnSpPr>
          <p:cNvPr id="1154" name="Google Shape;1154;p39"/>
          <p:cNvCxnSpPr>
            <a:stCxn id="1144" idx="4"/>
            <a:endCxn id="1149" idx="0"/>
          </p:cNvCxnSpPr>
          <p:nvPr/>
        </p:nvCxnSpPr>
        <p:spPr>
          <a:xfrm rot="5400000">
            <a:off x="5756288" y="3180640"/>
            <a:ext cx="646200" cy="533400"/>
          </a:xfrm>
          <a:prstGeom prst="bentConnector3">
            <a:avLst>
              <a:gd name="adj1" fmla="val 49989"/>
            </a:avLst>
          </a:prstGeom>
          <a:noFill/>
          <a:ln w="9525" cap="flat" cmpd="sng">
            <a:solidFill>
              <a:schemeClr val="dk2"/>
            </a:solidFill>
            <a:prstDash val="solid"/>
            <a:round/>
            <a:headEnd type="none" w="med" len="med"/>
            <a:tailEnd type="triangle" w="med" len="med"/>
          </a:ln>
        </p:spPr>
      </p:cxnSp>
      <p:cxnSp>
        <p:nvCxnSpPr>
          <p:cNvPr id="1155" name="Google Shape;1155;p39"/>
          <p:cNvCxnSpPr>
            <a:stCxn id="1134" idx="0"/>
            <a:endCxn id="1129" idx="4"/>
          </p:cNvCxnSpPr>
          <p:nvPr/>
        </p:nvCxnSpPr>
        <p:spPr>
          <a:xfrm rot="5400000" flipH="1">
            <a:off x="2759388" y="3180502"/>
            <a:ext cx="646200" cy="533400"/>
          </a:xfrm>
          <a:prstGeom prst="bentConnector3">
            <a:avLst>
              <a:gd name="adj1" fmla="val 49989"/>
            </a:avLst>
          </a:prstGeom>
          <a:noFill/>
          <a:ln w="9525" cap="flat" cmpd="sng">
            <a:solidFill>
              <a:schemeClr val="dk2"/>
            </a:solidFill>
            <a:prstDash val="solid"/>
            <a:round/>
            <a:headEnd type="none" w="med" len="med"/>
            <a:tailEnd type="triangle" w="med" len="med"/>
          </a:ln>
        </p:spPr>
      </p:cxnSp>
      <p:cxnSp>
        <p:nvCxnSpPr>
          <p:cNvPr id="1156" name="Google Shape;1156;p39"/>
          <p:cNvCxnSpPr>
            <a:stCxn id="1129" idx="0"/>
            <a:endCxn id="1124" idx="4"/>
          </p:cNvCxnSpPr>
          <p:nvPr/>
        </p:nvCxnSpPr>
        <p:spPr>
          <a:xfrm rot="-5400000">
            <a:off x="2759388" y="1939240"/>
            <a:ext cx="646200" cy="533400"/>
          </a:xfrm>
          <a:prstGeom prst="bentConnector3">
            <a:avLst>
              <a:gd name="adj1" fmla="val 49989"/>
            </a:avLst>
          </a:prstGeom>
          <a:noFill/>
          <a:ln w="9525" cap="flat" cmpd="sng">
            <a:solidFill>
              <a:schemeClr val="dk2"/>
            </a:solidFill>
            <a:prstDash val="dash"/>
            <a:round/>
            <a:headEnd type="none" w="med" len="med"/>
            <a:tailEnd type="triangle" w="med" len="med"/>
          </a:ln>
        </p:spPr>
      </p:cxnSp>
    </p:spTree>
    <p:extLst>
      <p:ext uri="{BB962C8B-B14F-4D97-AF65-F5344CB8AC3E}">
        <p14:creationId xmlns:p14="http://schemas.microsoft.com/office/powerpoint/2010/main" val="328852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E4ACC-D5BE-4C5A-B688-4D56F9CE7C53}"/>
              </a:ext>
            </a:extLst>
          </p:cNvPr>
          <p:cNvSpPr>
            <a:spLocks noGrp="1"/>
          </p:cNvSpPr>
          <p:nvPr>
            <p:ph type="title"/>
          </p:nvPr>
        </p:nvSpPr>
        <p:spPr/>
        <p:txBody>
          <a:bodyPr>
            <a:noAutofit/>
          </a:bodyPr>
          <a:lstStyle/>
          <a:p>
            <a:r>
              <a:rPr lang="es-EC" sz="3200" dirty="0"/>
              <a:t>Diccionario de Datos</a:t>
            </a:r>
          </a:p>
        </p:txBody>
      </p:sp>
      <p:pic>
        <p:nvPicPr>
          <p:cNvPr id="4" name="Imagen 3">
            <a:extLst>
              <a:ext uri="{FF2B5EF4-FFF2-40B4-BE49-F238E27FC236}">
                <a16:creationId xmlns:a16="http://schemas.microsoft.com/office/drawing/2014/main" id="{020ECBD4-662E-4A9A-B994-E6DC42B16598}"/>
              </a:ext>
            </a:extLst>
          </p:cNvPr>
          <p:cNvPicPr>
            <a:picLocks noChangeAspect="1"/>
          </p:cNvPicPr>
          <p:nvPr/>
        </p:nvPicPr>
        <p:blipFill>
          <a:blip r:embed="rId2"/>
          <a:stretch>
            <a:fillRect/>
          </a:stretch>
        </p:blipFill>
        <p:spPr>
          <a:xfrm>
            <a:off x="801511" y="906462"/>
            <a:ext cx="7399824" cy="4015494"/>
          </a:xfrm>
          <a:prstGeom prst="rect">
            <a:avLst/>
          </a:prstGeom>
        </p:spPr>
      </p:pic>
    </p:spTree>
    <p:extLst>
      <p:ext uri="{BB962C8B-B14F-4D97-AF65-F5344CB8AC3E}">
        <p14:creationId xmlns:p14="http://schemas.microsoft.com/office/powerpoint/2010/main" val="1038088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dirty="0"/>
              <a:t>Implementación en el negocio</a:t>
            </a:r>
            <a:endParaRPr dirty="0"/>
          </a:p>
        </p:txBody>
      </p:sp>
      <p:sp>
        <p:nvSpPr>
          <p:cNvPr id="41" name="CuadroTexto 40">
            <a:extLst>
              <a:ext uri="{FF2B5EF4-FFF2-40B4-BE49-F238E27FC236}">
                <a16:creationId xmlns:a16="http://schemas.microsoft.com/office/drawing/2014/main" id="{186A4113-D606-41F7-948C-ED059D84CAA7}"/>
              </a:ext>
            </a:extLst>
          </p:cNvPr>
          <p:cNvSpPr txBox="1"/>
          <p:nvPr/>
        </p:nvSpPr>
        <p:spPr>
          <a:xfrm>
            <a:off x="299155" y="901145"/>
            <a:ext cx="8229600" cy="307777"/>
          </a:xfrm>
          <a:prstGeom prst="rect">
            <a:avLst/>
          </a:prstGeom>
          <a:noFill/>
        </p:spPr>
        <p:txBody>
          <a:bodyPr wrap="square">
            <a:spAutoFit/>
          </a:bodyPr>
          <a:lstStyle/>
          <a:p>
            <a:pPr>
              <a:spcBef>
                <a:spcPts val="1200"/>
              </a:spcBef>
              <a:spcAft>
                <a:spcPts val="1200"/>
              </a:spcAft>
            </a:pPr>
            <a:r>
              <a:rPr lang="es-EC" sz="1400" dirty="0">
                <a:effectLst/>
                <a:latin typeface="Roboto" panose="02000000000000000000" pitchFamily="2" charset="0"/>
                <a:ea typeface="Roboto" panose="02000000000000000000" pitchFamily="2" charset="0"/>
              </a:rPr>
              <a:t>Se creará una nueva medida para detectar estos casos fraudulentos </a:t>
            </a:r>
            <a:r>
              <a:rPr lang="es-EC" sz="1400" b="1" dirty="0">
                <a:effectLst/>
                <a:latin typeface="Roboto" panose="02000000000000000000" pitchFamily="2" charset="0"/>
                <a:ea typeface="Roboto" panose="02000000000000000000" pitchFamily="2" charset="0"/>
              </a:rPr>
              <a:t>“</a:t>
            </a:r>
            <a:r>
              <a:rPr lang="es-EC" sz="1400" b="1" dirty="0" err="1">
                <a:effectLst/>
                <a:latin typeface="Roboto" panose="02000000000000000000" pitchFamily="2" charset="0"/>
                <a:ea typeface="Roboto" panose="02000000000000000000" pitchFamily="2" charset="0"/>
              </a:rPr>
              <a:t>NewFraudFound</a:t>
            </a:r>
            <a:r>
              <a:rPr lang="es-EC" sz="1400" b="1" dirty="0">
                <a:effectLst/>
                <a:latin typeface="Roboto" panose="02000000000000000000" pitchFamily="2" charset="0"/>
                <a:ea typeface="Roboto" panose="02000000000000000000" pitchFamily="2" charset="0"/>
              </a:rPr>
              <a:t>”</a:t>
            </a:r>
            <a:endParaRPr lang="es-EC" sz="1400" dirty="0">
              <a:effectLst/>
              <a:latin typeface="Roboto" panose="02000000000000000000" pitchFamily="2" charset="0"/>
              <a:ea typeface="Roboto" panose="02000000000000000000" pitchFamily="2" charset="0"/>
            </a:endParaRPr>
          </a:p>
        </p:txBody>
      </p:sp>
      <p:pic>
        <p:nvPicPr>
          <p:cNvPr id="42" name="Imagen 41">
            <a:extLst>
              <a:ext uri="{FF2B5EF4-FFF2-40B4-BE49-F238E27FC236}">
                <a16:creationId xmlns:a16="http://schemas.microsoft.com/office/drawing/2014/main" id="{9904F102-68EA-464C-8F50-A27827C239E5}"/>
              </a:ext>
            </a:extLst>
          </p:cNvPr>
          <p:cNvPicPr>
            <a:picLocks noChangeAspect="1"/>
          </p:cNvPicPr>
          <p:nvPr/>
        </p:nvPicPr>
        <p:blipFill rotWithShape="1">
          <a:blip r:embed="rId3"/>
          <a:srcRect l="3881" t="34302" r="42380" b="35997"/>
          <a:stretch/>
        </p:blipFill>
        <p:spPr bwMode="auto">
          <a:xfrm>
            <a:off x="457200" y="2223911"/>
            <a:ext cx="3866444" cy="1330455"/>
          </a:xfrm>
          <a:prstGeom prst="rect">
            <a:avLst/>
          </a:prstGeom>
          <a:ln>
            <a:noFill/>
          </a:ln>
          <a:extLst>
            <a:ext uri="{53640926-AAD7-44D8-BBD7-CCE9431645EC}">
              <a14:shadowObscured xmlns:a14="http://schemas.microsoft.com/office/drawing/2010/main"/>
            </a:ext>
          </a:extLst>
        </p:spPr>
      </p:pic>
      <p:pic>
        <p:nvPicPr>
          <p:cNvPr id="43" name="Imagen 42" descr="C:\Users\Dirección Bienestar\AppData\Local\Microsoft\Windows\INetCache\Content.MSO\653FAA50.tmp">
            <a:extLst>
              <a:ext uri="{FF2B5EF4-FFF2-40B4-BE49-F238E27FC236}">
                <a16:creationId xmlns:a16="http://schemas.microsoft.com/office/drawing/2014/main" id="{A34610DC-4778-4D23-885D-561327824F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13955" y="1327192"/>
            <a:ext cx="4457326" cy="3336115"/>
          </a:xfrm>
          <a:prstGeom prst="rect">
            <a:avLst/>
          </a:prstGeom>
          <a:noFill/>
          <a:ln>
            <a:noFill/>
          </a:ln>
        </p:spPr>
      </p:pic>
    </p:spTree>
    <p:extLst>
      <p:ext uri="{BB962C8B-B14F-4D97-AF65-F5344CB8AC3E}">
        <p14:creationId xmlns:p14="http://schemas.microsoft.com/office/powerpoint/2010/main" val="27291548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EC" dirty="0"/>
              <a:t>Implementación en el negocio</a:t>
            </a:r>
            <a:endParaRPr dirty="0"/>
          </a:p>
        </p:txBody>
      </p:sp>
      <p:sp>
        <p:nvSpPr>
          <p:cNvPr id="41" name="CuadroTexto 40">
            <a:extLst>
              <a:ext uri="{FF2B5EF4-FFF2-40B4-BE49-F238E27FC236}">
                <a16:creationId xmlns:a16="http://schemas.microsoft.com/office/drawing/2014/main" id="{186A4113-D606-41F7-948C-ED059D84CAA7}"/>
              </a:ext>
            </a:extLst>
          </p:cNvPr>
          <p:cNvSpPr txBox="1"/>
          <p:nvPr/>
        </p:nvSpPr>
        <p:spPr>
          <a:xfrm>
            <a:off x="299155" y="901145"/>
            <a:ext cx="8229600" cy="307777"/>
          </a:xfrm>
          <a:prstGeom prst="rect">
            <a:avLst/>
          </a:prstGeom>
          <a:noFill/>
        </p:spPr>
        <p:txBody>
          <a:bodyPr wrap="square">
            <a:spAutoFit/>
          </a:bodyPr>
          <a:lstStyle/>
          <a:p>
            <a:pPr>
              <a:spcBef>
                <a:spcPts val="1200"/>
              </a:spcBef>
              <a:spcAft>
                <a:spcPts val="1200"/>
              </a:spcAft>
            </a:pPr>
            <a:r>
              <a:rPr lang="es-EC" sz="1400" dirty="0">
                <a:effectLst/>
                <a:latin typeface="Roboto" panose="02000000000000000000" pitchFamily="2" charset="0"/>
                <a:ea typeface="Roboto" panose="02000000000000000000" pitchFamily="2" charset="0"/>
              </a:rPr>
              <a:t>Se creará una nueva medida para detectar estos casos fraudulentos </a:t>
            </a:r>
            <a:r>
              <a:rPr lang="es-EC" sz="1400" b="1" dirty="0">
                <a:effectLst/>
                <a:latin typeface="Roboto" panose="02000000000000000000" pitchFamily="2" charset="0"/>
                <a:ea typeface="Roboto" panose="02000000000000000000" pitchFamily="2" charset="0"/>
              </a:rPr>
              <a:t>“</a:t>
            </a:r>
            <a:r>
              <a:rPr lang="es-EC" sz="1400" b="1" dirty="0" err="1">
                <a:effectLst/>
                <a:latin typeface="Roboto" panose="02000000000000000000" pitchFamily="2" charset="0"/>
                <a:ea typeface="Roboto" panose="02000000000000000000" pitchFamily="2" charset="0"/>
              </a:rPr>
              <a:t>NewFraudFound</a:t>
            </a:r>
            <a:r>
              <a:rPr lang="es-EC" sz="1400" b="1" dirty="0">
                <a:effectLst/>
                <a:latin typeface="Roboto" panose="02000000000000000000" pitchFamily="2" charset="0"/>
                <a:ea typeface="Roboto" panose="02000000000000000000" pitchFamily="2" charset="0"/>
              </a:rPr>
              <a:t>”</a:t>
            </a:r>
            <a:endParaRPr lang="es-EC" sz="1400" dirty="0">
              <a:effectLst/>
              <a:latin typeface="Roboto" panose="02000000000000000000" pitchFamily="2" charset="0"/>
              <a:ea typeface="Roboto" panose="02000000000000000000" pitchFamily="2" charset="0"/>
            </a:endParaRPr>
          </a:p>
        </p:txBody>
      </p:sp>
      <p:pic>
        <p:nvPicPr>
          <p:cNvPr id="3" name="Imagen 2">
            <a:extLst>
              <a:ext uri="{FF2B5EF4-FFF2-40B4-BE49-F238E27FC236}">
                <a16:creationId xmlns:a16="http://schemas.microsoft.com/office/drawing/2014/main" id="{83C4F3DD-7B78-4785-BABF-2C1D8887CCB1}"/>
              </a:ext>
            </a:extLst>
          </p:cNvPr>
          <p:cNvPicPr>
            <a:picLocks noChangeAspect="1"/>
          </p:cNvPicPr>
          <p:nvPr/>
        </p:nvPicPr>
        <p:blipFill>
          <a:blip r:embed="rId3"/>
          <a:stretch>
            <a:fillRect/>
          </a:stretch>
        </p:blipFill>
        <p:spPr>
          <a:xfrm>
            <a:off x="2048251" y="1531209"/>
            <a:ext cx="3607482" cy="3463706"/>
          </a:xfrm>
          <a:prstGeom prst="rect">
            <a:avLst/>
          </a:prstGeom>
        </p:spPr>
      </p:pic>
    </p:spTree>
    <p:extLst>
      <p:ext uri="{BB962C8B-B14F-4D97-AF65-F5344CB8AC3E}">
        <p14:creationId xmlns:p14="http://schemas.microsoft.com/office/powerpoint/2010/main" val="1138134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1" name="Google Shape;1401;p45"/>
          <p:cNvSpPr txBox="1"/>
          <p:nvPr/>
        </p:nvSpPr>
        <p:spPr>
          <a:xfrm>
            <a:off x="3486150" y="3975475"/>
            <a:ext cx="2171700" cy="756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chemeClr val="lt1"/>
                </a:solidFill>
                <a:latin typeface="Fira Sans Extra Condensed"/>
                <a:ea typeface="Fira Sans Extra Condensed"/>
                <a:cs typeface="Fira Sans Extra Condensed"/>
                <a:sym typeface="Fira Sans Extra Condensed"/>
              </a:rPr>
              <a:t>Limitaciones</a:t>
            </a:r>
            <a:endParaRPr sz="2400" b="1" dirty="0">
              <a:solidFill>
                <a:schemeClr val="lt1"/>
              </a:solidFill>
              <a:latin typeface="Fira Sans Extra Condensed"/>
              <a:ea typeface="Fira Sans Extra Condensed"/>
              <a:cs typeface="Fira Sans Extra Condensed"/>
              <a:sym typeface="Fira Sans Extra Condensed"/>
            </a:endParaRPr>
          </a:p>
        </p:txBody>
      </p:sp>
      <p:sp>
        <p:nvSpPr>
          <p:cNvPr id="1402" name="Google Shape;1402;p45"/>
          <p:cNvSpPr txBox="1"/>
          <p:nvPr/>
        </p:nvSpPr>
        <p:spPr>
          <a:xfrm>
            <a:off x="457200" y="2108575"/>
            <a:ext cx="2171700" cy="7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Ausencia</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403" name="Google Shape;1403;p45"/>
          <p:cNvSpPr txBox="1"/>
          <p:nvPr/>
        </p:nvSpPr>
        <p:spPr>
          <a:xfrm>
            <a:off x="3486150" y="2108575"/>
            <a:ext cx="2171700" cy="7566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Algoritmos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404" name="Google Shape;1404;p45"/>
          <p:cNvSpPr txBox="1"/>
          <p:nvPr/>
        </p:nvSpPr>
        <p:spPr>
          <a:xfrm>
            <a:off x="6515100" y="2108575"/>
            <a:ext cx="2171700" cy="7566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Otros factores</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405" name="Google Shape;1405;p45"/>
          <p:cNvSpPr/>
          <p:nvPr/>
        </p:nvSpPr>
        <p:spPr>
          <a:xfrm>
            <a:off x="4267038" y="3115363"/>
            <a:ext cx="609900" cy="609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B</a:t>
            </a:r>
            <a:endParaRPr sz="2100" b="1">
              <a:solidFill>
                <a:schemeClr val="lt1"/>
              </a:solidFill>
              <a:latin typeface="Fira Sans Extra Condensed"/>
              <a:ea typeface="Fira Sans Extra Condensed"/>
              <a:cs typeface="Fira Sans Extra Condensed"/>
              <a:sym typeface="Fira Sans Extra Condensed"/>
            </a:endParaRPr>
          </a:p>
        </p:txBody>
      </p:sp>
      <p:sp>
        <p:nvSpPr>
          <p:cNvPr id="1406" name="Google Shape;1406;p45"/>
          <p:cNvSpPr/>
          <p:nvPr/>
        </p:nvSpPr>
        <p:spPr>
          <a:xfrm>
            <a:off x="1238088" y="3115363"/>
            <a:ext cx="609900" cy="609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C</a:t>
            </a:r>
            <a:endParaRPr sz="2100" b="1">
              <a:solidFill>
                <a:schemeClr val="lt1"/>
              </a:solidFill>
              <a:latin typeface="Fira Sans Extra Condensed"/>
              <a:ea typeface="Fira Sans Extra Condensed"/>
              <a:cs typeface="Fira Sans Extra Condensed"/>
              <a:sym typeface="Fira Sans Extra Condensed"/>
            </a:endParaRPr>
          </a:p>
        </p:txBody>
      </p:sp>
      <p:sp>
        <p:nvSpPr>
          <p:cNvPr id="1407" name="Google Shape;1407;p45"/>
          <p:cNvSpPr/>
          <p:nvPr/>
        </p:nvSpPr>
        <p:spPr>
          <a:xfrm>
            <a:off x="7295988" y="3115363"/>
            <a:ext cx="609900" cy="609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solidFill>
                  <a:schemeClr val="lt1"/>
                </a:solidFill>
                <a:latin typeface="Fira Sans Extra Condensed"/>
                <a:ea typeface="Fira Sans Extra Condensed"/>
                <a:cs typeface="Fira Sans Extra Condensed"/>
                <a:sym typeface="Fira Sans Extra Condensed"/>
              </a:rPr>
              <a:t>C</a:t>
            </a:r>
            <a:endParaRPr sz="2100" b="1">
              <a:solidFill>
                <a:schemeClr val="lt1"/>
              </a:solidFill>
              <a:latin typeface="Fira Sans Extra Condensed"/>
              <a:ea typeface="Fira Sans Extra Condensed"/>
              <a:cs typeface="Fira Sans Extra Condensed"/>
              <a:sym typeface="Fira Sans Extra Condensed"/>
            </a:endParaRPr>
          </a:p>
        </p:txBody>
      </p:sp>
      <p:sp>
        <p:nvSpPr>
          <p:cNvPr id="1408" name="Google Shape;1408;p45"/>
          <p:cNvSpPr txBox="1"/>
          <p:nvPr/>
        </p:nvSpPr>
        <p:spPr>
          <a:xfrm>
            <a:off x="457225" y="1067425"/>
            <a:ext cx="2171700" cy="756600"/>
          </a:xfrm>
          <a:prstGeom prst="rect">
            <a:avLst/>
          </a:prstGeom>
          <a:solidFill>
            <a:srgbClr val="C79DA9">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Roboto"/>
                <a:ea typeface="Roboto"/>
                <a:cs typeface="Roboto"/>
                <a:sym typeface="Roboto"/>
              </a:rPr>
              <a:t>Variables predictivas signficativa (Historial de fraude del titular de la poliza)</a:t>
            </a:r>
            <a:endParaRPr sz="1200" dirty="0">
              <a:solidFill>
                <a:srgbClr val="000000"/>
              </a:solidFill>
              <a:latin typeface="Roboto"/>
              <a:ea typeface="Roboto"/>
              <a:cs typeface="Roboto"/>
              <a:sym typeface="Roboto"/>
            </a:endParaRPr>
          </a:p>
        </p:txBody>
      </p:sp>
      <p:sp>
        <p:nvSpPr>
          <p:cNvPr id="1409" name="Google Shape;1409;p45"/>
          <p:cNvSpPr txBox="1"/>
          <p:nvPr/>
        </p:nvSpPr>
        <p:spPr>
          <a:xfrm>
            <a:off x="3486150" y="1067425"/>
            <a:ext cx="2171700" cy="756600"/>
          </a:xfrm>
          <a:prstGeom prst="rect">
            <a:avLst/>
          </a:prstGeom>
          <a:solidFill>
            <a:srgbClr val="A68596">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Redes neuronales</a:t>
            </a:r>
          </a:p>
          <a:p>
            <a:pPr marL="0" lvl="0" indent="0" algn="ctr" rtl="0">
              <a:spcBef>
                <a:spcPts val="0"/>
              </a:spcBef>
              <a:spcAft>
                <a:spcPts val="0"/>
              </a:spcAft>
              <a:buNone/>
            </a:pPr>
            <a:r>
              <a:rPr lang="en" dirty="0">
                <a:solidFill>
                  <a:srgbClr val="000000"/>
                </a:solidFill>
                <a:latin typeface="Roboto"/>
                <a:ea typeface="Roboto"/>
                <a:cs typeface="Roboto"/>
                <a:sym typeface="Roboto"/>
              </a:rPr>
              <a:t>Modelos de ensemble</a:t>
            </a:r>
            <a:endParaRPr dirty="0">
              <a:solidFill>
                <a:srgbClr val="000000"/>
              </a:solidFill>
              <a:latin typeface="Roboto"/>
              <a:ea typeface="Roboto"/>
              <a:cs typeface="Roboto"/>
              <a:sym typeface="Roboto"/>
            </a:endParaRPr>
          </a:p>
        </p:txBody>
      </p:sp>
      <p:sp>
        <p:nvSpPr>
          <p:cNvPr id="1410" name="Google Shape;1410;p45"/>
          <p:cNvSpPr txBox="1"/>
          <p:nvPr/>
        </p:nvSpPr>
        <p:spPr>
          <a:xfrm>
            <a:off x="6515075" y="1067425"/>
            <a:ext cx="2171700" cy="756600"/>
          </a:xfrm>
          <a:prstGeom prst="rect">
            <a:avLst/>
          </a:prstGeom>
          <a:solidFill>
            <a:srgbClr val="846E84">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Energía eléctrica</a:t>
            </a:r>
          </a:p>
        </p:txBody>
      </p:sp>
      <p:cxnSp>
        <p:nvCxnSpPr>
          <p:cNvPr id="1411" name="Google Shape;1411;p45"/>
          <p:cNvCxnSpPr>
            <a:stCxn id="1401" idx="1"/>
            <a:endCxn id="1406" idx="4"/>
          </p:cNvCxnSpPr>
          <p:nvPr/>
        </p:nvCxnSpPr>
        <p:spPr>
          <a:xfrm rot="10800000">
            <a:off x="1543050" y="3725275"/>
            <a:ext cx="1943100" cy="628500"/>
          </a:xfrm>
          <a:prstGeom prst="bentConnector2">
            <a:avLst/>
          </a:prstGeom>
          <a:noFill/>
          <a:ln w="9525" cap="flat" cmpd="sng">
            <a:solidFill>
              <a:schemeClr val="dk2"/>
            </a:solidFill>
            <a:prstDash val="solid"/>
            <a:round/>
            <a:headEnd type="none" w="med" len="med"/>
            <a:tailEnd type="none" w="med" len="med"/>
          </a:ln>
        </p:spPr>
      </p:cxnSp>
      <p:cxnSp>
        <p:nvCxnSpPr>
          <p:cNvPr id="1412" name="Google Shape;1412;p45"/>
          <p:cNvCxnSpPr>
            <a:stCxn id="1401" idx="3"/>
            <a:endCxn id="1407" idx="4"/>
          </p:cNvCxnSpPr>
          <p:nvPr/>
        </p:nvCxnSpPr>
        <p:spPr>
          <a:xfrm rot="10800000" flipH="1">
            <a:off x="5657850" y="3725275"/>
            <a:ext cx="1943100" cy="628500"/>
          </a:xfrm>
          <a:prstGeom prst="bentConnector2">
            <a:avLst/>
          </a:prstGeom>
          <a:noFill/>
          <a:ln w="9525" cap="flat" cmpd="sng">
            <a:solidFill>
              <a:schemeClr val="dk2"/>
            </a:solidFill>
            <a:prstDash val="solid"/>
            <a:round/>
            <a:headEnd type="none" w="med" len="med"/>
            <a:tailEnd type="none" w="med" len="med"/>
          </a:ln>
        </p:spPr>
      </p:cxnSp>
      <p:cxnSp>
        <p:nvCxnSpPr>
          <p:cNvPr id="1413" name="Google Shape;1413;p45"/>
          <p:cNvCxnSpPr>
            <a:stCxn id="1401" idx="0"/>
            <a:endCxn id="1405" idx="4"/>
          </p:cNvCxnSpPr>
          <p:nvPr/>
        </p:nvCxnSpPr>
        <p:spPr>
          <a:xfrm rot="-5400000">
            <a:off x="4447200" y="3850075"/>
            <a:ext cx="250200" cy="600"/>
          </a:xfrm>
          <a:prstGeom prst="bentConnector3">
            <a:avLst>
              <a:gd name="adj1" fmla="val 50002"/>
            </a:avLst>
          </a:prstGeom>
          <a:noFill/>
          <a:ln w="9525" cap="flat" cmpd="sng">
            <a:solidFill>
              <a:schemeClr val="dk2"/>
            </a:solidFill>
            <a:prstDash val="solid"/>
            <a:round/>
            <a:headEnd type="none" w="med" len="med"/>
            <a:tailEnd type="none" w="med" len="med"/>
          </a:ln>
        </p:spPr>
      </p:cxnSp>
      <p:cxnSp>
        <p:nvCxnSpPr>
          <p:cNvPr id="1414" name="Google Shape;1414;p45"/>
          <p:cNvCxnSpPr>
            <a:stCxn id="1405" idx="0"/>
            <a:endCxn id="1403" idx="2"/>
          </p:cNvCxnSpPr>
          <p:nvPr/>
        </p:nvCxnSpPr>
        <p:spPr>
          <a:xfrm rot="-5400000">
            <a:off x="4447188" y="2989963"/>
            <a:ext cx="250200" cy="6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1415" name="Google Shape;1415;p45"/>
          <p:cNvCxnSpPr>
            <a:stCxn id="1409" idx="2"/>
            <a:endCxn id="1403" idx="0"/>
          </p:cNvCxnSpPr>
          <p:nvPr/>
        </p:nvCxnSpPr>
        <p:spPr>
          <a:xfrm rot="-5400000" flipH="1">
            <a:off x="4429950" y="1966075"/>
            <a:ext cx="284700" cy="600"/>
          </a:xfrm>
          <a:prstGeom prst="bentConnector3">
            <a:avLst>
              <a:gd name="adj1" fmla="val 49974"/>
            </a:avLst>
          </a:prstGeom>
          <a:noFill/>
          <a:ln w="9525" cap="flat" cmpd="sng">
            <a:solidFill>
              <a:schemeClr val="dk2"/>
            </a:solidFill>
            <a:prstDash val="solid"/>
            <a:round/>
            <a:headEnd type="none" w="med" len="med"/>
            <a:tailEnd type="none" w="med" len="med"/>
          </a:ln>
        </p:spPr>
      </p:cxnSp>
      <p:cxnSp>
        <p:nvCxnSpPr>
          <p:cNvPr id="1416" name="Google Shape;1416;p45"/>
          <p:cNvCxnSpPr>
            <a:stCxn id="1408" idx="2"/>
            <a:endCxn id="1402" idx="0"/>
          </p:cNvCxnSpPr>
          <p:nvPr/>
        </p:nvCxnSpPr>
        <p:spPr>
          <a:xfrm rot="-5400000" flipH="1">
            <a:off x="1401025" y="1966075"/>
            <a:ext cx="284700" cy="600"/>
          </a:xfrm>
          <a:prstGeom prst="bentConnector3">
            <a:avLst>
              <a:gd name="adj1" fmla="val 49974"/>
            </a:avLst>
          </a:prstGeom>
          <a:noFill/>
          <a:ln w="9525" cap="flat" cmpd="sng">
            <a:solidFill>
              <a:schemeClr val="dk2"/>
            </a:solidFill>
            <a:prstDash val="solid"/>
            <a:round/>
            <a:headEnd type="none" w="med" len="med"/>
            <a:tailEnd type="none" w="med" len="med"/>
          </a:ln>
        </p:spPr>
      </p:cxnSp>
      <p:cxnSp>
        <p:nvCxnSpPr>
          <p:cNvPr id="1417" name="Google Shape;1417;p45"/>
          <p:cNvCxnSpPr>
            <a:stCxn id="1402" idx="2"/>
            <a:endCxn id="1406" idx="0"/>
          </p:cNvCxnSpPr>
          <p:nvPr/>
        </p:nvCxnSpPr>
        <p:spPr>
          <a:xfrm rot="-5400000" flipH="1">
            <a:off x="1418250" y="2989975"/>
            <a:ext cx="250200" cy="6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1418" name="Google Shape;1418;p45"/>
          <p:cNvCxnSpPr>
            <a:stCxn id="1410" idx="2"/>
            <a:endCxn id="1404" idx="0"/>
          </p:cNvCxnSpPr>
          <p:nvPr/>
        </p:nvCxnSpPr>
        <p:spPr>
          <a:xfrm rot="-5400000" flipH="1">
            <a:off x="7458875" y="1966075"/>
            <a:ext cx="284700" cy="600"/>
          </a:xfrm>
          <a:prstGeom prst="bentConnector3">
            <a:avLst>
              <a:gd name="adj1" fmla="val 49974"/>
            </a:avLst>
          </a:prstGeom>
          <a:noFill/>
          <a:ln w="9525" cap="flat" cmpd="sng">
            <a:solidFill>
              <a:schemeClr val="dk2"/>
            </a:solidFill>
            <a:prstDash val="solid"/>
            <a:round/>
            <a:headEnd type="none" w="med" len="med"/>
            <a:tailEnd type="none" w="med" len="med"/>
          </a:ln>
        </p:spPr>
      </p:cxnSp>
      <p:cxnSp>
        <p:nvCxnSpPr>
          <p:cNvPr id="1419" name="Google Shape;1419;p45"/>
          <p:cNvCxnSpPr>
            <a:stCxn id="1404" idx="2"/>
            <a:endCxn id="1407" idx="0"/>
          </p:cNvCxnSpPr>
          <p:nvPr/>
        </p:nvCxnSpPr>
        <p:spPr>
          <a:xfrm rot="-5400000" flipH="1">
            <a:off x="7476150" y="2989975"/>
            <a:ext cx="250200" cy="600"/>
          </a:xfrm>
          <a:prstGeom prst="bentConnector3">
            <a:avLst>
              <a:gd name="adj1" fmla="val 49998"/>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844372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4"/>
          <p:cNvSpPr txBox="1">
            <a:spLocks noGrp="1"/>
          </p:cNvSpPr>
          <p:nvPr>
            <p:ph type="title"/>
          </p:nvPr>
        </p:nvSpPr>
        <p:spPr>
          <a:xfrm>
            <a:off x="457200" y="490497"/>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Conclusiones y Recomendaciones</a:t>
            </a:r>
            <a:endParaRPr dirty="0"/>
          </a:p>
        </p:txBody>
      </p:sp>
      <p:grpSp>
        <p:nvGrpSpPr>
          <p:cNvPr id="2" name="Grupo 1">
            <a:extLst>
              <a:ext uri="{FF2B5EF4-FFF2-40B4-BE49-F238E27FC236}">
                <a16:creationId xmlns:a16="http://schemas.microsoft.com/office/drawing/2014/main" id="{22FD6BC6-1E97-426D-9EC9-DE76C9AEC093}"/>
              </a:ext>
            </a:extLst>
          </p:cNvPr>
          <p:cNvGrpSpPr/>
          <p:nvPr/>
        </p:nvGrpSpPr>
        <p:grpSpPr>
          <a:xfrm>
            <a:off x="910282" y="1550600"/>
            <a:ext cx="7366000" cy="2015389"/>
            <a:chOff x="807156" y="1721233"/>
            <a:chExt cx="7366000" cy="2015389"/>
          </a:xfrm>
        </p:grpSpPr>
        <p:sp>
          <p:nvSpPr>
            <p:cNvPr id="1384" name="Google Shape;1384;p44"/>
            <p:cNvSpPr txBox="1"/>
            <p:nvPr/>
          </p:nvSpPr>
          <p:spPr>
            <a:xfrm>
              <a:off x="807156" y="1721233"/>
              <a:ext cx="7366000" cy="2015389"/>
            </a:xfrm>
            <a:prstGeom prst="rect">
              <a:avLst/>
            </a:prstGeom>
            <a:solidFill>
              <a:srgbClr val="635671">
                <a:alpha val="1254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200" b="1">
                <a:solidFill>
                  <a:schemeClr val="lt1"/>
                </a:solidFill>
                <a:latin typeface="Fira Sans Extra Condensed"/>
                <a:ea typeface="Fira Sans Extra Condensed"/>
                <a:cs typeface="Fira Sans Extra Condensed"/>
                <a:sym typeface="Fira Sans Extra Condensed"/>
              </a:endParaRPr>
            </a:p>
          </p:txBody>
        </p:sp>
        <p:sp>
          <p:nvSpPr>
            <p:cNvPr id="22" name="Google Shape;1395;p44">
              <a:extLst>
                <a:ext uri="{FF2B5EF4-FFF2-40B4-BE49-F238E27FC236}">
                  <a16:creationId xmlns:a16="http://schemas.microsoft.com/office/drawing/2014/main" id="{7322E4FD-DFC4-4B81-9747-6E73E443FDCA}"/>
                </a:ext>
              </a:extLst>
            </p:cNvPr>
            <p:cNvSpPr txBox="1"/>
            <p:nvPr/>
          </p:nvSpPr>
          <p:spPr>
            <a:xfrm>
              <a:off x="807156" y="2372677"/>
              <a:ext cx="7366000" cy="71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MX" sz="1800" dirty="0">
                  <a:solidFill>
                    <a:schemeClr val="dk1"/>
                  </a:solidFill>
                  <a:latin typeface="Roboto"/>
                  <a:ea typeface="Roboto"/>
                  <a:cs typeface="Roboto"/>
                  <a:sym typeface="Roboto"/>
                </a:rPr>
                <a:t>Se concluye que se ha logrado desarrollar un modelo eficaz que optimiza la detección de fraudes en reclamaciones de seguros. Esto valida nuestra hipótesis de que los modelos predictivos pueden ser herramientas valiosas en la lucha contra el fraude en el sector asegurador.</a:t>
              </a:r>
              <a:endParaRPr sz="1800" dirty="0">
                <a:solidFill>
                  <a:schemeClr val="dk1"/>
                </a:solidFill>
                <a:latin typeface="Roboto"/>
                <a:ea typeface="Roboto"/>
                <a:cs typeface="Roboto"/>
                <a:sym typeface="Roboto"/>
              </a:endParaRPr>
            </a:p>
          </p:txBody>
        </p:sp>
      </p:grpSp>
      <p:grpSp>
        <p:nvGrpSpPr>
          <p:cNvPr id="23" name="Google Shape;1170;p46">
            <a:extLst>
              <a:ext uri="{FF2B5EF4-FFF2-40B4-BE49-F238E27FC236}">
                <a16:creationId xmlns:a16="http://schemas.microsoft.com/office/drawing/2014/main" id="{F2681661-83FD-45D9-A7B1-13C7A722187C}"/>
              </a:ext>
            </a:extLst>
          </p:cNvPr>
          <p:cNvGrpSpPr/>
          <p:nvPr/>
        </p:nvGrpSpPr>
        <p:grpSpPr>
          <a:xfrm>
            <a:off x="6365514" y="2321925"/>
            <a:ext cx="2713508" cy="2803501"/>
            <a:chOff x="835476" y="1800605"/>
            <a:chExt cx="2713508" cy="2803501"/>
          </a:xfrm>
        </p:grpSpPr>
        <p:sp>
          <p:nvSpPr>
            <p:cNvPr id="24" name="Google Shape;1171;p46">
              <a:extLst>
                <a:ext uri="{FF2B5EF4-FFF2-40B4-BE49-F238E27FC236}">
                  <a16:creationId xmlns:a16="http://schemas.microsoft.com/office/drawing/2014/main" id="{ECB5E1FF-F926-4377-AF85-EA52818545CD}"/>
                </a:ext>
              </a:extLst>
            </p:cNvPr>
            <p:cNvSpPr/>
            <p:nvPr/>
          </p:nvSpPr>
          <p:spPr>
            <a:xfrm>
              <a:off x="2359990" y="2259243"/>
              <a:ext cx="569746" cy="687589"/>
            </a:xfrm>
            <a:custGeom>
              <a:avLst/>
              <a:gdLst/>
              <a:ahLst/>
              <a:cxnLst/>
              <a:rect l="l" t="t" r="r" b="b"/>
              <a:pathLst>
                <a:path w="5502" h="6640" extrusionOk="0">
                  <a:moveTo>
                    <a:pt x="5502" y="0"/>
                  </a:moveTo>
                  <a:cubicBezTo>
                    <a:pt x="5501" y="1"/>
                    <a:pt x="3721" y="1735"/>
                    <a:pt x="2945" y="2808"/>
                  </a:cubicBezTo>
                  <a:cubicBezTo>
                    <a:pt x="2681" y="3175"/>
                    <a:pt x="2394" y="3290"/>
                    <a:pt x="2138" y="3290"/>
                  </a:cubicBezTo>
                  <a:cubicBezTo>
                    <a:pt x="1710" y="3290"/>
                    <a:pt x="1370" y="2968"/>
                    <a:pt x="1370" y="2968"/>
                  </a:cubicBezTo>
                  <a:lnTo>
                    <a:pt x="1" y="4885"/>
                  </a:lnTo>
                  <a:cubicBezTo>
                    <a:pt x="1" y="4885"/>
                    <a:pt x="1028" y="5981"/>
                    <a:pt x="2626" y="6437"/>
                  </a:cubicBezTo>
                  <a:cubicBezTo>
                    <a:pt x="3134" y="6587"/>
                    <a:pt x="3507" y="6639"/>
                    <a:pt x="3780" y="6639"/>
                  </a:cubicBezTo>
                  <a:cubicBezTo>
                    <a:pt x="4379" y="6639"/>
                    <a:pt x="4497" y="6392"/>
                    <a:pt x="4497" y="6392"/>
                  </a:cubicBezTo>
                  <a:lnTo>
                    <a:pt x="55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2;p46">
              <a:extLst>
                <a:ext uri="{FF2B5EF4-FFF2-40B4-BE49-F238E27FC236}">
                  <a16:creationId xmlns:a16="http://schemas.microsoft.com/office/drawing/2014/main" id="{E66419FF-3D23-4E38-B800-9503F9E53F77}"/>
                </a:ext>
              </a:extLst>
            </p:cNvPr>
            <p:cNvSpPr/>
            <p:nvPr/>
          </p:nvSpPr>
          <p:spPr>
            <a:xfrm>
              <a:off x="2359990" y="2259243"/>
              <a:ext cx="569746" cy="716273"/>
            </a:xfrm>
            <a:custGeom>
              <a:avLst/>
              <a:gdLst/>
              <a:ahLst/>
              <a:cxnLst/>
              <a:rect l="l" t="t" r="r" b="b"/>
              <a:pathLst>
                <a:path w="5502" h="6917" fill="none" extrusionOk="0">
                  <a:moveTo>
                    <a:pt x="5502" y="0"/>
                  </a:moveTo>
                  <a:cubicBezTo>
                    <a:pt x="5502" y="0"/>
                    <a:pt x="3721" y="1735"/>
                    <a:pt x="2945" y="2808"/>
                  </a:cubicBezTo>
                  <a:cubicBezTo>
                    <a:pt x="2238" y="3789"/>
                    <a:pt x="1370" y="2968"/>
                    <a:pt x="1370" y="2968"/>
                  </a:cubicBezTo>
                  <a:lnTo>
                    <a:pt x="1" y="4885"/>
                  </a:lnTo>
                  <a:cubicBezTo>
                    <a:pt x="1" y="4885"/>
                    <a:pt x="1028" y="5981"/>
                    <a:pt x="2626" y="6437"/>
                  </a:cubicBezTo>
                  <a:cubicBezTo>
                    <a:pt x="4246" y="6917"/>
                    <a:pt x="4497" y="6392"/>
                    <a:pt x="4497" y="6392"/>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73;p46">
              <a:extLst>
                <a:ext uri="{FF2B5EF4-FFF2-40B4-BE49-F238E27FC236}">
                  <a16:creationId xmlns:a16="http://schemas.microsoft.com/office/drawing/2014/main" id="{46460C78-6EFC-4104-8677-9C5289B878D4}"/>
                </a:ext>
              </a:extLst>
            </p:cNvPr>
            <p:cNvSpPr/>
            <p:nvPr/>
          </p:nvSpPr>
          <p:spPr>
            <a:xfrm>
              <a:off x="2560055" y="2733726"/>
              <a:ext cx="44528" cy="59957"/>
            </a:xfrm>
            <a:custGeom>
              <a:avLst/>
              <a:gdLst/>
              <a:ahLst/>
              <a:cxnLst/>
              <a:rect l="l" t="t" r="r" b="b"/>
              <a:pathLst>
                <a:path w="430" h="579" extrusionOk="0">
                  <a:moveTo>
                    <a:pt x="141" y="0"/>
                  </a:moveTo>
                  <a:cubicBezTo>
                    <a:pt x="76" y="0"/>
                    <a:pt x="1" y="73"/>
                    <a:pt x="32" y="166"/>
                  </a:cubicBezTo>
                  <a:cubicBezTo>
                    <a:pt x="100" y="280"/>
                    <a:pt x="146" y="394"/>
                    <a:pt x="214" y="531"/>
                  </a:cubicBezTo>
                  <a:cubicBezTo>
                    <a:pt x="228" y="565"/>
                    <a:pt x="253" y="579"/>
                    <a:pt x="281" y="579"/>
                  </a:cubicBezTo>
                  <a:cubicBezTo>
                    <a:pt x="347" y="579"/>
                    <a:pt x="429" y="498"/>
                    <a:pt x="397" y="417"/>
                  </a:cubicBezTo>
                  <a:cubicBezTo>
                    <a:pt x="328" y="303"/>
                    <a:pt x="283" y="166"/>
                    <a:pt x="214" y="52"/>
                  </a:cubicBezTo>
                  <a:cubicBezTo>
                    <a:pt x="200" y="16"/>
                    <a:pt x="172" y="0"/>
                    <a:pt x="1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74;p46">
              <a:extLst>
                <a:ext uri="{FF2B5EF4-FFF2-40B4-BE49-F238E27FC236}">
                  <a16:creationId xmlns:a16="http://schemas.microsoft.com/office/drawing/2014/main" id="{6DEE664D-7423-4D11-9B43-8BAE16BF6E6E}"/>
                </a:ext>
              </a:extLst>
            </p:cNvPr>
            <p:cNvSpPr/>
            <p:nvPr/>
          </p:nvSpPr>
          <p:spPr>
            <a:xfrm>
              <a:off x="2671996" y="2745945"/>
              <a:ext cx="51673" cy="57782"/>
            </a:xfrm>
            <a:custGeom>
              <a:avLst/>
              <a:gdLst/>
              <a:ahLst/>
              <a:cxnLst/>
              <a:rect l="l" t="t" r="r" b="b"/>
              <a:pathLst>
                <a:path w="499" h="558" extrusionOk="0">
                  <a:moveTo>
                    <a:pt x="346" y="1"/>
                  </a:moveTo>
                  <a:cubicBezTo>
                    <a:pt x="313" y="1"/>
                    <a:pt x="279" y="15"/>
                    <a:pt x="252" y="48"/>
                  </a:cubicBezTo>
                  <a:cubicBezTo>
                    <a:pt x="183" y="162"/>
                    <a:pt x="115" y="276"/>
                    <a:pt x="46" y="413"/>
                  </a:cubicBezTo>
                  <a:cubicBezTo>
                    <a:pt x="0" y="490"/>
                    <a:pt x="68" y="557"/>
                    <a:pt x="139" y="557"/>
                  </a:cubicBezTo>
                  <a:cubicBezTo>
                    <a:pt x="172" y="557"/>
                    <a:pt x="207" y="542"/>
                    <a:pt x="229" y="505"/>
                  </a:cubicBezTo>
                  <a:cubicBezTo>
                    <a:pt x="297" y="391"/>
                    <a:pt x="366" y="276"/>
                    <a:pt x="434" y="162"/>
                  </a:cubicBezTo>
                  <a:cubicBezTo>
                    <a:pt x="499" y="82"/>
                    <a:pt x="427" y="1"/>
                    <a:pt x="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75;p46">
              <a:extLst>
                <a:ext uri="{FF2B5EF4-FFF2-40B4-BE49-F238E27FC236}">
                  <a16:creationId xmlns:a16="http://schemas.microsoft.com/office/drawing/2014/main" id="{3AD554C9-709D-443F-9C16-493083F804EF}"/>
                </a:ext>
              </a:extLst>
            </p:cNvPr>
            <p:cNvSpPr/>
            <p:nvPr/>
          </p:nvSpPr>
          <p:spPr>
            <a:xfrm>
              <a:off x="2693328" y="2610290"/>
              <a:ext cx="23714" cy="63892"/>
            </a:xfrm>
            <a:custGeom>
              <a:avLst/>
              <a:gdLst/>
              <a:ahLst/>
              <a:cxnLst/>
              <a:rect l="l" t="t" r="r" b="b"/>
              <a:pathLst>
                <a:path w="229" h="617" extrusionOk="0">
                  <a:moveTo>
                    <a:pt x="126" y="0"/>
                  </a:moveTo>
                  <a:cubicBezTo>
                    <a:pt x="74" y="0"/>
                    <a:pt x="23" y="34"/>
                    <a:pt x="23" y="103"/>
                  </a:cubicBezTo>
                  <a:cubicBezTo>
                    <a:pt x="0" y="240"/>
                    <a:pt x="0" y="377"/>
                    <a:pt x="0" y="514"/>
                  </a:cubicBezTo>
                  <a:cubicBezTo>
                    <a:pt x="0" y="582"/>
                    <a:pt x="52" y="616"/>
                    <a:pt x="103" y="616"/>
                  </a:cubicBezTo>
                  <a:cubicBezTo>
                    <a:pt x="154" y="616"/>
                    <a:pt x="206" y="582"/>
                    <a:pt x="206" y="514"/>
                  </a:cubicBezTo>
                  <a:cubicBezTo>
                    <a:pt x="206" y="377"/>
                    <a:pt x="206" y="240"/>
                    <a:pt x="228" y="103"/>
                  </a:cubicBezTo>
                  <a:cubicBezTo>
                    <a:pt x="228" y="34"/>
                    <a:pt x="177" y="0"/>
                    <a:pt x="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76;p46">
              <a:extLst>
                <a:ext uri="{FF2B5EF4-FFF2-40B4-BE49-F238E27FC236}">
                  <a16:creationId xmlns:a16="http://schemas.microsoft.com/office/drawing/2014/main" id="{B9B84643-DF2B-4521-913E-5F04DD70B093}"/>
                </a:ext>
              </a:extLst>
            </p:cNvPr>
            <p:cNvSpPr/>
            <p:nvPr/>
          </p:nvSpPr>
          <p:spPr>
            <a:xfrm>
              <a:off x="2767783" y="2435285"/>
              <a:ext cx="35726" cy="92576"/>
            </a:xfrm>
            <a:custGeom>
              <a:avLst/>
              <a:gdLst/>
              <a:ahLst/>
              <a:cxnLst/>
              <a:rect l="l" t="t" r="r" b="b"/>
              <a:pathLst>
                <a:path w="345" h="894" extrusionOk="0">
                  <a:moveTo>
                    <a:pt x="97" y="1"/>
                  </a:moveTo>
                  <a:cubicBezTo>
                    <a:pt x="46" y="1"/>
                    <a:pt x="0" y="35"/>
                    <a:pt x="12" y="104"/>
                  </a:cubicBezTo>
                  <a:cubicBezTo>
                    <a:pt x="34" y="355"/>
                    <a:pt x="80" y="583"/>
                    <a:pt x="126" y="811"/>
                  </a:cubicBezTo>
                  <a:cubicBezTo>
                    <a:pt x="135" y="869"/>
                    <a:pt x="177" y="894"/>
                    <a:pt x="220" y="894"/>
                  </a:cubicBezTo>
                  <a:cubicBezTo>
                    <a:pt x="281" y="894"/>
                    <a:pt x="344" y="845"/>
                    <a:pt x="331" y="766"/>
                  </a:cubicBezTo>
                  <a:cubicBezTo>
                    <a:pt x="285" y="537"/>
                    <a:pt x="240" y="332"/>
                    <a:pt x="217" y="104"/>
                  </a:cubicBezTo>
                  <a:cubicBezTo>
                    <a:pt x="206" y="35"/>
                    <a:pt x="149" y="1"/>
                    <a:pt x="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77;p46">
              <a:extLst>
                <a:ext uri="{FF2B5EF4-FFF2-40B4-BE49-F238E27FC236}">
                  <a16:creationId xmlns:a16="http://schemas.microsoft.com/office/drawing/2014/main" id="{4F2F0766-DE9D-4AAE-A4BA-0792113DD209}"/>
                </a:ext>
              </a:extLst>
            </p:cNvPr>
            <p:cNvSpPr/>
            <p:nvPr/>
          </p:nvSpPr>
          <p:spPr>
            <a:xfrm>
              <a:off x="2270209" y="2512743"/>
              <a:ext cx="99721" cy="45563"/>
            </a:xfrm>
            <a:custGeom>
              <a:avLst/>
              <a:gdLst/>
              <a:ahLst/>
              <a:cxnLst/>
              <a:rect l="l" t="t" r="r" b="b"/>
              <a:pathLst>
                <a:path w="963" h="440" extrusionOk="0">
                  <a:moveTo>
                    <a:pt x="206" y="1"/>
                  </a:moveTo>
                  <a:cubicBezTo>
                    <a:pt x="152" y="1"/>
                    <a:pt x="109" y="18"/>
                    <a:pt x="92" y="63"/>
                  </a:cubicBezTo>
                  <a:cubicBezTo>
                    <a:pt x="0" y="223"/>
                    <a:pt x="343" y="383"/>
                    <a:pt x="480" y="428"/>
                  </a:cubicBezTo>
                  <a:cubicBezTo>
                    <a:pt x="503" y="436"/>
                    <a:pt x="533" y="440"/>
                    <a:pt x="566" y="440"/>
                  </a:cubicBezTo>
                  <a:cubicBezTo>
                    <a:pt x="731" y="440"/>
                    <a:pt x="963" y="345"/>
                    <a:pt x="640" y="155"/>
                  </a:cubicBezTo>
                  <a:cubicBezTo>
                    <a:pt x="640" y="155"/>
                    <a:pt x="370" y="1"/>
                    <a:pt x="2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78;p46">
              <a:extLst>
                <a:ext uri="{FF2B5EF4-FFF2-40B4-BE49-F238E27FC236}">
                  <a16:creationId xmlns:a16="http://schemas.microsoft.com/office/drawing/2014/main" id="{0A53C61A-32C1-4123-A687-112821DFADA1}"/>
                </a:ext>
              </a:extLst>
            </p:cNvPr>
            <p:cNvSpPr/>
            <p:nvPr/>
          </p:nvSpPr>
          <p:spPr>
            <a:xfrm>
              <a:off x="2270209" y="2500316"/>
              <a:ext cx="106452" cy="61614"/>
            </a:xfrm>
            <a:custGeom>
              <a:avLst/>
              <a:gdLst/>
              <a:ahLst/>
              <a:cxnLst/>
              <a:rect l="l" t="t" r="r" b="b"/>
              <a:pathLst>
                <a:path w="1028" h="595" fill="none" extrusionOk="0">
                  <a:moveTo>
                    <a:pt x="640" y="275"/>
                  </a:moveTo>
                  <a:cubicBezTo>
                    <a:pt x="640" y="275"/>
                    <a:pt x="160" y="1"/>
                    <a:pt x="92" y="183"/>
                  </a:cubicBezTo>
                  <a:cubicBezTo>
                    <a:pt x="0" y="343"/>
                    <a:pt x="343" y="503"/>
                    <a:pt x="480" y="548"/>
                  </a:cubicBezTo>
                  <a:cubicBezTo>
                    <a:pt x="617" y="594"/>
                    <a:pt x="1028" y="503"/>
                    <a:pt x="640" y="275"/>
                  </a:cubicBezTo>
                  <a:close/>
                </a:path>
              </a:pathLst>
            </a:custGeom>
            <a:noFill/>
            <a:ln w="9525" cap="flat"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79;p46">
              <a:extLst>
                <a:ext uri="{FF2B5EF4-FFF2-40B4-BE49-F238E27FC236}">
                  <a16:creationId xmlns:a16="http://schemas.microsoft.com/office/drawing/2014/main" id="{1DA3DA7E-7DAC-4AF4-9CBA-2CDC193BFA77}"/>
                </a:ext>
              </a:extLst>
            </p:cNvPr>
            <p:cNvSpPr/>
            <p:nvPr/>
          </p:nvSpPr>
          <p:spPr>
            <a:xfrm>
              <a:off x="2263064" y="2341983"/>
              <a:ext cx="427982" cy="418456"/>
            </a:xfrm>
            <a:custGeom>
              <a:avLst/>
              <a:gdLst/>
              <a:ahLst/>
              <a:cxnLst/>
              <a:rect l="l" t="t" r="r" b="b"/>
              <a:pathLst>
                <a:path w="4133" h="4041" extrusionOk="0">
                  <a:moveTo>
                    <a:pt x="2649" y="0"/>
                  </a:moveTo>
                  <a:lnTo>
                    <a:pt x="549" y="69"/>
                  </a:lnTo>
                  <a:cubicBezTo>
                    <a:pt x="229" y="92"/>
                    <a:pt x="1" y="411"/>
                    <a:pt x="69" y="731"/>
                  </a:cubicBezTo>
                  <a:lnTo>
                    <a:pt x="823" y="3652"/>
                  </a:lnTo>
                  <a:cubicBezTo>
                    <a:pt x="868" y="3881"/>
                    <a:pt x="1074" y="4040"/>
                    <a:pt x="1325" y="4040"/>
                  </a:cubicBezTo>
                  <a:lnTo>
                    <a:pt x="3539" y="4040"/>
                  </a:lnTo>
                  <a:cubicBezTo>
                    <a:pt x="3881" y="4040"/>
                    <a:pt x="4132" y="3698"/>
                    <a:pt x="4018" y="3379"/>
                  </a:cubicBezTo>
                  <a:lnTo>
                    <a:pt x="3151" y="388"/>
                  </a:lnTo>
                  <a:cubicBezTo>
                    <a:pt x="3082" y="160"/>
                    <a:pt x="2877" y="0"/>
                    <a:pt x="26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0;p46">
              <a:extLst>
                <a:ext uri="{FF2B5EF4-FFF2-40B4-BE49-F238E27FC236}">
                  <a16:creationId xmlns:a16="http://schemas.microsoft.com/office/drawing/2014/main" id="{9BD0BE5A-0481-4D0B-AA59-7809B60BA9B4}"/>
                </a:ext>
              </a:extLst>
            </p:cNvPr>
            <p:cNvSpPr/>
            <p:nvPr/>
          </p:nvSpPr>
          <p:spPr>
            <a:xfrm>
              <a:off x="2289159" y="2556649"/>
              <a:ext cx="92265" cy="123435"/>
            </a:xfrm>
            <a:custGeom>
              <a:avLst/>
              <a:gdLst/>
              <a:ahLst/>
              <a:cxnLst/>
              <a:rect l="l" t="t" r="r" b="b"/>
              <a:pathLst>
                <a:path w="891" h="1192" extrusionOk="0">
                  <a:moveTo>
                    <a:pt x="445" y="1"/>
                  </a:moveTo>
                  <a:cubicBezTo>
                    <a:pt x="361" y="1"/>
                    <a:pt x="268" y="14"/>
                    <a:pt x="228" y="27"/>
                  </a:cubicBezTo>
                  <a:cubicBezTo>
                    <a:pt x="137" y="27"/>
                    <a:pt x="0" y="73"/>
                    <a:pt x="23" y="233"/>
                  </a:cubicBezTo>
                  <a:cubicBezTo>
                    <a:pt x="37" y="334"/>
                    <a:pt x="126" y="353"/>
                    <a:pt x="188" y="353"/>
                  </a:cubicBezTo>
                  <a:cubicBezTo>
                    <a:pt x="206" y="353"/>
                    <a:pt x="222" y="351"/>
                    <a:pt x="234" y="350"/>
                  </a:cubicBezTo>
                  <a:lnTo>
                    <a:pt x="234" y="350"/>
                  </a:lnTo>
                  <a:cubicBezTo>
                    <a:pt x="88" y="378"/>
                    <a:pt x="49" y="487"/>
                    <a:pt x="137" y="575"/>
                  </a:cubicBezTo>
                  <a:cubicBezTo>
                    <a:pt x="186" y="604"/>
                    <a:pt x="231" y="613"/>
                    <a:pt x="266" y="613"/>
                  </a:cubicBezTo>
                  <a:cubicBezTo>
                    <a:pt x="289" y="613"/>
                    <a:pt x="308" y="609"/>
                    <a:pt x="321" y="605"/>
                  </a:cubicBezTo>
                  <a:lnTo>
                    <a:pt x="321" y="605"/>
                  </a:lnTo>
                  <a:cubicBezTo>
                    <a:pt x="257" y="630"/>
                    <a:pt x="185" y="676"/>
                    <a:pt x="205" y="758"/>
                  </a:cubicBezTo>
                  <a:cubicBezTo>
                    <a:pt x="205" y="849"/>
                    <a:pt x="320" y="895"/>
                    <a:pt x="320" y="895"/>
                  </a:cubicBezTo>
                  <a:cubicBezTo>
                    <a:pt x="297" y="895"/>
                    <a:pt x="274" y="963"/>
                    <a:pt x="342" y="1054"/>
                  </a:cubicBezTo>
                  <a:cubicBezTo>
                    <a:pt x="434" y="1123"/>
                    <a:pt x="662" y="1191"/>
                    <a:pt x="730" y="1191"/>
                  </a:cubicBezTo>
                  <a:cubicBezTo>
                    <a:pt x="822" y="1191"/>
                    <a:pt x="845" y="1100"/>
                    <a:pt x="845" y="1100"/>
                  </a:cubicBezTo>
                  <a:cubicBezTo>
                    <a:pt x="867" y="1054"/>
                    <a:pt x="845" y="986"/>
                    <a:pt x="799" y="963"/>
                  </a:cubicBezTo>
                  <a:cubicBezTo>
                    <a:pt x="776" y="917"/>
                    <a:pt x="799" y="895"/>
                    <a:pt x="822" y="895"/>
                  </a:cubicBezTo>
                  <a:cubicBezTo>
                    <a:pt x="867" y="872"/>
                    <a:pt x="890" y="826"/>
                    <a:pt x="867" y="758"/>
                  </a:cubicBezTo>
                  <a:cubicBezTo>
                    <a:pt x="867" y="689"/>
                    <a:pt x="708" y="621"/>
                    <a:pt x="662" y="621"/>
                  </a:cubicBezTo>
                  <a:cubicBezTo>
                    <a:pt x="593" y="621"/>
                    <a:pt x="616" y="575"/>
                    <a:pt x="616" y="575"/>
                  </a:cubicBezTo>
                  <a:cubicBezTo>
                    <a:pt x="616" y="575"/>
                    <a:pt x="753" y="507"/>
                    <a:pt x="776" y="461"/>
                  </a:cubicBezTo>
                  <a:cubicBezTo>
                    <a:pt x="799" y="393"/>
                    <a:pt x="776" y="370"/>
                    <a:pt x="730" y="347"/>
                  </a:cubicBezTo>
                  <a:cubicBezTo>
                    <a:pt x="685" y="301"/>
                    <a:pt x="502" y="278"/>
                    <a:pt x="502" y="278"/>
                  </a:cubicBezTo>
                  <a:cubicBezTo>
                    <a:pt x="502" y="278"/>
                    <a:pt x="593" y="210"/>
                    <a:pt x="616" y="164"/>
                  </a:cubicBezTo>
                  <a:cubicBezTo>
                    <a:pt x="662" y="119"/>
                    <a:pt x="639" y="73"/>
                    <a:pt x="593" y="27"/>
                  </a:cubicBezTo>
                  <a:cubicBezTo>
                    <a:pt x="565" y="8"/>
                    <a:pt x="507" y="1"/>
                    <a:pt x="4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81;p46">
              <a:extLst>
                <a:ext uri="{FF2B5EF4-FFF2-40B4-BE49-F238E27FC236}">
                  <a16:creationId xmlns:a16="http://schemas.microsoft.com/office/drawing/2014/main" id="{B364DE7F-D95F-4EB3-92A3-A728CFC496AF}"/>
                </a:ext>
              </a:extLst>
            </p:cNvPr>
            <p:cNvSpPr/>
            <p:nvPr/>
          </p:nvSpPr>
          <p:spPr>
            <a:xfrm>
              <a:off x="2312769" y="2642185"/>
              <a:ext cx="66274" cy="37900"/>
            </a:xfrm>
            <a:custGeom>
              <a:avLst/>
              <a:gdLst/>
              <a:ahLst/>
              <a:cxnLst/>
              <a:rect l="l" t="t" r="r" b="b"/>
              <a:pathLst>
                <a:path w="640" h="366" fill="none" extrusionOk="0">
                  <a:moveTo>
                    <a:pt x="114" y="46"/>
                  </a:moveTo>
                  <a:cubicBezTo>
                    <a:pt x="114" y="46"/>
                    <a:pt x="0" y="114"/>
                    <a:pt x="114" y="228"/>
                  </a:cubicBezTo>
                  <a:cubicBezTo>
                    <a:pt x="251" y="320"/>
                    <a:pt x="457" y="365"/>
                    <a:pt x="548" y="343"/>
                  </a:cubicBezTo>
                  <a:cubicBezTo>
                    <a:pt x="639" y="320"/>
                    <a:pt x="639" y="160"/>
                    <a:pt x="548" y="91"/>
                  </a:cubicBezTo>
                  <a:cubicBezTo>
                    <a:pt x="457" y="23"/>
                    <a:pt x="160" y="0"/>
                    <a:pt x="114" y="46"/>
                  </a:cubicBezTo>
                  <a:close/>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82;p46">
              <a:extLst>
                <a:ext uri="{FF2B5EF4-FFF2-40B4-BE49-F238E27FC236}">
                  <a16:creationId xmlns:a16="http://schemas.microsoft.com/office/drawing/2014/main" id="{375ACBAD-E0C4-4868-950F-201C3A3A613B}"/>
                </a:ext>
              </a:extLst>
            </p:cNvPr>
            <p:cNvSpPr/>
            <p:nvPr/>
          </p:nvSpPr>
          <p:spPr>
            <a:xfrm>
              <a:off x="2310388" y="2616193"/>
              <a:ext cx="68655" cy="37900"/>
            </a:xfrm>
            <a:custGeom>
              <a:avLst/>
              <a:gdLst/>
              <a:ahLst/>
              <a:cxnLst/>
              <a:rect l="l" t="t" r="r" b="b"/>
              <a:pathLst>
                <a:path w="663" h="366" fill="none" extrusionOk="0">
                  <a:moveTo>
                    <a:pt x="92" y="297"/>
                  </a:moveTo>
                  <a:cubicBezTo>
                    <a:pt x="92" y="297"/>
                    <a:pt x="0" y="274"/>
                    <a:pt x="0" y="160"/>
                  </a:cubicBezTo>
                  <a:cubicBezTo>
                    <a:pt x="0" y="69"/>
                    <a:pt x="92" y="0"/>
                    <a:pt x="320" y="23"/>
                  </a:cubicBezTo>
                  <a:cubicBezTo>
                    <a:pt x="548" y="46"/>
                    <a:pt x="662" y="114"/>
                    <a:pt x="662" y="206"/>
                  </a:cubicBezTo>
                  <a:cubicBezTo>
                    <a:pt x="662" y="297"/>
                    <a:pt x="594" y="365"/>
                    <a:pt x="571" y="342"/>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3;p46">
              <a:extLst>
                <a:ext uri="{FF2B5EF4-FFF2-40B4-BE49-F238E27FC236}">
                  <a16:creationId xmlns:a16="http://schemas.microsoft.com/office/drawing/2014/main" id="{E57773C5-DD7D-48D2-83B7-D4329D833413}"/>
                </a:ext>
              </a:extLst>
            </p:cNvPr>
            <p:cNvSpPr/>
            <p:nvPr/>
          </p:nvSpPr>
          <p:spPr>
            <a:xfrm>
              <a:off x="2298582" y="2585437"/>
              <a:ext cx="73315" cy="35519"/>
            </a:xfrm>
            <a:custGeom>
              <a:avLst/>
              <a:gdLst/>
              <a:ahLst/>
              <a:cxnLst/>
              <a:rect l="l" t="t" r="r" b="b"/>
              <a:pathLst>
                <a:path w="708" h="343" fill="none" extrusionOk="0">
                  <a:moveTo>
                    <a:pt x="160" y="343"/>
                  </a:moveTo>
                  <a:cubicBezTo>
                    <a:pt x="160" y="343"/>
                    <a:pt x="0" y="320"/>
                    <a:pt x="0" y="183"/>
                  </a:cubicBezTo>
                  <a:cubicBezTo>
                    <a:pt x="0" y="46"/>
                    <a:pt x="274" y="23"/>
                    <a:pt x="411" y="0"/>
                  </a:cubicBezTo>
                  <a:cubicBezTo>
                    <a:pt x="548" y="0"/>
                    <a:pt x="708" y="92"/>
                    <a:pt x="662" y="206"/>
                  </a:cubicBezTo>
                  <a:cubicBezTo>
                    <a:pt x="639" y="297"/>
                    <a:pt x="502" y="297"/>
                    <a:pt x="457" y="320"/>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4;p46">
              <a:extLst>
                <a:ext uri="{FF2B5EF4-FFF2-40B4-BE49-F238E27FC236}">
                  <a16:creationId xmlns:a16="http://schemas.microsoft.com/office/drawing/2014/main" id="{A324A8AF-35D4-4EE8-9041-661FCEA4F120}"/>
                </a:ext>
              </a:extLst>
            </p:cNvPr>
            <p:cNvSpPr/>
            <p:nvPr/>
          </p:nvSpPr>
          <p:spPr>
            <a:xfrm>
              <a:off x="2291437" y="2554682"/>
              <a:ext cx="71037" cy="37900"/>
            </a:xfrm>
            <a:custGeom>
              <a:avLst/>
              <a:gdLst/>
              <a:ahLst/>
              <a:cxnLst/>
              <a:rect l="l" t="t" r="r" b="b"/>
              <a:pathLst>
                <a:path w="686" h="366" fill="none" extrusionOk="0">
                  <a:moveTo>
                    <a:pt x="161" y="366"/>
                  </a:moveTo>
                  <a:cubicBezTo>
                    <a:pt x="161" y="366"/>
                    <a:pt x="1" y="366"/>
                    <a:pt x="1" y="206"/>
                  </a:cubicBezTo>
                  <a:cubicBezTo>
                    <a:pt x="1" y="69"/>
                    <a:pt x="275" y="1"/>
                    <a:pt x="480" y="1"/>
                  </a:cubicBezTo>
                  <a:cubicBezTo>
                    <a:pt x="686" y="23"/>
                    <a:pt x="571" y="275"/>
                    <a:pt x="480" y="297"/>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5;p46">
              <a:extLst>
                <a:ext uri="{FF2B5EF4-FFF2-40B4-BE49-F238E27FC236}">
                  <a16:creationId xmlns:a16="http://schemas.microsoft.com/office/drawing/2014/main" id="{2497500E-11CB-4C3E-838C-80CEA510F329}"/>
                </a:ext>
              </a:extLst>
            </p:cNvPr>
            <p:cNvSpPr/>
            <p:nvPr/>
          </p:nvSpPr>
          <p:spPr>
            <a:xfrm>
              <a:off x="2792532" y="2897341"/>
              <a:ext cx="397227" cy="286219"/>
            </a:xfrm>
            <a:custGeom>
              <a:avLst/>
              <a:gdLst/>
              <a:ahLst/>
              <a:cxnLst/>
              <a:rect l="l" t="t" r="r" b="b"/>
              <a:pathLst>
                <a:path w="3836" h="2764" extrusionOk="0">
                  <a:moveTo>
                    <a:pt x="135" y="1"/>
                  </a:moveTo>
                  <a:cubicBezTo>
                    <a:pt x="93" y="1"/>
                    <a:pt x="69" y="1"/>
                    <a:pt x="69" y="1"/>
                  </a:cubicBezTo>
                  <a:cubicBezTo>
                    <a:pt x="69" y="1"/>
                    <a:pt x="1" y="1919"/>
                    <a:pt x="24" y="1941"/>
                  </a:cubicBezTo>
                  <a:cubicBezTo>
                    <a:pt x="46" y="1941"/>
                    <a:pt x="2717" y="2718"/>
                    <a:pt x="2717" y="2718"/>
                  </a:cubicBezTo>
                  <a:lnTo>
                    <a:pt x="3584" y="2763"/>
                  </a:lnTo>
                  <a:cubicBezTo>
                    <a:pt x="3584" y="2763"/>
                    <a:pt x="3835" y="1941"/>
                    <a:pt x="3562" y="937"/>
                  </a:cubicBezTo>
                  <a:cubicBezTo>
                    <a:pt x="3311" y="39"/>
                    <a:pt x="596"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6;p46">
              <a:extLst>
                <a:ext uri="{FF2B5EF4-FFF2-40B4-BE49-F238E27FC236}">
                  <a16:creationId xmlns:a16="http://schemas.microsoft.com/office/drawing/2014/main" id="{3CFE6ECA-140F-43F1-9C8C-0B30F6FBE356}"/>
                </a:ext>
              </a:extLst>
            </p:cNvPr>
            <p:cNvSpPr/>
            <p:nvPr/>
          </p:nvSpPr>
          <p:spPr>
            <a:xfrm>
              <a:off x="2738167" y="2218754"/>
              <a:ext cx="494153" cy="811127"/>
            </a:xfrm>
            <a:custGeom>
              <a:avLst/>
              <a:gdLst/>
              <a:ahLst/>
              <a:cxnLst/>
              <a:rect l="l" t="t" r="r" b="b"/>
              <a:pathLst>
                <a:path w="4772" h="7833" extrusionOk="0">
                  <a:moveTo>
                    <a:pt x="2530" y="1"/>
                  </a:moveTo>
                  <a:cubicBezTo>
                    <a:pt x="2516" y="1"/>
                    <a:pt x="2502" y="2"/>
                    <a:pt x="2489" y="3"/>
                  </a:cubicBezTo>
                  <a:cubicBezTo>
                    <a:pt x="1941" y="95"/>
                    <a:pt x="1211" y="711"/>
                    <a:pt x="686" y="2103"/>
                  </a:cubicBezTo>
                  <a:cubicBezTo>
                    <a:pt x="161" y="3473"/>
                    <a:pt x="1" y="6851"/>
                    <a:pt x="1" y="6851"/>
                  </a:cubicBezTo>
                  <a:lnTo>
                    <a:pt x="275" y="6942"/>
                  </a:lnTo>
                  <a:lnTo>
                    <a:pt x="4726" y="7833"/>
                  </a:lnTo>
                  <a:lnTo>
                    <a:pt x="4703" y="7079"/>
                  </a:lnTo>
                  <a:lnTo>
                    <a:pt x="4771" y="5710"/>
                  </a:lnTo>
                  <a:lnTo>
                    <a:pt x="4338" y="1305"/>
                  </a:lnTo>
                  <a:cubicBezTo>
                    <a:pt x="4338" y="1305"/>
                    <a:pt x="3099" y="1"/>
                    <a:pt x="25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7;p46">
              <a:extLst>
                <a:ext uri="{FF2B5EF4-FFF2-40B4-BE49-F238E27FC236}">
                  <a16:creationId xmlns:a16="http://schemas.microsoft.com/office/drawing/2014/main" id="{21CA7FB6-24FC-499A-AF56-58420F0A9FE8}"/>
                </a:ext>
              </a:extLst>
            </p:cNvPr>
            <p:cNvSpPr/>
            <p:nvPr/>
          </p:nvSpPr>
          <p:spPr>
            <a:xfrm>
              <a:off x="2738167" y="2211920"/>
              <a:ext cx="494153" cy="817961"/>
            </a:xfrm>
            <a:custGeom>
              <a:avLst/>
              <a:gdLst/>
              <a:ahLst/>
              <a:cxnLst/>
              <a:rect l="l" t="t" r="r" b="b"/>
              <a:pathLst>
                <a:path w="4772" h="7899" fill="none" extrusionOk="0">
                  <a:moveTo>
                    <a:pt x="4703" y="7145"/>
                  </a:moveTo>
                  <a:lnTo>
                    <a:pt x="4726" y="7899"/>
                  </a:lnTo>
                  <a:lnTo>
                    <a:pt x="275" y="7008"/>
                  </a:lnTo>
                  <a:lnTo>
                    <a:pt x="1" y="6917"/>
                  </a:lnTo>
                  <a:cubicBezTo>
                    <a:pt x="1" y="6917"/>
                    <a:pt x="161" y="3539"/>
                    <a:pt x="686" y="2169"/>
                  </a:cubicBezTo>
                  <a:cubicBezTo>
                    <a:pt x="1211" y="777"/>
                    <a:pt x="1941" y="161"/>
                    <a:pt x="2489" y="69"/>
                  </a:cubicBezTo>
                  <a:cubicBezTo>
                    <a:pt x="3037" y="1"/>
                    <a:pt x="4338" y="1371"/>
                    <a:pt x="4338" y="1371"/>
                  </a:cubicBezTo>
                  <a:lnTo>
                    <a:pt x="4771" y="5776"/>
                  </a:ln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8;p46">
              <a:extLst>
                <a:ext uri="{FF2B5EF4-FFF2-40B4-BE49-F238E27FC236}">
                  <a16:creationId xmlns:a16="http://schemas.microsoft.com/office/drawing/2014/main" id="{FD2D048B-28E2-40D8-B76C-E113EA8B2E97}"/>
                </a:ext>
              </a:extLst>
            </p:cNvPr>
            <p:cNvSpPr/>
            <p:nvPr/>
          </p:nvSpPr>
          <p:spPr>
            <a:xfrm>
              <a:off x="2837164" y="2365489"/>
              <a:ext cx="59128" cy="66584"/>
            </a:xfrm>
            <a:custGeom>
              <a:avLst/>
              <a:gdLst/>
              <a:ahLst/>
              <a:cxnLst/>
              <a:rect l="l" t="t" r="r" b="b"/>
              <a:pathLst>
                <a:path w="571" h="643" extrusionOk="0">
                  <a:moveTo>
                    <a:pt x="418" y="0"/>
                  </a:moveTo>
                  <a:cubicBezTo>
                    <a:pt x="384" y="0"/>
                    <a:pt x="350" y="14"/>
                    <a:pt x="323" y="47"/>
                  </a:cubicBezTo>
                  <a:cubicBezTo>
                    <a:pt x="232" y="184"/>
                    <a:pt x="140" y="344"/>
                    <a:pt x="49" y="481"/>
                  </a:cubicBezTo>
                  <a:cubicBezTo>
                    <a:pt x="1" y="562"/>
                    <a:pt x="78" y="642"/>
                    <a:pt x="151" y="642"/>
                  </a:cubicBezTo>
                  <a:cubicBezTo>
                    <a:pt x="182" y="642"/>
                    <a:pt x="212" y="629"/>
                    <a:pt x="232" y="595"/>
                  </a:cubicBezTo>
                  <a:cubicBezTo>
                    <a:pt x="323" y="435"/>
                    <a:pt x="414" y="298"/>
                    <a:pt x="506" y="161"/>
                  </a:cubicBezTo>
                  <a:cubicBezTo>
                    <a:pt x="570" y="81"/>
                    <a:pt x="498" y="0"/>
                    <a:pt x="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9;p46">
              <a:extLst>
                <a:ext uri="{FF2B5EF4-FFF2-40B4-BE49-F238E27FC236}">
                  <a16:creationId xmlns:a16="http://schemas.microsoft.com/office/drawing/2014/main" id="{0BF49D7F-A2A8-45AB-84BF-DC1FCF91FCC3}"/>
                </a:ext>
              </a:extLst>
            </p:cNvPr>
            <p:cNvSpPr/>
            <p:nvPr/>
          </p:nvSpPr>
          <p:spPr>
            <a:xfrm>
              <a:off x="2894222" y="2468422"/>
              <a:ext cx="29616" cy="66274"/>
            </a:xfrm>
            <a:custGeom>
              <a:avLst/>
              <a:gdLst/>
              <a:ahLst/>
              <a:cxnLst/>
              <a:rect l="l" t="t" r="r" b="b"/>
              <a:pathLst>
                <a:path w="286" h="640" extrusionOk="0">
                  <a:moveTo>
                    <a:pt x="180" y="1"/>
                  </a:moveTo>
                  <a:cubicBezTo>
                    <a:pt x="126" y="1"/>
                    <a:pt x="69" y="35"/>
                    <a:pt x="69" y="103"/>
                  </a:cubicBezTo>
                  <a:cubicBezTo>
                    <a:pt x="46" y="240"/>
                    <a:pt x="23" y="400"/>
                    <a:pt x="0" y="537"/>
                  </a:cubicBezTo>
                  <a:cubicBezTo>
                    <a:pt x="0" y="605"/>
                    <a:pt x="52" y="640"/>
                    <a:pt x="106" y="640"/>
                  </a:cubicBezTo>
                  <a:cubicBezTo>
                    <a:pt x="160" y="640"/>
                    <a:pt x="217" y="605"/>
                    <a:pt x="229" y="537"/>
                  </a:cubicBezTo>
                  <a:cubicBezTo>
                    <a:pt x="251" y="400"/>
                    <a:pt x="251" y="240"/>
                    <a:pt x="274" y="103"/>
                  </a:cubicBezTo>
                  <a:cubicBezTo>
                    <a:pt x="286" y="35"/>
                    <a:pt x="234" y="1"/>
                    <a:pt x="1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90;p46">
              <a:extLst>
                <a:ext uri="{FF2B5EF4-FFF2-40B4-BE49-F238E27FC236}">
                  <a16:creationId xmlns:a16="http://schemas.microsoft.com/office/drawing/2014/main" id="{D323CB24-FC3C-431A-AB64-185226E2728D}"/>
                </a:ext>
              </a:extLst>
            </p:cNvPr>
            <p:cNvSpPr/>
            <p:nvPr/>
          </p:nvSpPr>
          <p:spPr>
            <a:xfrm>
              <a:off x="2985245" y="2362072"/>
              <a:ext cx="28373" cy="61510"/>
            </a:xfrm>
            <a:custGeom>
              <a:avLst/>
              <a:gdLst/>
              <a:ahLst/>
              <a:cxnLst/>
              <a:rect l="l" t="t" r="r" b="b"/>
              <a:pathLst>
                <a:path w="274" h="594" extrusionOk="0">
                  <a:moveTo>
                    <a:pt x="97" y="0"/>
                  </a:moveTo>
                  <a:cubicBezTo>
                    <a:pt x="46" y="0"/>
                    <a:pt x="0" y="35"/>
                    <a:pt x="11" y="103"/>
                  </a:cubicBezTo>
                  <a:lnTo>
                    <a:pt x="57" y="491"/>
                  </a:lnTo>
                  <a:cubicBezTo>
                    <a:pt x="57" y="560"/>
                    <a:pt x="114" y="594"/>
                    <a:pt x="168" y="594"/>
                  </a:cubicBezTo>
                  <a:cubicBezTo>
                    <a:pt x="223" y="594"/>
                    <a:pt x="274" y="560"/>
                    <a:pt x="263" y="491"/>
                  </a:cubicBezTo>
                  <a:cubicBezTo>
                    <a:pt x="240" y="354"/>
                    <a:pt x="240" y="240"/>
                    <a:pt x="217" y="103"/>
                  </a:cubicBezTo>
                  <a:cubicBezTo>
                    <a:pt x="206" y="35"/>
                    <a:pt x="148"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91;p46">
              <a:extLst>
                <a:ext uri="{FF2B5EF4-FFF2-40B4-BE49-F238E27FC236}">
                  <a16:creationId xmlns:a16="http://schemas.microsoft.com/office/drawing/2014/main" id="{7B876EAC-DE69-424B-969D-7DB19CF8FE3F}"/>
                </a:ext>
              </a:extLst>
            </p:cNvPr>
            <p:cNvSpPr/>
            <p:nvPr/>
          </p:nvSpPr>
          <p:spPr>
            <a:xfrm>
              <a:off x="3040646" y="2493896"/>
              <a:ext cx="52294" cy="70933"/>
            </a:xfrm>
            <a:custGeom>
              <a:avLst/>
              <a:gdLst/>
              <a:ahLst/>
              <a:cxnLst/>
              <a:rect l="l" t="t" r="r" b="b"/>
              <a:pathLst>
                <a:path w="505" h="685" extrusionOk="0">
                  <a:moveTo>
                    <a:pt x="366" y="0"/>
                  </a:moveTo>
                  <a:cubicBezTo>
                    <a:pt x="332" y="0"/>
                    <a:pt x="298" y="18"/>
                    <a:pt x="275" y="63"/>
                  </a:cubicBezTo>
                  <a:cubicBezTo>
                    <a:pt x="184" y="222"/>
                    <a:pt x="116" y="359"/>
                    <a:pt x="47" y="519"/>
                  </a:cubicBezTo>
                  <a:cubicBezTo>
                    <a:pt x="0" y="613"/>
                    <a:pt x="71" y="685"/>
                    <a:pt x="142" y="685"/>
                  </a:cubicBezTo>
                  <a:cubicBezTo>
                    <a:pt x="175" y="685"/>
                    <a:pt x="208" y="669"/>
                    <a:pt x="230" y="633"/>
                  </a:cubicBezTo>
                  <a:cubicBezTo>
                    <a:pt x="298" y="474"/>
                    <a:pt x="390" y="314"/>
                    <a:pt x="458" y="154"/>
                  </a:cubicBezTo>
                  <a:cubicBezTo>
                    <a:pt x="504" y="77"/>
                    <a:pt x="436" y="0"/>
                    <a:pt x="3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92;p46">
              <a:extLst>
                <a:ext uri="{FF2B5EF4-FFF2-40B4-BE49-F238E27FC236}">
                  <a16:creationId xmlns:a16="http://schemas.microsoft.com/office/drawing/2014/main" id="{25D15DD3-6758-4DF2-A14D-383CF7DF7A23}"/>
                </a:ext>
              </a:extLst>
            </p:cNvPr>
            <p:cNvSpPr/>
            <p:nvPr/>
          </p:nvSpPr>
          <p:spPr>
            <a:xfrm>
              <a:off x="2761466" y="2735901"/>
              <a:ext cx="61510" cy="48670"/>
            </a:xfrm>
            <a:custGeom>
              <a:avLst/>
              <a:gdLst/>
              <a:ahLst/>
              <a:cxnLst/>
              <a:rect l="l" t="t" r="r" b="b"/>
              <a:pathLst>
                <a:path w="594" h="470" extrusionOk="0">
                  <a:moveTo>
                    <a:pt x="429" y="1"/>
                  </a:moveTo>
                  <a:cubicBezTo>
                    <a:pt x="402" y="1"/>
                    <a:pt x="373" y="10"/>
                    <a:pt x="346" y="31"/>
                  </a:cubicBezTo>
                  <a:cubicBezTo>
                    <a:pt x="255" y="100"/>
                    <a:pt x="164" y="191"/>
                    <a:pt x="73" y="282"/>
                  </a:cubicBezTo>
                  <a:cubicBezTo>
                    <a:pt x="0" y="354"/>
                    <a:pt x="85" y="469"/>
                    <a:pt x="169" y="469"/>
                  </a:cubicBezTo>
                  <a:cubicBezTo>
                    <a:pt x="191" y="469"/>
                    <a:pt x="213" y="461"/>
                    <a:pt x="232" y="442"/>
                  </a:cubicBezTo>
                  <a:cubicBezTo>
                    <a:pt x="324" y="351"/>
                    <a:pt x="415" y="259"/>
                    <a:pt x="506" y="168"/>
                  </a:cubicBezTo>
                  <a:cubicBezTo>
                    <a:pt x="594" y="98"/>
                    <a:pt x="520" y="1"/>
                    <a:pt x="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3;p46">
              <a:extLst>
                <a:ext uri="{FF2B5EF4-FFF2-40B4-BE49-F238E27FC236}">
                  <a16:creationId xmlns:a16="http://schemas.microsoft.com/office/drawing/2014/main" id="{12961815-7AE9-4CDC-A88A-5F7998597FD5}"/>
                </a:ext>
              </a:extLst>
            </p:cNvPr>
            <p:cNvSpPr/>
            <p:nvPr/>
          </p:nvSpPr>
          <p:spPr>
            <a:xfrm>
              <a:off x="2813347" y="2826924"/>
              <a:ext cx="41317" cy="60785"/>
            </a:xfrm>
            <a:custGeom>
              <a:avLst/>
              <a:gdLst/>
              <a:ahLst/>
              <a:cxnLst/>
              <a:rect l="l" t="t" r="r" b="b"/>
              <a:pathLst>
                <a:path w="399" h="587" extrusionOk="0">
                  <a:moveTo>
                    <a:pt x="132" y="0"/>
                  </a:moveTo>
                  <a:cubicBezTo>
                    <a:pt x="66" y="0"/>
                    <a:pt x="0" y="50"/>
                    <a:pt x="28" y="134"/>
                  </a:cubicBezTo>
                  <a:cubicBezTo>
                    <a:pt x="74" y="248"/>
                    <a:pt x="119" y="385"/>
                    <a:pt x="165" y="522"/>
                  </a:cubicBezTo>
                  <a:cubicBezTo>
                    <a:pt x="183" y="566"/>
                    <a:pt x="225" y="586"/>
                    <a:pt x="267" y="586"/>
                  </a:cubicBezTo>
                  <a:cubicBezTo>
                    <a:pt x="333" y="586"/>
                    <a:pt x="398" y="537"/>
                    <a:pt x="370" y="453"/>
                  </a:cubicBezTo>
                  <a:cubicBezTo>
                    <a:pt x="325" y="339"/>
                    <a:pt x="279" y="202"/>
                    <a:pt x="233" y="65"/>
                  </a:cubicBezTo>
                  <a:cubicBezTo>
                    <a:pt x="216" y="21"/>
                    <a:pt x="174"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94;p46">
              <a:extLst>
                <a:ext uri="{FF2B5EF4-FFF2-40B4-BE49-F238E27FC236}">
                  <a16:creationId xmlns:a16="http://schemas.microsoft.com/office/drawing/2014/main" id="{89F22479-9FAB-4633-B1EF-51FA01DD598E}"/>
                </a:ext>
              </a:extLst>
            </p:cNvPr>
            <p:cNvSpPr/>
            <p:nvPr/>
          </p:nvSpPr>
          <p:spPr>
            <a:xfrm>
              <a:off x="2945998" y="2880151"/>
              <a:ext cx="73212" cy="67723"/>
            </a:xfrm>
            <a:custGeom>
              <a:avLst/>
              <a:gdLst/>
              <a:ahLst/>
              <a:cxnLst/>
              <a:rect l="l" t="t" r="r" b="b"/>
              <a:pathLst>
                <a:path w="707" h="654" extrusionOk="0">
                  <a:moveTo>
                    <a:pt x="551" y="1"/>
                  </a:moveTo>
                  <a:cubicBezTo>
                    <a:pt x="527" y="1"/>
                    <a:pt x="503" y="9"/>
                    <a:pt x="482" y="30"/>
                  </a:cubicBezTo>
                  <a:cubicBezTo>
                    <a:pt x="322" y="167"/>
                    <a:pt x="185" y="327"/>
                    <a:pt x="71" y="464"/>
                  </a:cubicBezTo>
                  <a:cubicBezTo>
                    <a:pt x="1" y="552"/>
                    <a:pt x="66" y="654"/>
                    <a:pt x="141" y="654"/>
                  </a:cubicBezTo>
                  <a:cubicBezTo>
                    <a:pt x="164" y="654"/>
                    <a:pt x="187" y="645"/>
                    <a:pt x="208" y="624"/>
                  </a:cubicBezTo>
                  <a:cubicBezTo>
                    <a:pt x="345" y="464"/>
                    <a:pt x="482" y="327"/>
                    <a:pt x="619" y="190"/>
                  </a:cubicBezTo>
                  <a:cubicBezTo>
                    <a:pt x="707" y="102"/>
                    <a:pt x="632" y="1"/>
                    <a:pt x="5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95;p46">
              <a:extLst>
                <a:ext uri="{FF2B5EF4-FFF2-40B4-BE49-F238E27FC236}">
                  <a16:creationId xmlns:a16="http://schemas.microsoft.com/office/drawing/2014/main" id="{511A55CA-931F-414B-A3F4-1FC537AE6FC4}"/>
                </a:ext>
              </a:extLst>
            </p:cNvPr>
            <p:cNvSpPr/>
            <p:nvPr/>
          </p:nvSpPr>
          <p:spPr>
            <a:xfrm>
              <a:off x="3069123" y="2926957"/>
              <a:ext cx="26095" cy="56850"/>
            </a:xfrm>
            <a:custGeom>
              <a:avLst/>
              <a:gdLst/>
              <a:ahLst/>
              <a:cxnLst/>
              <a:rect l="l" t="t" r="r" b="b"/>
              <a:pathLst>
                <a:path w="252" h="549" extrusionOk="0">
                  <a:moveTo>
                    <a:pt x="115" y="1"/>
                  </a:moveTo>
                  <a:cubicBezTo>
                    <a:pt x="57" y="1"/>
                    <a:pt x="0" y="35"/>
                    <a:pt x="0" y="103"/>
                  </a:cubicBezTo>
                  <a:cubicBezTo>
                    <a:pt x="23" y="217"/>
                    <a:pt x="23" y="332"/>
                    <a:pt x="46" y="446"/>
                  </a:cubicBezTo>
                  <a:cubicBezTo>
                    <a:pt x="46" y="514"/>
                    <a:pt x="97" y="548"/>
                    <a:pt x="149" y="548"/>
                  </a:cubicBezTo>
                  <a:cubicBezTo>
                    <a:pt x="200" y="548"/>
                    <a:pt x="251" y="514"/>
                    <a:pt x="251" y="446"/>
                  </a:cubicBezTo>
                  <a:cubicBezTo>
                    <a:pt x="229" y="332"/>
                    <a:pt x="229" y="217"/>
                    <a:pt x="229" y="103"/>
                  </a:cubicBezTo>
                  <a:cubicBezTo>
                    <a:pt x="229" y="35"/>
                    <a:pt x="172" y="1"/>
                    <a:pt x="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6;p46">
              <a:extLst>
                <a:ext uri="{FF2B5EF4-FFF2-40B4-BE49-F238E27FC236}">
                  <a16:creationId xmlns:a16="http://schemas.microsoft.com/office/drawing/2014/main" id="{0AB6A8F2-9D88-4F79-9852-2CD42837092F}"/>
                </a:ext>
              </a:extLst>
            </p:cNvPr>
            <p:cNvSpPr/>
            <p:nvPr/>
          </p:nvSpPr>
          <p:spPr>
            <a:xfrm>
              <a:off x="2664954" y="2462312"/>
              <a:ext cx="290775" cy="283941"/>
            </a:xfrm>
            <a:custGeom>
              <a:avLst/>
              <a:gdLst/>
              <a:ahLst/>
              <a:cxnLst/>
              <a:rect l="l" t="t" r="r" b="b"/>
              <a:pathLst>
                <a:path w="2808" h="2742" extrusionOk="0">
                  <a:moveTo>
                    <a:pt x="195" y="1"/>
                  </a:moveTo>
                  <a:cubicBezTo>
                    <a:pt x="182" y="1"/>
                    <a:pt x="171" y="1"/>
                    <a:pt x="160" y="2"/>
                  </a:cubicBezTo>
                  <a:cubicBezTo>
                    <a:pt x="0" y="48"/>
                    <a:pt x="69" y="208"/>
                    <a:pt x="114" y="231"/>
                  </a:cubicBezTo>
                  <a:cubicBezTo>
                    <a:pt x="183" y="276"/>
                    <a:pt x="548" y="413"/>
                    <a:pt x="548" y="413"/>
                  </a:cubicBezTo>
                  <a:cubicBezTo>
                    <a:pt x="548" y="413"/>
                    <a:pt x="662" y="482"/>
                    <a:pt x="594" y="505"/>
                  </a:cubicBezTo>
                  <a:cubicBezTo>
                    <a:pt x="525" y="527"/>
                    <a:pt x="457" y="550"/>
                    <a:pt x="457" y="550"/>
                  </a:cubicBezTo>
                  <a:cubicBezTo>
                    <a:pt x="457" y="550"/>
                    <a:pt x="411" y="664"/>
                    <a:pt x="388" y="687"/>
                  </a:cubicBezTo>
                  <a:cubicBezTo>
                    <a:pt x="343" y="710"/>
                    <a:pt x="320" y="756"/>
                    <a:pt x="320" y="801"/>
                  </a:cubicBezTo>
                  <a:cubicBezTo>
                    <a:pt x="320" y="847"/>
                    <a:pt x="320" y="893"/>
                    <a:pt x="274" y="938"/>
                  </a:cubicBezTo>
                  <a:cubicBezTo>
                    <a:pt x="206" y="984"/>
                    <a:pt x="206" y="1144"/>
                    <a:pt x="206" y="1144"/>
                  </a:cubicBezTo>
                  <a:cubicBezTo>
                    <a:pt x="206" y="1144"/>
                    <a:pt x="160" y="1212"/>
                    <a:pt x="183" y="1326"/>
                  </a:cubicBezTo>
                  <a:cubicBezTo>
                    <a:pt x="206" y="1440"/>
                    <a:pt x="320" y="1646"/>
                    <a:pt x="457" y="1692"/>
                  </a:cubicBezTo>
                  <a:cubicBezTo>
                    <a:pt x="525" y="1714"/>
                    <a:pt x="588" y="1720"/>
                    <a:pt x="634" y="1720"/>
                  </a:cubicBezTo>
                  <a:cubicBezTo>
                    <a:pt x="679" y="1720"/>
                    <a:pt x="708" y="1714"/>
                    <a:pt x="708" y="1714"/>
                  </a:cubicBezTo>
                  <a:lnTo>
                    <a:pt x="799" y="1600"/>
                  </a:lnTo>
                  <a:lnTo>
                    <a:pt x="890" y="1714"/>
                  </a:lnTo>
                  <a:lnTo>
                    <a:pt x="1781" y="2513"/>
                  </a:lnTo>
                  <a:lnTo>
                    <a:pt x="2077" y="2742"/>
                  </a:lnTo>
                  <a:lnTo>
                    <a:pt x="2808" y="1783"/>
                  </a:lnTo>
                  <a:cubicBezTo>
                    <a:pt x="2808" y="1783"/>
                    <a:pt x="2260" y="1600"/>
                    <a:pt x="1986" y="1281"/>
                  </a:cubicBezTo>
                  <a:cubicBezTo>
                    <a:pt x="1712" y="961"/>
                    <a:pt x="1575" y="482"/>
                    <a:pt x="1530" y="436"/>
                  </a:cubicBezTo>
                  <a:cubicBezTo>
                    <a:pt x="1484" y="390"/>
                    <a:pt x="1233" y="276"/>
                    <a:pt x="1027" y="231"/>
                  </a:cubicBezTo>
                  <a:cubicBezTo>
                    <a:pt x="834" y="166"/>
                    <a:pt x="397" y="1"/>
                    <a:pt x="1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7;p46">
              <a:extLst>
                <a:ext uri="{FF2B5EF4-FFF2-40B4-BE49-F238E27FC236}">
                  <a16:creationId xmlns:a16="http://schemas.microsoft.com/office/drawing/2014/main" id="{CBEAD044-D513-404B-A796-F45D8B546F4B}"/>
                </a:ext>
              </a:extLst>
            </p:cNvPr>
            <p:cNvSpPr/>
            <p:nvPr/>
          </p:nvSpPr>
          <p:spPr>
            <a:xfrm>
              <a:off x="2671996" y="2448332"/>
              <a:ext cx="283734" cy="297921"/>
            </a:xfrm>
            <a:custGeom>
              <a:avLst/>
              <a:gdLst/>
              <a:ahLst/>
              <a:cxnLst/>
              <a:rect l="l" t="t" r="r" b="b"/>
              <a:pathLst>
                <a:path w="2740" h="2877" fill="none" extrusionOk="0">
                  <a:moveTo>
                    <a:pt x="663" y="617"/>
                  </a:moveTo>
                  <a:cubicBezTo>
                    <a:pt x="663" y="617"/>
                    <a:pt x="1" y="457"/>
                    <a:pt x="1" y="252"/>
                  </a:cubicBezTo>
                  <a:cubicBezTo>
                    <a:pt x="1" y="1"/>
                    <a:pt x="685" y="297"/>
                    <a:pt x="1119" y="389"/>
                  </a:cubicBezTo>
                  <a:cubicBezTo>
                    <a:pt x="1530" y="503"/>
                    <a:pt x="1484" y="662"/>
                    <a:pt x="1758" y="1187"/>
                  </a:cubicBezTo>
                  <a:cubicBezTo>
                    <a:pt x="2055" y="1712"/>
                    <a:pt x="2740" y="1918"/>
                    <a:pt x="2740" y="1918"/>
                  </a:cubicBezTo>
                  <a:lnTo>
                    <a:pt x="2009" y="2877"/>
                  </a:lnTo>
                  <a:cubicBezTo>
                    <a:pt x="2009" y="2877"/>
                    <a:pt x="1074" y="2146"/>
                    <a:pt x="891" y="1918"/>
                  </a:cubicBezTo>
                  <a:cubicBezTo>
                    <a:pt x="708" y="1690"/>
                    <a:pt x="457" y="1484"/>
                    <a:pt x="343" y="1530"/>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8;p46">
              <a:extLst>
                <a:ext uri="{FF2B5EF4-FFF2-40B4-BE49-F238E27FC236}">
                  <a16:creationId xmlns:a16="http://schemas.microsoft.com/office/drawing/2014/main" id="{C38A5E49-E215-4898-AC5A-4CA863D301AD}"/>
                </a:ext>
              </a:extLst>
            </p:cNvPr>
            <p:cNvSpPr/>
            <p:nvPr/>
          </p:nvSpPr>
          <p:spPr>
            <a:xfrm>
              <a:off x="2681523" y="2561827"/>
              <a:ext cx="61510" cy="85120"/>
            </a:xfrm>
            <a:custGeom>
              <a:avLst/>
              <a:gdLst/>
              <a:ahLst/>
              <a:cxnLst/>
              <a:rect l="l" t="t" r="r" b="b"/>
              <a:pathLst>
                <a:path w="594" h="822" fill="none" extrusionOk="0">
                  <a:moveTo>
                    <a:pt x="593" y="616"/>
                  </a:moveTo>
                  <a:cubicBezTo>
                    <a:pt x="593" y="616"/>
                    <a:pt x="593" y="822"/>
                    <a:pt x="434" y="753"/>
                  </a:cubicBezTo>
                  <a:cubicBezTo>
                    <a:pt x="274" y="708"/>
                    <a:pt x="0" y="594"/>
                    <a:pt x="0" y="320"/>
                  </a:cubicBezTo>
                  <a:cubicBezTo>
                    <a:pt x="0" y="0"/>
                    <a:pt x="411" y="183"/>
                    <a:pt x="411" y="183"/>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99;p46">
              <a:extLst>
                <a:ext uri="{FF2B5EF4-FFF2-40B4-BE49-F238E27FC236}">
                  <a16:creationId xmlns:a16="http://schemas.microsoft.com/office/drawing/2014/main" id="{7C7BE10D-DDE5-46FC-A91B-0D475F0AFCA3}"/>
                </a:ext>
              </a:extLst>
            </p:cNvPr>
            <p:cNvSpPr/>
            <p:nvPr/>
          </p:nvSpPr>
          <p:spPr>
            <a:xfrm>
              <a:off x="2683801" y="2545259"/>
              <a:ext cx="56850" cy="33137"/>
            </a:xfrm>
            <a:custGeom>
              <a:avLst/>
              <a:gdLst/>
              <a:ahLst/>
              <a:cxnLst/>
              <a:rect l="l" t="t" r="r" b="b"/>
              <a:pathLst>
                <a:path w="549" h="320" fill="none" extrusionOk="0">
                  <a:moveTo>
                    <a:pt x="549" y="46"/>
                  </a:moveTo>
                  <a:cubicBezTo>
                    <a:pt x="549" y="46"/>
                    <a:pt x="1" y="0"/>
                    <a:pt x="47" y="320"/>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00;p46">
              <a:extLst>
                <a:ext uri="{FF2B5EF4-FFF2-40B4-BE49-F238E27FC236}">
                  <a16:creationId xmlns:a16="http://schemas.microsoft.com/office/drawing/2014/main" id="{E90110C3-8F8B-44D7-9175-667ED5050351}"/>
                </a:ext>
              </a:extLst>
            </p:cNvPr>
            <p:cNvSpPr/>
            <p:nvPr/>
          </p:nvSpPr>
          <p:spPr>
            <a:xfrm>
              <a:off x="2697988" y="2523926"/>
              <a:ext cx="56850" cy="30859"/>
            </a:xfrm>
            <a:custGeom>
              <a:avLst/>
              <a:gdLst/>
              <a:ahLst/>
              <a:cxnLst/>
              <a:rect l="l" t="t" r="r" b="b"/>
              <a:pathLst>
                <a:path w="549" h="298" fill="none" extrusionOk="0">
                  <a:moveTo>
                    <a:pt x="549" y="92"/>
                  </a:moveTo>
                  <a:cubicBezTo>
                    <a:pt x="549" y="92"/>
                    <a:pt x="161" y="1"/>
                    <a:pt x="69" y="69"/>
                  </a:cubicBezTo>
                  <a:cubicBezTo>
                    <a:pt x="1" y="161"/>
                    <a:pt x="24" y="298"/>
                    <a:pt x="24" y="298"/>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01;p46">
              <a:extLst>
                <a:ext uri="{FF2B5EF4-FFF2-40B4-BE49-F238E27FC236}">
                  <a16:creationId xmlns:a16="http://schemas.microsoft.com/office/drawing/2014/main" id="{E1B2998F-2790-4F0B-9F6D-6F1C5734C938}"/>
                </a:ext>
              </a:extLst>
            </p:cNvPr>
            <p:cNvSpPr/>
            <p:nvPr/>
          </p:nvSpPr>
          <p:spPr>
            <a:xfrm>
              <a:off x="2709793" y="2500316"/>
              <a:ext cx="66377" cy="28477"/>
            </a:xfrm>
            <a:custGeom>
              <a:avLst/>
              <a:gdLst/>
              <a:ahLst/>
              <a:cxnLst/>
              <a:rect l="l" t="t" r="r" b="b"/>
              <a:pathLst>
                <a:path w="641" h="275" fill="none" extrusionOk="0">
                  <a:moveTo>
                    <a:pt x="1" y="275"/>
                  </a:moveTo>
                  <a:cubicBezTo>
                    <a:pt x="1" y="275"/>
                    <a:pt x="47" y="1"/>
                    <a:pt x="640" y="160"/>
                  </a:cubicBez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02;p46">
              <a:extLst>
                <a:ext uri="{FF2B5EF4-FFF2-40B4-BE49-F238E27FC236}">
                  <a16:creationId xmlns:a16="http://schemas.microsoft.com/office/drawing/2014/main" id="{56AE6228-6754-4D42-BB2B-A28979CA4A35}"/>
                </a:ext>
              </a:extLst>
            </p:cNvPr>
            <p:cNvSpPr/>
            <p:nvPr/>
          </p:nvSpPr>
          <p:spPr>
            <a:xfrm>
              <a:off x="2842238" y="2228488"/>
              <a:ext cx="706746" cy="771880"/>
            </a:xfrm>
            <a:custGeom>
              <a:avLst/>
              <a:gdLst/>
              <a:ahLst/>
              <a:cxnLst/>
              <a:rect l="l" t="t" r="r" b="b"/>
              <a:pathLst>
                <a:path w="6825" h="7454" extrusionOk="0">
                  <a:moveTo>
                    <a:pt x="1872" y="1"/>
                  </a:moveTo>
                  <a:lnTo>
                    <a:pt x="2853" y="2694"/>
                  </a:lnTo>
                  <a:cubicBezTo>
                    <a:pt x="2853" y="2694"/>
                    <a:pt x="3355" y="3879"/>
                    <a:pt x="3447" y="4359"/>
                  </a:cubicBezTo>
                  <a:lnTo>
                    <a:pt x="3447" y="4359"/>
                  </a:lnTo>
                  <a:lnTo>
                    <a:pt x="1119" y="3539"/>
                  </a:lnTo>
                  <a:lnTo>
                    <a:pt x="0" y="5136"/>
                  </a:lnTo>
                  <a:cubicBezTo>
                    <a:pt x="0" y="5136"/>
                    <a:pt x="1938" y="7454"/>
                    <a:pt x="4054" y="7454"/>
                  </a:cubicBezTo>
                  <a:cubicBezTo>
                    <a:pt x="4140" y="7454"/>
                    <a:pt x="4227" y="7450"/>
                    <a:pt x="4314" y="7442"/>
                  </a:cubicBezTo>
                  <a:cubicBezTo>
                    <a:pt x="5501" y="7328"/>
                    <a:pt x="6825" y="5707"/>
                    <a:pt x="5296" y="3014"/>
                  </a:cubicBezTo>
                  <a:cubicBezTo>
                    <a:pt x="3789" y="298"/>
                    <a:pt x="1872" y="1"/>
                    <a:pt x="18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03;p46">
              <a:extLst>
                <a:ext uri="{FF2B5EF4-FFF2-40B4-BE49-F238E27FC236}">
                  <a16:creationId xmlns:a16="http://schemas.microsoft.com/office/drawing/2014/main" id="{924BD6B1-A353-4D8D-9B9C-7E5EBD44660D}"/>
                </a:ext>
              </a:extLst>
            </p:cNvPr>
            <p:cNvSpPr/>
            <p:nvPr/>
          </p:nvSpPr>
          <p:spPr>
            <a:xfrm>
              <a:off x="2842238" y="2594861"/>
              <a:ext cx="191469" cy="234132"/>
            </a:xfrm>
            <a:custGeom>
              <a:avLst/>
              <a:gdLst/>
              <a:ahLst/>
              <a:cxnLst/>
              <a:rect l="l" t="t" r="r" b="b"/>
              <a:pathLst>
                <a:path w="1849" h="2261" extrusionOk="0">
                  <a:moveTo>
                    <a:pt x="1119" y="1"/>
                  </a:moveTo>
                  <a:lnTo>
                    <a:pt x="0" y="1598"/>
                  </a:lnTo>
                  <a:cubicBezTo>
                    <a:pt x="0" y="1598"/>
                    <a:pt x="251" y="1895"/>
                    <a:pt x="639" y="2260"/>
                  </a:cubicBezTo>
                  <a:lnTo>
                    <a:pt x="1849" y="252"/>
                  </a:lnTo>
                  <a:lnTo>
                    <a:pt x="11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04;p46">
              <a:extLst>
                <a:ext uri="{FF2B5EF4-FFF2-40B4-BE49-F238E27FC236}">
                  <a16:creationId xmlns:a16="http://schemas.microsoft.com/office/drawing/2014/main" id="{92C797DE-B1C3-48ED-8ACC-9CD2E9ED4ABC}"/>
                </a:ext>
              </a:extLst>
            </p:cNvPr>
            <p:cNvSpPr/>
            <p:nvPr/>
          </p:nvSpPr>
          <p:spPr>
            <a:xfrm>
              <a:off x="2842238" y="2594861"/>
              <a:ext cx="191469" cy="234132"/>
            </a:xfrm>
            <a:custGeom>
              <a:avLst/>
              <a:gdLst/>
              <a:ahLst/>
              <a:cxnLst/>
              <a:rect l="l" t="t" r="r" b="b"/>
              <a:pathLst>
                <a:path w="1849" h="2261" fill="none" extrusionOk="0">
                  <a:moveTo>
                    <a:pt x="0" y="1598"/>
                  </a:moveTo>
                  <a:cubicBezTo>
                    <a:pt x="0" y="1598"/>
                    <a:pt x="251" y="1895"/>
                    <a:pt x="639" y="2260"/>
                  </a:cubicBezTo>
                  <a:lnTo>
                    <a:pt x="1849" y="252"/>
                  </a:lnTo>
                  <a:lnTo>
                    <a:pt x="1119" y="1"/>
                  </a:lnTo>
                  <a:close/>
                </a:path>
              </a:pathLst>
            </a:custGeom>
            <a:noFill/>
            <a:ln w="9525" cap="flat"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05;p46">
              <a:extLst>
                <a:ext uri="{FF2B5EF4-FFF2-40B4-BE49-F238E27FC236}">
                  <a16:creationId xmlns:a16="http://schemas.microsoft.com/office/drawing/2014/main" id="{C97FE7CE-44A3-48D6-AD91-28143EE62586}"/>
                </a:ext>
              </a:extLst>
            </p:cNvPr>
            <p:cNvSpPr/>
            <p:nvPr/>
          </p:nvSpPr>
          <p:spPr>
            <a:xfrm>
              <a:off x="2858703" y="2736729"/>
              <a:ext cx="73419" cy="54469"/>
            </a:xfrm>
            <a:custGeom>
              <a:avLst/>
              <a:gdLst/>
              <a:ahLst/>
              <a:cxnLst/>
              <a:rect l="l" t="t" r="r" b="b"/>
              <a:pathLst>
                <a:path w="709" h="526" fill="none" extrusionOk="0">
                  <a:moveTo>
                    <a:pt x="1" y="0"/>
                  </a:moveTo>
                  <a:lnTo>
                    <a:pt x="709" y="525"/>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06;p46">
              <a:extLst>
                <a:ext uri="{FF2B5EF4-FFF2-40B4-BE49-F238E27FC236}">
                  <a16:creationId xmlns:a16="http://schemas.microsoft.com/office/drawing/2014/main" id="{F38D59EA-F4DB-41C3-8761-4696F4F9845F}"/>
                </a:ext>
              </a:extLst>
            </p:cNvPr>
            <p:cNvSpPr/>
            <p:nvPr/>
          </p:nvSpPr>
          <p:spPr>
            <a:xfrm>
              <a:off x="2880035" y="2708355"/>
              <a:ext cx="75697" cy="42664"/>
            </a:xfrm>
            <a:custGeom>
              <a:avLst/>
              <a:gdLst/>
              <a:ahLst/>
              <a:cxnLst/>
              <a:rect l="l" t="t" r="r" b="b"/>
              <a:pathLst>
                <a:path w="731" h="412" fill="none" extrusionOk="0">
                  <a:moveTo>
                    <a:pt x="0" y="0"/>
                  </a:moveTo>
                  <a:lnTo>
                    <a:pt x="731" y="411"/>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7;p46">
              <a:extLst>
                <a:ext uri="{FF2B5EF4-FFF2-40B4-BE49-F238E27FC236}">
                  <a16:creationId xmlns:a16="http://schemas.microsoft.com/office/drawing/2014/main" id="{AB0E17EF-AEBB-4F4B-9323-221866CBD783}"/>
                </a:ext>
              </a:extLst>
            </p:cNvPr>
            <p:cNvSpPr/>
            <p:nvPr/>
          </p:nvSpPr>
          <p:spPr>
            <a:xfrm>
              <a:off x="2901263" y="2675218"/>
              <a:ext cx="75800" cy="40282"/>
            </a:xfrm>
            <a:custGeom>
              <a:avLst/>
              <a:gdLst/>
              <a:ahLst/>
              <a:cxnLst/>
              <a:rect l="l" t="t" r="r" b="b"/>
              <a:pathLst>
                <a:path w="732" h="389" fill="none" extrusionOk="0">
                  <a:moveTo>
                    <a:pt x="1" y="1"/>
                  </a:moveTo>
                  <a:lnTo>
                    <a:pt x="731" y="389"/>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8;p46">
              <a:extLst>
                <a:ext uri="{FF2B5EF4-FFF2-40B4-BE49-F238E27FC236}">
                  <a16:creationId xmlns:a16="http://schemas.microsoft.com/office/drawing/2014/main" id="{C5FF59D7-A90F-4300-805E-144D2D8A1A19}"/>
                </a:ext>
              </a:extLst>
            </p:cNvPr>
            <p:cNvSpPr/>
            <p:nvPr/>
          </p:nvSpPr>
          <p:spPr>
            <a:xfrm>
              <a:off x="2922595" y="2644566"/>
              <a:ext cx="75697" cy="35519"/>
            </a:xfrm>
            <a:custGeom>
              <a:avLst/>
              <a:gdLst/>
              <a:ahLst/>
              <a:cxnLst/>
              <a:rect l="l" t="t" r="r" b="b"/>
              <a:pathLst>
                <a:path w="731" h="343" fill="none" extrusionOk="0">
                  <a:moveTo>
                    <a:pt x="0" y="0"/>
                  </a:moveTo>
                  <a:lnTo>
                    <a:pt x="731" y="34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9;p46">
              <a:extLst>
                <a:ext uri="{FF2B5EF4-FFF2-40B4-BE49-F238E27FC236}">
                  <a16:creationId xmlns:a16="http://schemas.microsoft.com/office/drawing/2014/main" id="{D31BBD58-24DB-4F5A-9B25-02A328A1027A}"/>
                </a:ext>
              </a:extLst>
            </p:cNvPr>
            <p:cNvSpPr/>
            <p:nvPr/>
          </p:nvSpPr>
          <p:spPr>
            <a:xfrm>
              <a:off x="2941442" y="2616193"/>
              <a:ext cx="75800" cy="30755"/>
            </a:xfrm>
            <a:custGeom>
              <a:avLst/>
              <a:gdLst/>
              <a:ahLst/>
              <a:cxnLst/>
              <a:rect l="l" t="t" r="r" b="b"/>
              <a:pathLst>
                <a:path w="732" h="297" fill="none" extrusionOk="0">
                  <a:moveTo>
                    <a:pt x="1" y="0"/>
                  </a:moveTo>
                  <a:lnTo>
                    <a:pt x="731" y="297"/>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10;p46">
              <a:extLst>
                <a:ext uri="{FF2B5EF4-FFF2-40B4-BE49-F238E27FC236}">
                  <a16:creationId xmlns:a16="http://schemas.microsoft.com/office/drawing/2014/main" id="{E3DBF0D8-8B72-4271-98E0-DD60ECFF5097}"/>
                </a:ext>
              </a:extLst>
            </p:cNvPr>
            <p:cNvSpPr/>
            <p:nvPr/>
          </p:nvSpPr>
          <p:spPr>
            <a:xfrm>
              <a:off x="2842238" y="2228488"/>
              <a:ext cx="706746" cy="791970"/>
            </a:xfrm>
            <a:custGeom>
              <a:avLst/>
              <a:gdLst/>
              <a:ahLst/>
              <a:cxnLst/>
              <a:rect l="l" t="t" r="r" b="b"/>
              <a:pathLst>
                <a:path w="6825" h="7648" fill="none" extrusionOk="0">
                  <a:moveTo>
                    <a:pt x="1872" y="1"/>
                  </a:moveTo>
                  <a:cubicBezTo>
                    <a:pt x="1872" y="1"/>
                    <a:pt x="3789" y="297"/>
                    <a:pt x="5296" y="3014"/>
                  </a:cubicBezTo>
                  <a:cubicBezTo>
                    <a:pt x="6825" y="5707"/>
                    <a:pt x="5501" y="7328"/>
                    <a:pt x="4314" y="7442"/>
                  </a:cubicBezTo>
                  <a:cubicBezTo>
                    <a:pt x="2100" y="7647"/>
                    <a:pt x="0" y="5136"/>
                    <a:pt x="0" y="5136"/>
                  </a:cubicBezTo>
                  <a:lnTo>
                    <a:pt x="1119" y="3539"/>
                  </a:lnTo>
                  <a:lnTo>
                    <a:pt x="3903" y="4520"/>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11;p46">
              <a:extLst>
                <a:ext uri="{FF2B5EF4-FFF2-40B4-BE49-F238E27FC236}">
                  <a16:creationId xmlns:a16="http://schemas.microsoft.com/office/drawing/2014/main" id="{7200A332-6005-4F79-8457-8E8A731CD049}"/>
                </a:ext>
              </a:extLst>
            </p:cNvPr>
            <p:cNvSpPr/>
            <p:nvPr/>
          </p:nvSpPr>
          <p:spPr>
            <a:xfrm>
              <a:off x="3137676" y="2507461"/>
              <a:ext cx="61510" cy="172622"/>
            </a:xfrm>
            <a:custGeom>
              <a:avLst/>
              <a:gdLst/>
              <a:ahLst/>
              <a:cxnLst/>
              <a:rect l="l" t="t" r="r" b="b"/>
              <a:pathLst>
                <a:path w="594" h="1667" fill="none" extrusionOk="0">
                  <a:moveTo>
                    <a:pt x="0" y="0"/>
                  </a:moveTo>
                  <a:cubicBezTo>
                    <a:pt x="0" y="0"/>
                    <a:pt x="502" y="1187"/>
                    <a:pt x="594" y="1666"/>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12;p46">
              <a:extLst>
                <a:ext uri="{FF2B5EF4-FFF2-40B4-BE49-F238E27FC236}">
                  <a16:creationId xmlns:a16="http://schemas.microsoft.com/office/drawing/2014/main" id="{E72487D3-35B4-4A33-8144-828AECAE8D78}"/>
                </a:ext>
              </a:extLst>
            </p:cNvPr>
            <p:cNvSpPr/>
            <p:nvPr/>
          </p:nvSpPr>
          <p:spPr>
            <a:xfrm>
              <a:off x="2970126" y="2784882"/>
              <a:ext cx="67930" cy="72590"/>
            </a:xfrm>
            <a:custGeom>
              <a:avLst/>
              <a:gdLst/>
              <a:ahLst/>
              <a:cxnLst/>
              <a:rect l="l" t="t" r="r" b="b"/>
              <a:pathLst>
                <a:path w="656" h="701" extrusionOk="0">
                  <a:moveTo>
                    <a:pt x="157" y="0"/>
                  </a:moveTo>
                  <a:cubicBezTo>
                    <a:pt x="76" y="0"/>
                    <a:pt x="1" y="70"/>
                    <a:pt x="66" y="151"/>
                  </a:cubicBezTo>
                  <a:cubicBezTo>
                    <a:pt x="180" y="334"/>
                    <a:pt x="294" y="494"/>
                    <a:pt x="409" y="654"/>
                  </a:cubicBezTo>
                  <a:cubicBezTo>
                    <a:pt x="435" y="687"/>
                    <a:pt x="470" y="701"/>
                    <a:pt x="503" y="701"/>
                  </a:cubicBezTo>
                  <a:cubicBezTo>
                    <a:pt x="583" y="701"/>
                    <a:pt x="656" y="620"/>
                    <a:pt x="591" y="540"/>
                  </a:cubicBezTo>
                  <a:cubicBezTo>
                    <a:pt x="477" y="380"/>
                    <a:pt x="363" y="220"/>
                    <a:pt x="249" y="37"/>
                  </a:cubicBezTo>
                  <a:cubicBezTo>
                    <a:pt x="223" y="11"/>
                    <a:pt x="189"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13;p46">
              <a:extLst>
                <a:ext uri="{FF2B5EF4-FFF2-40B4-BE49-F238E27FC236}">
                  <a16:creationId xmlns:a16="http://schemas.microsoft.com/office/drawing/2014/main" id="{294F08C6-42E7-4A83-AC44-5CFABBF244DE}"/>
                </a:ext>
              </a:extLst>
            </p:cNvPr>
            <p:cNvSpPr/>
            <p:nvPr/>
          </p:nvSpPr>
          <p:spPr>
            <a:xfrm>
              <a:off x="3026563" y="2701210"/>
              <a:ext cx="59128" cy="23921"/>
            </a:xfrm>
            <a:custGeom>
              <a:avLst/>
              <a:gdLst/>
              <a:ahLst/>
              <a:cxnLst/>
              <a:rect l="l" t="t" r="r" b="b"/>
              <a:pathLst>
                <a:path w="571" h="231" extrusionOk="0">
                  <a:moveTo>
                    <a:pt x="137" y="1"/>
                  </a:moveTo>
                  <a:cubicBezTo>
                    <a:pt x="1" y="1"/>
                    <a:pt x="1" y="206"/>
                    <a:pt x="137" y="229"/>
                  </a:cubicBezTo>
                  <a:lnTo>
                    <a:pt x="434" y="229"/>
                  </a:lnTo>
                  <a:cubicBezTo>
                    <a:pt x="441" y="230"/>
                    <a:pt x="447" y="231"/>
                    <a:pt x="453" y="231"/>
                  </a:cubicBezTo>
                  <a:cubicBezTo>
                    <a:pt x="571" y="231"/>
                    <a:pt x="565" y="24"/>
                    <a:pt x="434" y="24"/>
                  </a:cubicBezTo>
                  <a:cubicBezTo>
                    <a:pt x="343" y="24"/>
                    <a:pt x="252" y="24"/>
                    <a:pt x="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14;p46">
              <a:extLst>
                <a:ext uri="{FF2B5EF4-FFF2-40B4-BE49-F238E27FC236}">
                  <a16:creationId xmlns:a16="http://schemas.microsoft.com/office/drawing/2014/main" id="{0ABCAFDC-568C-4C6C-93D4-1CCC1E5C5629}"/>
                </a:ext>
              </a:extLst>
            </p:cNvPr>
            <p:cNvSpPr/>
            <p:nvPr/>
          </p:nvSpPr>
          <p:spPr>
            <a:xfrm>
              <a:off x="3080721" y="2787160"/>
              <a:ext cx="67723" cy="37797"/>
            </a:xfrm>
            <a:custGeom>
              <a:avLst/>
              <a:gdLst/>
              <a:ahLst/>
              <a:cxnLst/>
              <a:rect l="l" t="t" r="r" b="b"/>
              <a:pathLst>
                <a:path w="654" h="365" extrusionOk="0">
                  <a:moveTo>
                    <a:pt x="156" y="0"/>
                  </a:moveTo>
                  <a:cubicBezTo>
                    <a:pt x="65" y="0"/>
                    <a:pt x="1" y="140"/>
                    <a:pt x="117" y="198"/>
                  </a:cubicBezTo>
                  <a:cubicBezTo>
                    <a:pt x="231" y="244"/>
                    <a:pt x="368" y="312"/>
                    <a:pt x="482" y="358"/>
                  </a:cubicBezTo>
                  <a:cubicBezTo>
                    <a:pt x="495" y="362"/>
                    <a:pt x="508" y="364"/>
                    <a:pt x="520" y="364"/>
                  </a:cubicBezTo>
                  <a:cubicBezTo>
                    <a:pt x="626" y="364"/>
                    <a:pt x="653" y="193"/>
                    <a:pt x="550" y="152"/>
                  </a:cubicBezTo>
                  <a:cubicBezTo>
                    <a:pt x="436" y="107"/>
                    <a:pt x="322" y="61"/>
                    <a:pt x="208" y="15"/>
                  </a:cubicBezTo>
                  <a:cubicBezTo>
                    <a:pt x="190" y="5"/>
                    <a:pt x="173" y="0"/>
                    <a:pt x="1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15;p46">
              <a:extLst>
                <a:ext uri="{FF2B5EF4-FFF2-40B4-BE49-F238E27FC236}">
                  <a16:creationId xmlns:a16="http://schemas.microsoft.com/office/drawing/2014/main" id="{4C621261-57E6-47A6-962C-772303FD8485}"/>
                </a:ext>
              </a:extLst>
            </p:cNvPr>
            <p:cNvSpPr/>
            <p:nvPr/>
          </p:nvSpPr>
          <p:spPr>
            <a:xfrm>
              <a:off x="3116240" y="2897237"/>
              <a:ext cx="68862" cy="52501"/>
            </a:xfrm>
            <a:custGeom>
              <a:avLst/>
              <a:gdLst/>
              <a:ahLst/>
              <a:cxnLst/>
              <a:rect l="l" t="t" r="r" b="b"/>
              <a:pathLst>
                <a:path w="665" h="507" extrusionOk="0">
                  <a:moveTo>
                    <a:pt x="123" y="0"/>
                  </a:moveTo>
                  <a:cubicBezTo>
                    <a:pt x="43" y="0"/>
                    <a:pt x="1" y="134"/>
                    <a:pt x="93" y="208"/>
                  </a:cubicBezTo>
                  <a:cubicBezTo>
                    <a:pt x="207" y="299"/>
                    <a:pt x="344" y="390"/>
                    <a:pt x="481" y="482"/>
                  </a:cubicBezTo>
                  <a:cubicBezTo>
                    <a:pt x="499" y="499"/>
                    <a:pt x="517" y="507"/>
                    <a:pt x="534" y="507"/>
                  </a:cubicBezTo>
                  <a:cubicBezTo>
                    <a:pt x="608" y="507"/>
                    <a:pt x="665" y="373"/>
                    <a:pt x="573" y="299"/>
                  </a:cubicBezTo>
                  <a:cubicBezTo>
                    <a:pt x="458" y="208"/>
                    <a:pt x="321" y="116"/>
                    <a:pt x="184" y="25"/>
                  </a:cubicBezTo>
                  <a:cubicBezTo>
                    <a:pt x="163" y="8"/>
                    <a:pt x="14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16;p46">
              <a:extLst>
                <a:ext uri="{FF2B5EF4-FFF2-40B4-BE49-F238E27FC236}">
                  <a16:creationId xmlns:a16="http://schemas.microsoft.com/office/drawing/2014/main" id="{46F205BA-34A3-4663-AD5E-F0656D61CAF2}"/>
                </a:ext>
              </a:extLst>
            </p:cNvPr>
            <p:cNvSpPr/>
            <p:nvPr/>
          </p:nvSpPr>
          <p:spPr>
            <a:xfrm>
              <a:off x="3203846" y="2731966"/>
              <a:ext cx="71037" cy="26095"/>
            </a:xfrm>
            <a:custGeom>
              <a:avLst/>
              <a:gdLst/>
              <a:ahLst/>
              <a:cxnLst/>
              <a:rect l="l" t="t" r="r" b="b"/>
              <a:pathLst>
                <a:path w="686" h="252" extrusionOk="0">
                  <a:moveTo>
                    <a:pt x="548" y="1"/>
                  </a:moveTo>
                  <a:cubicBezTo>
                    <a:pt x="411" y="23"/>
                    <a:pt x="274" y="23"/>
                    <a:pt x="137" y="23"/>
                  </a:cubicBezTo>
                  <a:cubicBezTo>
                    <a:pt x="0" y="46"/>
                    <a:pt x="0" y="252"/>
                    <a:pt x="137" y="252"/>
                  </a:cubicBezTo>
                  <a:cubicBezTo>
                    <a:pt x="274" y="229"/>
                    <a:pt x="411" y="229"/>
                    <a:pt x="548" y="229"/>
                  </a:cubicBezTo>
                  <a:cubicBezTo>
                    <a:pt x="685" y="206"/>
                    <a:pt x="685" y="1"/>
                    <a:pt x="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7;p46">
              <a:extLst>
                <a:ext uri="{FF2B5EF4-FFF2-40B4-BE49-F238E27FC236}">
                  <a16:creationId xmlns:a16="http://schemas.microsoft.com/office/drawing/2014/main" id="{095DA370-214F-4C35-A4E7-A49CB3E6D6EA}"/>
                </a:ext>
              </a:extLst>
            </p:cNvPr>
            <p:cNvSpPr/>
            <p:nvPr/>
          </p:nvSpPr>
          <p:spPr>
            <a:xfrm>
              <a:off x="3230977" y="2837694"/>
              <a:ext cx="71658" cy="36347"/>
            </a:xfrm>
            <a:custGeom>
              <a:avLst/>
              <a:gdLst/>
              <a:ahLst/>
              <a:cxnLst/>
              <a:rect l="l" t="t" r="r" b="b"/>
              <a:pathLst>
                <a:path w="692" h="351" extrusionOk="0">
                  <a:moveTo>
                    <a:pt x="134" y="0"/>
                  </a:moveTo>
                  <a:cubicBezTo>
                    <a:pt x="28" y="0"/>
                    <a:pt x="1" y="171"/>
                    <a:pt x="104" y="212"/>
                  </a:cubicBezTo>
                  <a:lnTo>
                    <a:pt x="514" y="349"/>
                  </a:lnTo>
                  <a:cubicBezTo>
                    <a:pt x="522" y="350"/>
                    <a:pt x="529" y="351"/>
                    <a:pt x="535" y="351"/>
                  </a:cubicBezTo>
                  <a:cubicBezTo>
                    <a:pt x="656" y="351"/>
                    <a:pt x="691" y="165"/>
                    <a:pt x="583" y="144"/>
                  </a:cubicBezTo>
                  <a:cubicBezTo>
                    <a:pt x="446" y="98"/>
                    <a:pt x="309" y="52"/>
                    <a:pt x="172" y="7"/>
                  </a:cubicBezTo>
                  <a:cubicBezTo>
                    <a:pt x="159" y="2"/>
                    <a:pt x="146"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8;p46">
              <a:extLst>
                <a:ext uri="{FF2B5EF4-FFF2-40B4-BE49-F238E27FC236}">
                  <a16:creationId xmlns:a16="http://schemas.microsoft.com/office/drawing/2014/main" id="{A35111CC-D397-4023-A6AE-D7385DA56424}"/>
                </a:ext>
              </a:extLst>
            </p:cNvPr>
            <p:cNvSpPr/>
            <p:nvPr/>
          </p:nvSpPr>
          <p:spPr>
            <a:xfrm>
              <a:off x="3283686" y="2924990"/>
              <a:ext cx="67620" cy="35519"/>
            </a:xfrm>
            <a:custGeom>
              <a:avLst/>
              <a:gdLst/>
              <a:ahLst/>
              <a:cxnLst/>
              <a:rect l="l" t="t" r="r" b="b"/>
              <a:pathLst>
                <a:path w="653" h="343" extrusionOk="0">
                  <a:moveTo>
                    <a:pt x="460" y="1"/>
                  </a:moveTo>
                  <a:cubicBezTo>
                    <a:pt x="446" y="1"/>
                    <a:pt x="431" y="3"/>
                    <a:pt x="416" y="8"/>
                  </a:cubicBezTo>
                  <a:cubicBezTo>
                    <a:pt x="325" y="54"/>
                    <a:pt x="211" y="100"/>
                    <a:pt x="97" y="145"/>
                  </a:cubicBezTo>
                  <a:cubicBezTo>
                    <a:pt x="0" y="203"/>
                    <a:pt x="67" y="343"/>
                    <a:pt x="159" y="343"/>
                  </a:cubicBezTo>
                  <a:cubicBezTo>
                    <a:pt x="176" y="343"/>
                    <a:pt x="193" y="338"/>
                    <a:pt x="211" y="328"/>
                  </a:cubicBezTo>
                  <a:cubicBezTo>
                    <a:pt x="325" y="282"/>
                    <a:pt x="416" y="236"/>
                    <a:pt x="530" y="191"/>
                  </a:cubicBezTo>
                  <a:cubicBezTo>
                    <a:pt x="652" y="150"/>
                    <a:pt x="575" y="1"/>
                    <a:pt x="4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19;p46">
              <a:extLst>
                <a:ext uri="{FF2B5EF4-FFF2-40B4-BE49-F238E27FC236}">
                  <a16:creationId xmlns:a16="http://schemas.microsoft.com/office/drawing/2014/main" id="{CFE63577-D37E-497E-BD97-12173BB3BDA0}"/>
                </a:ext>
              </a:extLst>
            </p:cNvPr>
            <p:cNvSpPr/>
            <p:nvPr/>
          </p:nvSpPr>
          <p:spPr>
            <a:xfrm>
              <a:off x="3378438" y="2806938"/>
              <a:ext cx="47841" cy="51880"/>
            </a:xfrm>
            <a:custGeom>
              <a:avLst/>
              <a:gdLst/>
              <a:ahLst/>
              <a:cxnLst/>
              <a:rect l="l" t="t" r="r" b="b"/>
              <a:pathLst>
                <a:path w="462" h="501" extrusionOk="0">
                  <a:moveTo>
                    <a:pt x="320" y="1"/>
                  </a:moveTo>
                  <a:cubicBezTo>
                    <a:pt x="287" y="1"/>
                    <a:pt x="253" y="16"/>
                    <a:pt x="232" y="53"/>
                  </a:cubicBezTo>
                  <a:cubicBezTo>
                    <a:pt x="186" y="167"/>
                    <a:pt x="118" y="258"/>
                    <a:pt x="49" y="349"/>
                  </a:cubicBezTo>
                  <a:cubicBezTo>
                    <a:pt x="0" y="431"/>
                    <a:pt x="79" y="501"/>
                    <a:pt x="154" y="501"/>
                  </a:cubicBezTo>
                  <a:cubicBezTo>
                    <a:pt x="183" y="501"/>
                    <a:pt x="212" y="490"/>
                    <a:pt x="232" y="463"/>
                  </a:cubicBezTo>
                  <a:cubicBezTo>
                    <a:pt x="300" y="349"/>
                    <a:pt x="369" y="258"/>
                    <a:pt x="414" y="167"/>
                  </a:cubicBezTo>
                  <a:cubicBezTo>
                    <a:pt x="461" y="73"/>
                    <a:pt x="391" y="1"/>
                    <a:pt x="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20;p46">
              <a:extLst>
                <a:ext uri="{FF2B5EF4-FFF2-40B4-BE49-F238E27FC236}">
                  <a16:creationId xmlns:a16="http://schemas.microsoft.com/office/drawing/2014/main" id="{B7B73F53-1404-4CCF-8AEF-10AAE9E6E118}"/>
                </a:ext>
              </a:extLst>
            </p:cNvPr>
            <p:cNvSpPr/>
            <p:nvPr/>
          </p:nvSpPr>
          <p:spPr>
            <a:xfrm>
              <a:off x="3309678" y="2743771"/>
              <a:ext cx="58093" cy="46599"/>
            </a:xfrm>
            <a:custGeom>
              <a:avLst/>
              <a:gdLst/>
              <a:ahLst/>
              <a:cxnLst/>
              <a:rect l="l" t="t" r="r" b="b"/>
              <a:pathLst>
                <a:path w="561" h="450" extrusionOk="0">
                  <a:moveTo>
                    <a:pt x="428" y="1"/>
                  </a:moveTo>
                  <a:cubicBezTo>
                    <a:pt x="410" y="1"/>
                    <a:pt x="391" y="7"/>
                    <a:pt x="371" y="24"/>
                  </a:cubicBezTo>
                  <a:cubicBezTo>
                    <a:pt x="279" y="92"/>
                    <a:pt x="188" y="160"/>
                    <a:pt x="97" y="229"/>
                  </a:cubicBezTo>
                  <a:cubicBezTo>
                    <a:pt x="0" y="306"/>
                    <a:pt x="67" y="449"/>
                    <a:pt x="146" y="449"/>
                  </a:cubicBezTo>
                  <a:cubicBezTo>
                    <a:pt x="160" y="449"/>
                    <a:pt x="174" y="445"/>
                    <a:pt x="188" y="434"/>
                  </a:cubicBezTo>
                  <a:cubicBezTo>
                    <a:pt x="279" y="343"/>
                    <a:pt x="371" y="275"/>
                    <a:pt x="485" y="206"/>
                  </a:cubicBezTo>
                  <a:cubicBezTo>
                    <a:pt x="560" y="150"/>
                    <a:pt x="511" y="1"/>
                    <a:pt x="4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21;p46">
              <a:extLst>
                <a:ext uri="{FF2B5EF4-FFF2-40B4-BE49-F238E27FC236}">
                  <a16:creationId xmlns:a16="http://schemas.microsoft.com/office/drawing/2014/main" id="{D7272650-2020-49DB-B584-9D9DD3C27C0E}"/>
                </a:ext>
              </a:extLst>
            </p:cNvPr>
            <p:cNvSpPr/>
            <p:nvPr/>
          </p:nvSpPr>
          <p:spPr>
            <a:xfrm>
              <a:off x="3285239" y="2626548"/>
              <a:ext cx="32205" cy="66481"/>
            </a:xfrm>
            <a:custGeom>
              <a:avLst/>
              <a:gdLst/>
              <a:ahLst/>
              <a:cxnLst/>
              <a:rect l="l" t="t" r="r" b="b"/>
              <a:pathLst>
                <a:path w="311" h="642" extrusionOk="0">
                  <a:moveTo>
                    <a:pt x="124" y="0"/>
                  </a:moveTo>
                  <a:cubicBezTo>
                    <a:pt x="64" y="0"/>
                    <a:pt x="0" y="49"/>
                    <a:pt x="13" y="128"/>
                  </a:cubicBezTo>
                  <a:cubicBezTo>
                    <a:pt x="59" y="265"/>
                    <a:pt x="82" y="402"/>
                    <a:pt x="82" y="539"/>
                  </a:cubicBezTo>
                  <a:cubicBezTo>
                    <a:pt x="93" y="608"/>
                    <a:pt x="150" y="642"/>
                    <a:pt x="204" y="642"/>
                  </a:cubicBezTo>
                  <a:cubicBezTo>
                    <a:pt x="259" y="642"/>
                    <a:pt x="310" y="608"/>
                    <a:pt x="310" y="539"/>
                  </a:cubicBezTo>
                  <a:cubicBezTo>
                    <a:pt x="287" y="379"/>
                    <a:pt x="264" y="242"/>
                    <a:pt x="219" y="83"/>
                  </a:cubicBezTo>
                  <a:cubicBezTo>
                    <a:pt x="209" y="25"/>
                    <a:pt x="168" y="0"/>
                    <a:pt x="1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22;p46">
              <a:extLst>
                <a:ext uri="{FF2B5EF4-FFF2-40B4-BE49-F238E27FC236}">
                  <a16:creationId xmlns:a16="http://schemas.microsoft.com/office/drawing/2014/main" id="{4CC87C30-7C80-4917-84F7-51F5590D8F59}"/>
                </a:ext>
              </a:extLst>
            </p:cNvPr>
            <p:cNvSpPr/>
            <p:nvPr/>
          </p:nvSpPr>
          <p:spPr>
            <a:xfrm>
              <a:off x="3390036" y="2648605"/>
              <a:ext cx="37590" cy="62856"/>
            </a:xfrm>
            <a:custGeom>
              <a:avLst/>
              <a:gdLst/>
              <a:ahLst/>
              <a:cxnLst/>
              <a:rect l="l" t="t" r="r" b="b"/>
              <a:pathLst>
                <a:path w="363" h="607" extrusionOk="0">
                  <a:moveTo>
                    <a:pt x="135" y="0"/>
                  </a:moveTo>
                  <a:cubicBezTo>
                    <a:pt x="68" y="0"/>
                    <a:pt x="0" y="59"/>
                    <a:pt x="28" y="144"/>
                  </a:cubicBezTo>
                  <a:cubicBezTo>
                    <a:pt x="74" y="258"/>
                    <a:pt x="97" y="395"/>
                    <a:pt x="143" y="532"/>
                  </a:cubicBezTo>
                  <a:cubicBezTo>
                    <a:pt x="151" y="584"/>
                    <a:pt x="187" y="606"/>
                    <a:pt x="226" y="606"/>
                  </a:cubicBezTo>
                  <a:cubicBezTo>
                    <a:pt x="289" y="606"/>
                    <a:pt x="362" y="548"/>
                    <a:pt x="348" y="463"/>
                  </a:cubicBezTo>
                  <a:cubicBezTo>
                    <a:pt x="302" y="349"/>
                    <a:pt x="280" y="212"/>
                    <a:pt x="234" y="75"/>
                  </a:cubicBezTo>
                  <a:cubicBezTo>
                    <a:pt x="216" y="23"/>
                    <a:pt x="176" y="0"/>
                    <a:pt x="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23;p46">
              <a:extLst>
                <a:ext uri="{FF2B5EF4-FFF2-40B4-BE49-F238E27FC236}">
                  <a16:creationId xmlns:a16="http://schemas.microsoft.com/office/drawing/2014/main" id="{023E6ED0-B84C-4413-819F-BBD3949F09FC}"/>
                </a:ext>
              </a:extLst>
            </p:cNvPr>
            <p:cNvSpPr/>
            <p:nvPr/>
          </p:nvSpPr>
          <p:spPr>
            <a:xfrm>
              <a:off x="3200015" y="2536146"/>
              <a:ext cx="35208" cy="76008"/>
            </a:xfrm>
            <a:custGeom>
              <a:avLst/>
              <a:gdLst/>
              <a:ahLst/>
              <a:cxnLst/>
              <a:rect l="l" t="t" r="r" b="b"/>
              <a:pathLst>
                <a:path w="340" h="734" extrusionOk="0">
                  <a:moveTo>
                    <a:pt x="208" y="1"/>
                  </a:moveTo>
                  <a:cubicBezTo>
                    <a:pt x="166" y="1"/>
                    <a:pt x="124" y="21"/>
                    <a:pt x="106" y="66"/>
                  </a:cubicBezTo>
                  <a:cubicBezTo>
                    <a:pt x="83" y="248"/>
                    <a:pt x="60" y="431"/>
                    <a:pt x="15" y="591"/>
                  </a:cubicBezTo>
                  <a:cubicBezTo>
                    <a:pt x="0" y="675"/>
                    <a:pt x="74" y="734"/>
                    <a:pt x="137" y="734"/>
                  </a:cubicBezTo>
                  <a:cubicBezTo>
                    <a:pt x="176" y="734"/>
                    <a:pt x="211" y="711"/>
                    <a:pt x="220" y="659"/>
                  </a:cubicBezTo>
                  <a:cubicBezTo>
                    <a:pt x="266" y="476"/>
                    <a:pt x="288" y="317"/>
                    <a:pt x="311" y="134"/>
                  </a:cubicBezTo>
                  <a:cubicBezTo>
                    <a:pt x="339" y="50"/>
                    <a:pt x="274" y="1"/>
                    <a:pt x="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24;p46">
              <a:extLst>
                <a:ext uri="{FF2B5EF4-FFF2-40B4-BE49-F238E27FC236}">
                  <a16:creationId xmlns:a16="http://schemas.microsoft.com/office/drawing/2014/main" id="{6E2B7903-504F-4765-AE8A-465B4A5FC81D}"/>
                </a:ext>
              </a:extLst>
            </p:cNvPr>
            <p:cNvSpPr/>
            <p:nvPr/>
          </p:nvSpPr>
          <p:spPr>
            <a:xfrm>
              <a:off x="3302326" y="2500938"/>
              <a:ext cx="48980" cy="74558"/>
            </a:xfrm>
            <a:custGeom>
              <a:avLst/>
              <a:gdLst/>
              <a:ahLst/>
              <a:cxnLst/>
              <a:rect l="l" t="t" r="r" b="b"/>
              <a:pathLst>
                <a:path w="473" h="720" extrusionOk="0">
                  <a:moveTo>
                    <a:pt x="138" y="1"/>
                  </a:moveTo>
                  <a:cubicBezTo>
                    <a:pt x="73" y="1"/>
                    <a:pt x="0" y="78"/>
                    <a:pt x="31" y="154"/>
                  </a:cubicBezTo>
                  <a:cubicBezTo>
                    <a:pt x="99" y="337"/>
                    <a:pt x="191" y="497"/>
                    <a:pt x="259" y="657"/>
                  </a:cubicBezTo>
                  <a:cubicBezTo>
                    <a:pt x="274" y="701"/>
                    <a:pt x="303" y="719"/>
                    <a:pt x="335" y="719"/>
                  </a:cubicBezTo>
                  <a:cubicBezTo>
                    <a:pt x="400" y="719"/>
                    <a:pt x="473" y="642"/>
                    <a:pt x="442" y="565"/>
                  </a:cubicBezTo>
                  <a:cubicBezTo>
                    <a:pt x="373" y="383"/>
                    <a:pt x="282" y="223"/>
                    <a:pt x="214" y="63"/>
                  </a:cubicBezTo>
                  <a:cubicBezTo>
                    <a:pt x="199" y="19"/>
                    <a:pt x="169" y="1"/>
                    <a:pt x="1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25;p46">
              <a:extLst>
                <a:ext uri="{FF2B5EF4-FFF2-40B4-BE49-F238E27FC236}">
                  <a16:creationId xmlns:a16="http://schemas.microsoft.com/office/drawing/2014/main" id="{E46FA379-AE7D-4FD9-B151-4BEAE52428BA}"/>
                </a:ext>
              </a:extLst>
            </p:cNvPr>
            <p:cNvSpPr/>
            <p:nvPr/>
          </p:nvSpPr>
          <p:spPr>
            <a:xfrm>
              <a:off x="3224143" y="2433938"/>
              <a:ext cx="48463" cy="65859"/>
            </a:xfrm>
            <a:custGeom>
              <a:avLst/>
              <a:gdLst/>
              <a:ahLst/>
              <a:cxnLst/>
              <a:rect l="l" t="t" r="r" b="b"/>
              <a:pathLst>
                <a:path w="468" h="636" extrusionOk="0">
                  <a:moveTo>
                    <a:pt x="149" y="1"/>
                  </a:moveTo>
                  <a:cubicBezTo>
                    <a:pt x="82" y="1"/>
                    <a:pt x="0" y="82"/>
                    <a:pt x="33" y="162"/>
                  </a:cubicBezTo>
                  <a:lnTo>
                    <a:pt x="238" y="573"/>
                  </a:lnTo>
                  <a:cubicBezTo>
                    <a:pt x="260" y="617"/>
                    <a:pt x="293" y="635"/>
                    <a:pt x="327" y="635"/>
                  </a:cubicBezTo>
                  <a:cubicBezTo>
                    <a:pt x="398" y="635"/>
                    <a:pt x="467" y="552"/>
                    <a:pt x="421" y="459"/>
                  </a:cubicBezTo>
                  <a:cubicBezTo>
                    <a:pt x="352" y="322"/>
                    <a:pt x="284" y="185"/>
                    <a:pt x="215" y="48"/>
                  </a:cubicBezTo>
                  <a:cubicBezTo>
                    <a:pt x="202" y="15"/>
                    <a:pt x="177" y="1"/>
                    <a:pt x="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26;p46">
              <a:extLst>
                <a:ext uri="{FF2B5EF4-FFF2-40B4-BE49-F238E27FC236}">
                  <a16:creationId xmlns:a16="http://schemas.microsoft.com/office/drawing/2014/main" id="{C13588AA-1C1A-4C9D-8F1F-DD9611B540CB}"/>
                </a:ext>
              </a:extLst>
            </p:cNvPr>
            <p:cNvSpPr/>
            <p:nvPr/>
          </p:nvSpPr>
          <p:spPr>
            <a:xfrm>
              <a:off x="3138608" y="2394899"/>
              <a:ext cx="31273" cy="57886"/>
            </a:xfrm>
            <a:custGeom>
              <a:avLst/>
              <a:gdLst/>
              <a:ahLst/>
              <a:cxnLst/>
              <a:rect l="l" t="t" r="r" b="b"/>
              <a:pathLst>
                <a:path w="302" h="559" extrusionOk="0">
                  <a:moveTo>
                    <a:pt x="177" y="0"/>
                  </a:moveTo>
                  <a:cubicBezTo>
                    <a:pt x="134" y="0"/>
                    <a:pt x="92" y="25"/>
                    <a:pt x="83" y="83"/>
                  </a:cubicBezTo>
                  <a:cubicBezTo>
                    <a:pt x="60" y="197"/>
                    <a:pt x="37" y="311"/>
                    <a:pt x="14" y="425"/>
                  </a:cubicBezTo>
                  <a:cubicBezTo>
                    <a:pt x="0" y="509"/>
                    <a:pt x="71" y="558"/>
                    <a:pt x="134" y="558"/>
                  </a:cubicBezTo>
                  <a:cubicBezTo>
                    <a:pt x="174" y="558"/>
                    <a:pt x="211" y="538"/>
                    <a:pt x="220" y="494"/>
                  </a:cubicBezTo>
                  <a:cubicBezTo>
                    <a:pt x="242" y="357"/>
                    <a:pt x="265" y="243"/>
                    <a:pt x="288" y="128"/>
                  </a:cubicBezTo>
                  <a:cubicBezTo>
                    <a:pt x="301" y="49"/>
                    <a:pt x="237" y="0"/>
                    <a:pt x="1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27;p46">
              <a:extLst>
                <a:ext uri="{FF2B5EF4-FFF2-40B4-BE49-F238E27FC236}">
                  <a16:creationId xmlns:a16="http://schemas.microsoft.com/office/drawing/2014/main" id="{A284E8CA-4E4F-4BF9-B433-F1D156F30054}"/>
                </a:ext>
              </a:extLst>
            </p:cNvPr>
            <p:cNvSpPr/>
            <p:nvPr/>
          </p:nvSpPr>
          <p:spPr>
            <a:xfrm>
              <a:off x="2901263" y="2181785"/>
              <a:ext cx="231750" cy="168376"/>
            </a:xfrm>
            <a:custGeom>
              <a:avLst/>
              <a:gdLst/>
              <a:ahLst/>
              <a:cxnLst/>
              <a:rect l="l" t="t" r="r" b="b"/>
              <a:pathLst>
                <a:path w="2238" h="1626" extrusionOk="0">
                  <a:moveTo>
                    <a:pt x="1199" y="1"/>
                  </a:moveTo>
                  <a:cubicBezTo>
                    <a:pt x="1165" y="1"/>
                    <a:pt x="1131" y="7"/>
                    <a:pt x="1096" y="18"/>
                  </a:cubicBezTo>
                  <a:cubicBezTo>
                    <a:pt x="914" y="41"/>
                    <a:pt x="708" y="109"/>
                    <a:pt x="526" y="269"/>
                  </a:cubicBezTo>
                  <a:cubicBezTo>
                    <a:pt x="138" y="566"/>
                    <a:pt x="1" y="1000"/>
                    <a:pt x="229" y="1251"/>
                  </a:cubicBezTo>
                  <a:cubicBezTo>
                    <a:pt x="320" y="1353"/>
                    <a:pt x="417" y="1399"/>
                    <a:pt x="531" y="1399"/>
                  </a:cubicBezTo>
                  <a:cubicBezTo>
                    <a:pt x="646" y="1399"/>
                    <a:pt x="777" y="1353"/>
                    <a:pt x="937" y="1273"/>
                  </a:cubicBezTo>
                  <a:cubicBezTo>
                    <a:pt x="1175" y="1540"/>
                    <a:pt x="1396" y="1625"/>
                    <a:pt x="1589" y="1625"/>
                  </a:cubicBezTo>
                  <a:cubicBezTo>
                    <a:pt x="1711" y="1625"/>
                    <a:pt x="1821" y="1591"/>
                    <a:pt x="1918" y="1547"/>
                  </a:cubicBezTo>
                  <a:cubicBezTo>
                    <a:pt x="2192" y="1365"/>
                    <a:pt x="2238" y="863"/>
                    <a:pt x="1987" y="452"/>
                  </a:cubicBezTo>
                  <a:cubicBezTo>
                    <a:pt x="1850" y="269"/>
                    <a:pt x="1667" y="155"/>
                    <a:pt x="1484" y="87"/>
                  </a:cubicBezTo>
                  <a:cubicBezTo>
                    <a:pt x="1439" y="41"/>
                    <a:pt x="1370" y="18"/>
                    <a:pt x="1302" y="18"/>
                  </a:cubicBezTo>
                  <a:cubicBezTo>
                    <a:pt x="1268" y="7"/>
                    <a:pt x="1233" y="1"/>
                    <a:pt x="1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28;p46">
              <a:extLst>
                <a:ext uri="{FF2B5EF4-FFF2-40B4-BE49-F238E27FC236}">
                  <a16:creationId xmlns:a16="http://schemas.microsoft.com/office/drawing/2014/main" id="{DE19905B-C6CD-4AF1-8A8E-BB9BA1FEFE70}"/>
                </a:ext>
              </a:extLst>
            </p:cNvPr>
            <p:cNvSpPr/>
            <p:nvPr/>
          </p:nvSpPr>
          <p:spPr>
            <a:xfrm>
              <a:off x="2901263" y="2181268"/>
              <a:ext cx="231750" cy="177385"/>
            </a:xfrm>
            <a:custGeom>
              <a:avLst/>
              <a:gdLst/>
              <a:ahLst/>
              <a:cxnLst/>
              <a:rect l="l" t="t" r="r" b="b"/>
              <a:pathLst>
                <a:path w="2238" h="1713" fill="none" extrusionOk="0">
                  <a:moveTo>
                    <a:pt x="1987" y="457"/>
                  </a:moveTo>
                  <a:cubicBezTo>
                    <a:pt x="1850" y="274"/>
                    <a:pt x="1667" y="160"/>
                    <a:pt x="1484" y="92"/>
                  </a:cubicBezTo>
                  <a:cubicBezTo>
                    <a:pt x="1439" y="46"/>
                    <a:pt x="1370" y="23"/>
                    <a:pt x="1302" y="23"/>
                  </a:cubicBezTo>
                  <a:cubicBezTo>
                    <a:pt x="1233" y="0"/>
                    <a:pt x="1165" y="0"/>
                    <a:pt x="1096" y="23"/>
                  </a:cubicBezTo>
                  <a:cubicBezTo>
                    <a:pt x="914" y="46"/>
                    <a:pt x="708" y="114"/>
                    <a:pt x="526" y="274"/>
                  </a:cubicBezTo>
                  <a:cubicBezTo>
                    <a:pt x="138" y="571"/>
                    <a:pt x="1" y="1005"/>
                    <a:pt x="229" y="1256"/>
                  </a:cubicBezTo>
                  <a:cubicBezTo>
                    <a:pt x="412" y="1461"/>
                    <a:pt x="617" y="1438"/>
                    <a:pt x="937" y="1278"/>
                  </a:cubicBezTo>
                  <a:cubicBezTo>
                    <a:pt x="1325" y="1712"/>
                    <a:pt x="1667" y="1667"/>
                    <a:pt x="1918" y="1552"/>
                  </a:cubicBezTo>
                  <a:cubicBezTo>
                    <a:pt x="2192" y="1370"/>
                    <a:pt x="2238" y="868"/>
                    <a:pt x="1987" y="457"/>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29;p46">
              <a:extLst>
                <a:ext uri="{FF2B5EF4-FFF2-40B4-BE49-F238E27FC236}">
                  <a16:creationId xmlns:a16="http://schemas.microsoft.com/office/drawing/2014/main" id="{C3A7A074-10DC-4C04-A369-49F0A0F08A29}"/>
                </a:ext>
              </a:extLst>
            </p:cNvPr>
            <p:cNvSpPr/>
            <p:nvPr/>
          </p:nvSpPr>
          <p:spPr>
            <a:xfrm>
              <a:off x="2832711" y="1880962"/>
              <a:ext cx="326294" cy="397331"/>
            </a:xfrm>
            <a:custGeom>
              <a:avLst/>
              <a:gdLst/>
              <a:ahLst/>
              <a:cxnLst/>
              <a:rect l="l" t="t" r="r" b="b"/>
              <a:pathLst>
                <a:path w="3151" h="3837" extrusionOk="0">
                  <a:moveTo>
                    <a:pt x="1475" y="1"/>
                  </a:moveTo>
                  <a:cubicBezTo>
                    <a:pt x="1463" y="1"/>
                    <a:pt x="1451" y="1"/>
                    <a:pt x="1439" y="1"/>
                  </a:cubicBezTo>
                  <a:lnTo>
                    <a:pt x="777" y="24"/>
                  </a:lnTo>
                  <a:cubicBezTo>
                    <a:pt x="343" y="47"/>
                    <a:pt x="1" y="458"/>
                    <a:pt x="1" y="960"/>
                  </a:cubicBezTo>
                  <a:lnTo>
                    <a:pt x="46" y="2010"/>
                  </a:lnTo>
                  <a:cubicBezTo>
                    <a:pt x="69" y="2512"/>
                    <a:pt x="435" y="2900"/>
                    <a:pt x="891" y="2900"/>
                  </a:cubicBezTo>
                  <a:lnTo>
                    <a:pt x="1256" y="2877"/>
                  </a:lnTo>
                  <a:lnTo>
                    <a:pt x="1279" y="3425"/>
                  </a:lnTo>
                  <a:cubicBezTo>
                    <a:pt x="1302" y="3653"/>
                    <a:pt x="1484" y="3836"/>
                    <a:pt x="1713" y="3836"/>
                  </a:cubicBezTo>
                  <a:lnTo>
                    <a:pt x="1987" y="3836"/>
                  </a:lnTo>
                  <a:cubicBezTo>
                    <a:pt x="2215" y="3813"/>
                    <a:pt x="2398" y="3631"/>
                    <a:pt x="2375" y="3402"/>
                  </a:cubicBezTo>
                  <a:lnTo>
                    <a:pt x="2352" y="2763"/>
                  </a:lnTo>
                  <a:lnTo>
                    <a:pt x="2352" y="2740"/>
                  </a:lnTo>
                  <a:lnTo>
                    <a:pt x="2329" y="2101"/>
                  </a:lnTo>
                  <a:cubicBezTo>
                    <a:pt x="2329" y="2101"/>
                    <a:pt x="2329" y="2079"/>
                    <a:pt x="2329" y="2079"/>
                  </a:cubicBezTo>
                  <a:cubicBezTo>
                    <a:pt x="2420" y="2124"/>
                    <a:pt x="2534" y="2147"/>
                    <a:pt x="2649" y="2147"/>
                  </a:cubicBezTo>
                  <a:cubicBezTo>
                    <a:pt x="2922" y="2147"/>
                    <a:pt x="3151" y="1896"/>
                    <a:pt x="3151" y="1599"/>
                  </a:cubicBezTo>
                  <a:cubicBezTo>
                    <a:pt x="3151" y="1325"/>
                    <a:pt x="2900" y="1097"/>
                    <a:pt x="2603" y="1097"/>
                  </a:cubicBezTo>
                  <a:cubicBezTo>
                    <a:pt x="2489" y="1097"/>
                    <a:pt x="2375" y="1143"/>
                    <a:pt x="2306" y="1211"/>
                  </a:cubicBezTo>
                  <a:lnTo>
                    <a:pt x="2283" y="892"/>
                  </a:lnTo>
                  <a:cubicBezTo>
                    <a:pt x="2261" y="403"/>
                    <a:pt x="1915" y="1"/>
                    <a:pt x="14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30;p46">
              <a:extLst>
                <a:ext uri="{FF2B5EF4-FFF2-40B4-BE49-F238E27FC236}">
                  <a16:creationId xmlns:a16="http://schemas.microsoft.com/office/drawing/2014/main" id="{E2AE4F2F-85E9-4BD0-81F4-1545E4E7A8F2}"/>
                </a:ext>
              </a:extLst>
            </p:cNvPr>
            <p:cNvSpPr/>
            <p:nvPr/>
          </p:nvSpPr>
          <p:spPr>
            <a:xfrm>
              <a:off x="2832711" y="1878684"/>
              <a:ext cx="326294" cy="399609"/>
            </a:xfrm>
            <a:custGeom>
              <a:avLst/>
              <a:gdLst/>
              <a:ahLst/>
              <a:cxnLst/>
              <a:rect l="l" t="t" r="r" b="b"/>
              <a:pathLst>
                <a:path w="3151" h="3859" fill="none" extrusionOk="0">
                  <a:moveTo>
                    <a:pt x="2603" y="1119"/>
                  </a:moveTo>
                  <a:cubicBezTo>
                    <a:pt x="2489" y="1119"/>
                    <a:pt x="2375" y="1165"/>
                    <a:pt x="2306" y="1233"/>
                  </a:cubicBezTo>
                  <a:lnTo>
                    <a:pt x="2283" y="914"/>
                  </a:lnTo>
                  <a:cubicBezTo>
                    <a:pt x="2261" y="411"/>
                    <a:pt x="1895" y="1"/>
                    <a:pt x="1439" y="23"/>
                  </a:cubicBezTo>
                  <a:lnTo>
                    <a:pt x="777" y="46"/>
                  </a:lnTo>
                  <a:cubicBezTo>
                    <a:pt x="343" y="69"/>
                    <a:pt x="1" y="480"/>
                    <a:pt x="1" y="982"/>
                  </a:cubicBezTo>
                  <a:lnTo>
                    <a:pt x="46" y="2032"/>
                  </a:lnTo>
                  <a:cubicBezTo>
                    <a:pt x="69" y="2534"/>
                    <a:pt x="435" y="2922"/>
                    <a:pt x="891" y="2922"/>
                  </a:cubicBezTo>
                  <a:lnTo>
                    <a:pt x="1256" y="2899"/>
                  </a:lnTo>
                  <a:lnTo>
                    <a:pt x="1279" y="3447"/>
                  </a:lnTo>
                  <a:cubicBezTo>
                    <a:pt x="1302" y="3675"/>
                    <a:pt x="1484" y="3858"/>
                    <a:pt x="1713" y="3858"/>
                  </a:cubicBezTo>
                  <a:lnTo>
                    <a:pt x="1987" y="3858"/>
                  </a:lnTo>
                  <a:cubicBezTo>
                    <a:pt x="2215" y="3835"/>
                    <a:pt x="2398" y="3653"/>
                    <a:pt x="2375" y="3424"/>
                  </a:cubicBezTo>
                  <a:lnTo>
                    <a:pt x="2352" y="2785"/>
                  </a:lnTo>
                  <a:lnTo>
                    <a:pt x="2352" y="2762"/>
                  </a:lnTo>
                  <a:lnTo>
                    <a:pt x="2329" y="2123"/>
                  </a:lnTo>
                  <a:cubicBezTo>
                    <a:pt x="2329" y="2123"/>
                    <a:pt x="2329" y="2101"/>
                    <a:pt x="2329" y="2101"/>
                  </a:cubicBezTo>
                  <a:cubicBezTo>
                    <a:pt x="2420" y="2146"/>
                    <a:pt x="2534" y="2169"/>
                    <a:pt x="2649" y="2169"/>
                  </a:cubicBezTo>
                  <a:cubicBezTo>
                    <a:pt x="2922" y="2169"/>
                    <a:pt x="3151" y="1918"/>
                    <a:pt x="3151" y="1621"/>
                  </a:cubicBezTo>
                  <a:cubicBezTo>
                    <a:pt x="3151" y="1347"/>
                    <a:pt x="2900" y="1119"/>
                    <a:pt x="2603" y="1119"/>
                  </a:cubicBez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31;p46">
              <a:extLst>
                <a:ext uri="{FF2B5EF4-FFF2-40B4-BE49-F238E27FC236}">
                  <a16:creationId xmlns:a16="http://schemas.microsoft.com/office/drawing/2014/main" id="{4B8A43A8-967D-4A83-B1C2-E0AD7BDE2A8E}"/>
                </a:ext>
              </a:extLst>
            </p:cNvPr>
            <p:cNvSpPr/>
            <p:nvPr/>
          </p:nvSpPr>
          <p:spPr>
            <a:xfrm>
              <a:off x="3071505" y="2020552"/>
              <a:ext cx="37900" cy="37900"/>
            </a:xfrm>
            <a:custGeom>
              <a:avLst/>
              <a:gdLst/>
              <a:ahLst/>
              <a:cxnLst/>
              <a:rect l="l" t="t" r="r" b="b"/>
              <a:pathLst>
                <a:path w="366" h="366" fill="none" extrusionOk="0">
                  <a:moveTo>
                    <a:pt x="23" y="365"/>
                  </a:moveTo>
                  <a:cubicBezTo>
                    <a:pt x="23" y="365"/>
                    <a:pt x="0" y="0"/>
                    <a:pt x="365" y="23"/>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32;p46">
              <a:extLst>
                <a:ext uri="{FF2B5EF4-FFF2-40B4-BE49-F238E27FC236}">
                  <a16:creationId xmlns:a16="http://schemas.microsoft.com/office/drawing/2014/main" id="{EC1C6BCE-F41D-419B-8A98-862606D0A7A5}"/>
                </a:ext>
              </a:extLst>
            </p:cNvPr>
            <p:cNvSpPr/>
            <p:nvPr/>
          </p:nvSpPr>
          <p:spPr>
            <a:xfrm>
              <a:off x="2941442" y="1996839"/>
              <a:ext cx="30859" cy="30859"/>
            </a:xfrm>
            <a:custGeom>
              <a:avLst/>
              <a:gdLst/>
              <a:ahLst/>
              <a:cxnLst/>
              <a:rect l="l" t="t" r="r" b="b"/>
              <a:pathLst>
                <a:path w="298" h="298" extrusionOk="0">
                  <a:moveTo>
                    <a:pt x="138" y="1"/>
                  </a:moveTo>
                  <a:cubicBezTo>
                    <a:pt x="69" y="1"/>
                    <a:pt x="1" y="69"/>
                    <a:pt x="1" y="161"/>
                  </a:cubicBezTo>
                  <a:cubicBezTo>
                    <a:pt x="1" y="229"/>
                    <a:pt x="69" y="298"/>
                    <a:pt x="161" y="298"/>
                  </a:cubicBezTo>
                  <a:cubicBezTo>
                    <a:pt x="252" y="298"/>
                    <a:pt x="298" y="229"/>
                    <a:pt x="298" y="138"/>
                  </a:cubicBezTo>
                  <a:cubicBezTo>
                    <a:pt x="298" y="69"/>
                    <a:pt x="229"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33;p46">
              <a:extLst>
                <a:ext uri="{FF2B5EF4-FFF2-40B4-BE49-F238E27FC236}">
                  <a16:creationId xmlns:a16="http://schemas.microsoft.com/office/drawing/2014/main" id="{3A998FD4-CE22-46E2-B850-F4A8EBC14CB4}"/>
                </a:ext>
              </a:extLst>
            </p:cNvPr>
            <p:cNvSpPr/>
            <p:nvPr/>
          </p:nvSpPr>
          <p:spPr>
            <a:xfrm>
              <a:off x="2844516" y="1999220"/>
              <a:ext cx="26199" cy="28477"/>
            </a:xfrm>
            <a:custGeom>
              <a:avLst/>
              <a:gdLst/>
              <a:ahLst/>
              <a:cxnLst/>
              <a:rect l="l" t="t" r="r" b="b"/>
              <a:pathLst>
                <a:path w="253" h="275" extrusionOk="0">
                  <a:moveTo>
                    <a:pt x="115" y="1"/>
                  </a:moveTo>
                  <a:cubicBezTo>
                    <a:pt x="47" y="1"/>
                    <a:pt x="1" y="69"/>
                    <a:pt x="1" y="138"/>
                  </a:cubicBezTo>
                  <a:cubicBezTo>
                    <a:pt x="1" y="206"/>
                    <a:pt x="69" y="275"/>
                    <a:pt x="138" y="275"/>
                  </a:cubicBezTo>
                  <a:cubicBezTo>
                    <a:pt x="206" y="252"/>
                    <a:pt x="252" y="206"/>
                    <a:pt x="252" y="138"/>
                  </a:cubicBezTo>
                  <a:cubicBezTo>
                    <a:pt x="252" y="69"/>
                    <a:pt x="184" y="1"/>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34;p46">
              <a:extLst>
                <a:ext uri="{FF2B5EF4-FFF2-40B4-BE49-F238E27FC236}">
                  <a16:creationId xmlns:a16="http://schemas.microsoft.com/office/drawing/2014/main" id="{CB3383FF-3D05-4953-9713-072713CDCA27}"/>
                </a:ext>
              </a:extLst>
            </p:cNvPr>
            <p:cNvSpPr/>
            <p:nvPr/>
          </p:nvSpPr>
          <p:spPr>
            <a:xfrm>
              <a:off x="2949209" y="1972814"/>
              <a:ext cx="36658" cy="17604"/>
            </a:xfrm>
            <a:custGeom>
              <a:avLst/>
              <a:gdLst/>
              <a:ahLst/>
              <a:cxnLst/>
              <a:rect l="l" t="t" r="r" b="b"/>
              <a:pathLst>
                <a:path w="354" h="170" extrusionOk="0">
                  <a:moveTo>
                    <a:pt x="45" y="0"/>
                  </a:moveTo>
                  <a:cubicBezTo>
                    <a:pt x="12" y="0"/>
                    <a:pt x="1" y="53"/>
                    <a:pt x="40" y="73"/>
                  </a:cubicBezTo>
                  <a:cubicBezTo>
                    <a:pt x="131" y="96"/>
                    <a:pt x="200" y="119"/>
                    <a:pt x="268" y="164"/>
                  </a:cubicBezTo>
                  <a:cubicBezTo>
                    <a:pt x="275" y="168"/>
                    <a:pt x="281" y="169"/>
                    <a:pt x="287" y="169"/>
                  </a:cubicBezTo>
                  <a:cubicBezTo>
                    <a:pt x="325" y="169"/>
                    <a:pt x="353" y="116"/>
                    <a:pt x="314" y="96"/>
                  </a:cubicBezTo>
                  <a:cubicBezTo>
                    <a:pt x="223" y="50"/>
                    <a:pt x="154" y="27"/>
                    <a:pt x="63" y="5"/>
                  </a:cubicBezTo>
                  <a:cubicBezTo>
                    <a:pt x="56" y="1"/>
                    <a:pt x="50"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35;p46">
              <a:extLst>
                <a:ext uri="{FF2B5EF4-FFF2-40B4-BE49-F238E27FC236}">
                  <a16:creationId xmlns:a16="http://schemas.microsoft.com/office/drawing/2014/main" id="{97DA0943-E115-4BC4-9BD1-83380E9ED954}"/>
                </a:ext>
              </a:extLst>
            </p:cNvPr>
            <p:cNvSpPr/>
            <p:nvPr/>
          </p:nvSpPr>
          <p:spPr>
            <a:xfrm>
              <a:off x="2837474" y="1982652"/>
              <a:ext cx="37900" cy="9630"/>
            </a:xfrm>
            <a:custGeom>
              <a:avLst/>
              <a:gdLst/>
              <a:ahLst/>
              <a:cxnLst/>
              <a:rect l="l" t="t" r="r" b="b"/>
              <a:pathLst>
                <a:path w="366" h="93" extrusionOk="0">
                  <a:moveTo>
                    <a:pt x="320" y="1"/>
                  </a:moveTo>
                  <a:cubicBezTo>
                    <a:pt x="229" y="1"/>
                    <a:pt x="137" y="1"/>
                    <a:pt x="46" y="24"/>
                  </a:cubicBezTo>
                  <a:cubicBezTo>
                    <a:pt x="0" y="24"/>
                    <a:pt x="23" y="92"/>
                    <a:pt x="69" y="92"/>
                  </a:cubicBezTo>
                  <a:cubicBezTo>
                    <a:pt x="160" y="69"/>
                    <a:pt x="229" y="69"/>
                    <a:pt x="320" y="69"/>
                  </a:cubicBezTo>
                  <a:cubicBezTo>
                    <a:pt x="366" y="69"/>
                    <a:pt x="366"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36;p46">
              <a:extLst>
                <a:ext uri="{FF2B5EF4-FFF2-40B4-BE49-F238E27FC236}">
                  <a16:creationId xmlns:a16="http://schemas.microsoft.com/office/drawing/2014/main" id="{2D512376-6C01-4B0F-8F59-7C186C206084}"/>
                </a:ext>
              </a:extLst>
            </p:cNvPr>
            <p:cNvSpPr/>
            <p:nvPr/>
          </p:nvSpPr>
          <p:spPr>
            <a:xfrm>
              <a:off x="2880035" y="1994353"/>
              <a:ext cx="30859" cy="54676"/>
            </a:xfrm>
            <a:custGeom>
              <a:avLst/>
              <a:gdLst/>
              <a:ahLst/>
              <a:cxnLst/>
              <a:rect l="l" t="t" r="r" b="b"/>
              <a:pathLst>
                <a:path w="298" h="528" extrusionOk="0">
                  <a:moveTo>
                    <a:pt x="46" y="413"/>
                  </a:moveTo>
                  <a:cubicBezTo>
                    <a:pt x="52" y="413"/>
                    <a:pt x="56" y="414"/>
                    <a:pt x="60" y="417"/>
                  </a:cubicBezTo>
                  <a:lnTo>
                    <a:pt x="60" y="417"/>
                  </a:lnTo>
                  <a:cubicBezTo>
                    <a:pt x="55" y="416"/>
                    <a:pt x="51" y="414"/>
                    <a:pt x="46" y="413"/>
                  </a:cubicBezTo>
                  <a:close/>
                  <a:moveTo>
                    <a:pt x="221" y="0"/>
                  </a:moveTo>
                  <a:cubicBezTo>
                    <a:pt x="207" y="0"/>
                    <a:pt x="192" y="7"/>
                    <a:pt x="183" y="25"/>
                  </a:cubicBezTo>
                  <a:cubicBezTo>
                    <a:pt x="160" y="162"/>
                    <a:pt x="92" y="299"/>
                    <a:pt x="23" y="413"/>
                  </a:cubicBezTo>
                  <a:cubicBezTo>
                    <a:pt x="0" y="436"/>
                    <a:pt x="23" y="459"/>
                    <a:pt x="46" y="481"/>
                  </a:cubicBezTo>
                  <a:cubicBezTo>
                    <a:pt x="114" y="504"/>
                    <a:pt x="160" y="504"/>
                    <a:pt x="229" y="527"/>
                  </a:cubicBezTo>
                  <a:cubicBezTo>
                    <a:pt x="274" y="527"/>
                    <a:pt x="297" y="459"/>
                    <a:pt x="251" y="459"/>
                  </a:cubicBezTo>
                  <a:cubicBezTo>
                    <a:pt x="198" y="441"/>
                    <a:pt x="144" y="437"/>
                    <a:pt x="90" y="425"/>
                  </a:cubicBezTo>
                  <a:lnTo>
                    <a:pt x="90" y="425"/>
                  </a:lnTo>
                  <a:cubicBezTo>
                    <a:pt x="168" y="299"/>
                    <a:pt x="210" y="173"/>
                    <a:pt x="251" y="48"/>
                  </a:cubicBezTo>
                  <a:cubicBezTo>
                    <a:pt x="266" y="20"/>
                    <a:pt x="245" y="0"/>
                    <a:pt x="2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37;p46">
              <a:extLst>
                <a:ext uri="{FF2B5EF4-FFF2-40B4-BE49-F238E27FC236}">
                  <a16:creationId xmlns:a16="http://schemas.microsoft.com/office/drawing/2014/main" id="{E1976896-E34B-415E-AE09-5677C19641D8}"/>
                </a:ext>
              </a:extLst>
            </p:cNvPr>
            <p:cNvSpPr/>
            <p:nvPr/>
          </p:nvSpPr>
          <p:spPr>
            <a:xfrm>
              <a:off x="2809101" y="1800605"/>
              <a:ext cx="345244" cy="217667"/>
            </a:xfrm>
            <a:custGeom>
              <a:avLst/>
              <a:gdLst/>
              <a:ahLst/>
              <a:cxnLst/>
              <a:rect l="l" t="t" r="r" b="b"/>
              <a:pathLst>
                <a:path w="3334" h="2102" extrusionOk="0">
                  <a:moveTo>
                    <a:pt x="1761" y="1"/>
                  </a:moveTo>
                  <a:cubicBezTo>
                    <a:pt x="1422" y="1"/>
                    <a:pt x="1069" y="115"/>
                    <a:pt x="731" y="344"/>
                  </a:cubicBezTo>
                  <a:cubicBezTo>
                    <a:pt x="1" y="800"/>
                    <a:pt x="46" y="1508"/>
                    <a:pt x="92" y="1622"/>
                  </a:cubicBezTo>
                  <a:cubicBezTo>
                    <a:pt x="115" y="1668"/>
                    <a:pt x="160" y="1713"/>
                    <a:pt x="229" y="1736"/>
                  </a:cubicBezTo>
                  <a:cubicBezTo>
                    <a:pt x="297" y="1736"/>
                    <a:pt x="411" y="1736"/>
                    <a:pt x="617" y="1668"/>
                  </a:cubicBezTo>
                  <a:cubicBezTo>
                    <a:pt x="1187" y="1531"/>
                    <a:pt x="1553" y="1006"/>
                    <a:pt x="1553" y="1006"/>
                  </a:cubicBezTo>
                  <a:lnTo>
                    <a:pt x="1553" y="1006"/>
                  </a:lnTo>
                  <a:cubicBezTo>
                    <a:pt x="1553" y="1006"/>
                    <a:pt x="1507" y="1097"/>
                    <a:pt x="1712" y="1531"/>
                  </a:cubicBezTo>
                  <a:cubicBezTo>
                    <a:pt x="1872" y="1827"/>
                    <a:pt x="2260" y="2010"/>
                    <a:pt x="2443" y="2101"/>
                  </a:cubicBezTo>
                  <a:cubicBezTo>
                    <a:pt x="2511" y="2010"/>
                    <a:pt x="2648" y="1896"/>
                    <a:pt x="2831" y="1873"/>
                  </a:cubicBezTo>
                  <a:cubicBezTo>
                    <a:pt x="2945" y="1873"/>
                    <a:pt x="3105" y="1942"/>
                    <a:pt x="3196" y="2010"/>
                  </a:cubicBezTo>
                  <a:cubicBezTo>
                    <a:pt x="3333" y="1713"/>
                    <a:pt x="3287" y="914"/>
                    <a:pt x="2785" y="412"/>
                  </a:cubicBezTo>
                  <a:cubicBezTo>
                    <a:pt x="2487" y="138"/>
                    <a:pt x="2133" y="1"/>
                    <a:pt x="17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38;p46">
              <a:extLst>
                <a:ext uri="{FF2B5EF4-FFF2-40B4-BE49-F238E27FC236}">
                  <a16:creationId xmlns:a16="http://schemas.microsoft.com/office/drawing/2014/main" id="{887D2536-9A92-43E7-90AD-4A16FCECB588}"/>
                </a:ext>
              </a:extLst>
            </p:cNvPr>
            <p:cNvSpPr/>
            <p:nvPr/>
          </p:nvSpPr>
          <p:spPr>
            <a:xfrm>
              <a:off x="2877653" y="2090244"/>
              <a:ext cx="56850" cy="31480"/>
            </a:xfrm>
            <a:custGeom>
              <a:avLst/>
              <a:gdLst/>
              <a:ahLst/>
              <a:cxnLst/>
              <a:rect l="l" t="t" r="r" b="b"/>
              <a:pathLst>
                <a:path w="549" h="304" extrusionOk="0">
                  <a:moveTo>
                    <a:pt x="514" y="0"/>
                  </a:moveTo>
                  <a:cubicBezTo>
                    <a:pt x="497" y="0"/>
                    <a:pt x="480" y="12"/>
                    <a:pt x="480" y="35"/>
                  </a:cubicBezTo>
                  <a:cubicBezTo>
                    <a:pt x="468" y="160"/>
                    <a:pt x="377" y="223"/>
                    <a:pt x="283" y="223"/>
                  </a:cubicBezTo>
                  <a:cubicBezTo>
                    <a:pt x="189" y="223"/>
                    <a:pt x="92" y="160"/>
                    <a:pt x="69" y="35"/>
                  </a:cubicBezTo>
                  <a:cubicBezTo>
                    <a:pt x="69" y="17"/>
                    <a:pt x="59" y="10"/>
                    <a:pt x="47" y="10"/>
                  </a:cubicBezTo>
                  <a:cubicBezTo>
                    <a:pt x="27" y="10"/>
                    <a:pt x="1" y="29"/>
                    <a:pt x="1" y="58"/>
                  </a:cubicBezTo>
                  <a:cubicBezTo>
                    <a:pt x="23" y="223"/>
                    <a:pt x="146" y="303"/>
                    <a:pt x="270" y="303"/>
                  </a:cubicBezTo>
                  <a:cubicBezTo>
                    <a:pt x="403" y="303"/>
                    <a:pt x="537" y="212"/>
                    <a:pt x="548" y="35"/>
                  </a:cubicBezTo>
                  <a:cubicBezTo>
                    <a:pt x="548" y="12"/>
                    <a:pt x="531"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39;p46">
              <a:extLst>
                <a:ext uri="{FF2B5EF4-FFF2-40B4-BE49-F238E27FC236}">
                  <a16:creationId xmlns:a16="http://schemas.microsoft.com/office/drawing/2014/main" id="{1AE4FD3D-78F6-4A2C-927D-B757A3CF0265}"/>
                </a:ext>
              </a:extLst>
            </p:cNvPr>
            <p:cNvSpPr/>
            <p:nvPr/>
          </p:nvSpPr>
          <p:spPr>
            <a:xfrm>
              <a:off x="2104730" y="3646654"/>
              <a:ext cx="165580" cy="219946"/>
            </a:xfrm>
            <a:custGeom>
              <a:avLst/>
              <a:gdLst/>
              <a:ahLst/>
              <a:cxnLst/>
              <a:rect l="l" t="t" r="r" b="b"/>
              <a:pathLst>
                <a:path w="1599" h="2124" extrusionOk="0">
                  <a:moveTo>
                    <a:pt x="1" y="1"/>
                  </a:moveTo>
                  <a:lnTo>
                    <a:pt x="69" y="1941"/>
                  </a:lnTo>
                  <a:lnTo>
                    <a:pt x="1553" y="2124"/>
                  </a:lnTo>
                  <a:lnTo>
                    <a:pt x="1598" y="24"/>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40;p46">
              <a:extLst>
                <a:ext uri="{FF2B5EF4-FFF2-40B4-BE49-F238E27FC236}">
                  <a16:creationId xmlns:a16="http://schemas.microsoft.com/office/drawing/2014/main" id="{B377239F-4B81-44AF-A7A2-26B867C94A83}"/>
                </a:ext>
              </a:extLst>
            </p:cNvPr>
            <p:cNvSpPr/>
            <p:nvPr/>
          </p:nvSpPr>
          <p:spPr>
            <a:xfrm>
              <a:off x="2104730" y="3646654"/>
              <a:ext cx="165580" cy="219946"/>
            </a:xfrm>
            <a:custGeom>
              <a:avLst/>
              <a:gdLst/>
              <a:ahLst/>
              <a:cxnLst/>
              <a:rect l="l" t="t" r="r" b="b"/>
              <a:pathLst>
                <a:path w="1599" h="2124" fill="none" extrusionOk="0">
                  <a:moveTo>
                    <a:pt x="1" y="1"/>
                  </a:moveTo>
                  <a:lnTo>
                    <a:pt x="69" y="1941"/>
                  </a:lnTo>
                  <a:lnTo>
                    <a:pt x="1553" y="2124"/>
                  </a:lnTo>
                  <a:lnTo>
                    <a:pt x="1598" y="24"/>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41;p46">
              <a:extLst>
                <a:ext uri="{FF2B5EF4-FFF2-40B4-BE49-F238E27FC236}">
                  <a16:creationId xmlns:a16="http://schemas.microsoft.com/office/drawing/2014/main" id="{28E8B047-DE25-42D9-ADAF-7E83BE53790B}"/>
                </a:ext>
              </a:extLst>
            </p:cNvPr>
            <p:cNvSpPr/>
            <p:nvPr/>
          </p:nvSpPr>
          <p:spPr>
            <a:xfrm>
              <a:off x="2128341" y="3646654"/>
              <a:ext cx="12012" cy="205759"/>
            </a:xfrm>
            <a:custGeom>
              <a:avLst/>
              <a:gdLst/>
              <a:ahLst/>
              <a:cxnLst/>
              <a:rect l="l" t="t" r="r" b="b"/>
              <a:pathLst>
                <a:path w="116" h="1987" fill="none" extrusionOk="0">
                  <a:moveTo>
                    <a:pt x="1" y="1"/>
                  </a:moveTo>
                  <a:lnTo>
                    <a:pt x="115" y="1987"/>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42;p46">
              <a:extLst>
                <a:ext uri="{FF2B5EF4-FFF2-40B4-BE49-F238E27FC236}">
                  <a16:creationId xmlns:a16="http://schemas.microsoft.com/office/drawing/2014/main" id="{54B46346-31C9-48E3-828E-A87782A6C343}"/>
                </a:ext>
              </a:extLst>
            </p:cNvPr>
            <p:cNvSpPr/>
            <p:nvPr/>
          </p:nvSpPr>
          <p:spPr>
            <a:xfrm>
              <a:off x="2166241" y="3646654"/>
              <a:ext cx="11909" cy="205759"/>
            </a:xfrm>
            <a:custGeom>
              <a:avLst/>
              <a:gdLst/>
              <a:ahLst/>
              <a:cxnLst/>
              <a:rect l="l" t="t" r="r" b="b"/>
              <a:pathLst>
                <a:path w="115" h="1987" fill="none" extrusionOk="0">
                  <a:moveTo>
                    <a:pt x="0" y="1"/>
                  </a:moveTo>
                  <a:lnTo>
                    <a:pt x="114" y="1987"/>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43;p46">
              <a:extLst>
                <a:ext uri="{FF2B5EF4-FFF2-40B4-BE49-F238E27FC236}">
                  <a16:creationId xmlns:a16="http://schemas.microsoft.com/office/drawing/2014/main" id="{9EAEFD9F-9E7C-4E27-AD48-C57144CF937E}"/>
                </a:ext>
              </a:extLst>
            </p:cNvPr>
            <p:cNvSpPr/>
            <p:nvPr/>
          </p:nvSpPr>
          <p:spPr>
            <a:xfrm>
              <a:off x="2199275" y="3644376"/>
              <a:ext cx="4867" cy="210419"/>
            </a:xfrm>
            <a:custGeom>
              <a:avLst/>
              <a:gdLst/>
              <a:ahLst/>
              <a:cxnLst/>
              <a:rect l="l" t="t" r="r" b="b"/>
              <a:pathLst>
                <a:path w="47" h="2032" fill="none" extrusionOk="0">
                  <a:moveTo>
                    <a:pt x="1" y="0"/>
                  </a:moveTo>
                  <a:lnTo>
                    <a:pt x="46" y="203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44;p46">
              <a:extLst>
                <a:ext uri="{FF2B5EF4-FFF2-40B4-BE49-F238E27FC236}">
                  <a16:creationId xmlns:a16="http://schemas.microsoft.com/office/drawing/2014/main" id="{F0133E9F-89F5-4CF0-BD20-6CA5D575878D}"/>
                </a:ext>
              </a:extLst>
            </p:cNvPr>
            <p:cNvSpPr/>
            <p:nvPr/>
          </p:nvSpPr>
          <p:spPr>
            <a:xfrm>
              <a:off x="2230030" y="3646654"/>
              <a:ext cx="4867" cy="210522"/>
            </a:xfrm>
            <a:custGeom>
              <a:avLst/>
              <a:gdLst/>
              <a:ahLst/>
              <a:cxnLst/>
              <a:rect l="l" t="t" r="r" b="b"/>
              <a:pathLst>
                <a:path w="47" h="2033" fill="none" extrusionOk="0">
                  <a:moveTo>
                    <a:pt x="0" y="1"/>
                  </a:moveTo>
                  <a:lnTo>
                    <a:pt x="46" y="203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45;p46">
              <a:extLst>
                <a:ext uri="{FF2B5EF4-FFF2-40B4-BE49-F238E27FC236}">
                  <a16:creationId xmlns:a16="http://schemas.microsoft.com/office/drawing/2014/main" id="{D1F892C0-CBB2-4881-9EEB-485407A9FEE9}"/>
                </a:ext>
              </a:extLst>
            </p:cNvPr>
            <p:cNvSpPr/>
            <p:nvPr/>
          </p:nvSpPr>
          <p:spPr>
            <a:xfrm>
              <a:off x="1823479" y="3805091"/>
              <a:ext cx="494049" cy="302580"/>
            </a:xfrm>
            <a:custGeom>
              <a:avLst/>
              <a:gdLst/>
              <a:ahLst/>
              <a:cxnLst/>
              <a:rect l="l" t="t" r="r" b="b"/>
              <a:pathLst>
                <a:path w="4771" h="2922" extrusionOk="0">
                  <a:moveTo>
                    <a:pt x="4611" y="0"/>
                  </a:moveTo>
                  <a:lnTo>
                    <a:pt x="2374" y="206"/>
                  </a:lnTo>
                  <a:lnTo>
                    <a:pt x="2329" y="1301"/>
                  </a:lnTo>
                  <a:lnTo>
                    <a:pt x="0" y="2922"/>
                  </a:lnTo>
                  <a:lnTo>
                    <a:pt x="4771" y="2831"/>
                  </a:lnTo>
                  <a:lnTo>
                    <a:pt x="46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246;p46">
              <a:extLst>
                <a:ext uri="{FF2B5EF4-FFF2-40B4-BE49-F238E27FC236}">
                  <a16:creationId xmlns:a16="http://schemas.microsoft.com/office/drawing/2014/main" id="{725C138A-EECF-46A0-A56F-18B96EA40F8C}"/>
                </a:ext>
              </a:extLst>
            </p:cNvPr>
            <p:cNvSpPr/>
            <p:nvPr/>
          </p:nvSpPr>
          <p:spPr>
            <a:xfrm>
              <a:off x="1823479" y="3805091"/>
              <a:ext cx="494049" cy="302580"/>
            </a:xfrm>
            <a:custGeom>
              <a:avLst/>
              <a:gdLst/>
              <a:ahLst/>
              <a:cxnLst/>
              <a:rect l="l" t="t" r="r" b="b"/>
              <a:pathLst>
                <a:path w="4771" h="2922" fill="none" extrusionOk="0">
                  <a:moveTo>
                    <a:pt x="0" y="2922"/>
                  </a:moveTo>
                  <a:lnTo>
                    <a:pt x="4771" y="2831"/>
                  </a:lnTo>
                  <a:lnTo>
                    <a:pt x="4611" y="0"/>
                  </a:lnTo>
                  <a:lnTo>
                    <a:pt x="2374" y="206"/>
                  </a:lnTo>
                  <a:lnTo>
                    <a:pt x="2329" y="1301"/>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247;p46">
              <a:extLst>
                <a:ext uri="{FF2B5EF4-FFF2-40B4-BE49-F238E27FC236}">
                  <a16:creationId xmlns:a16="http://schemas.microsoft.com/office/drawing/2014/main" id="{BD06A0D3-BED4-4734-B654-EA1BE5AD0253}"/>
                </a:ext>
              </a:extLst>
            </p:cNvPr>
            <p:cNvSpPr/>
            <p:nvPr/>
          </p:nvSpPr>
          <p:spPr>
            <a:xfrm>
              <a:off x="1967626" y="3982375"/>
              <a:ext cx="30859" cy="66274"/>
            </a:xfrm>
            <a:custGeom>
              <a:avLst/>
              <a:gdLst/>
              <a:ahLst/>
              <a:cxnLst/>
              <a:rect l="l" t="t" r="r" b="b"/>
              <a:pathLst>
                <a:path w="298" h="640" fill="none" extrusionOk="0">
                  <a:moveTo>
                    <a:pt x="1" y="0"/>
                  </a:moveTo>
                  <a:lnTo>
                    <a:pt x="298" y="63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248;p46">
              <a:extLst>
                <a:ext uri="{FF2B5EF4-FFF2-40B4-BE49-F238E27FC236}">
                  <a16:creationId xmlns:a16="http://schemas.microsoft.com/office/drawing/2014/main" id="{C1B184D0-A141-48F1-943F-A73F388F4D4B}"/>
                </a:ext>
              </a:extLst>
            </p:cNvPr>
            <p:cNvSpPr/>
            <p:nvPr/>
          </p:nvSpPr>
          <p:spPr>
            <a:xfrm>
              <a:off x="2012568" y="3956383"/>
              <a:ext cx="30859" cy="66274"/>
            </a:xfrm>
            <a:custGeom>
              <a:avLst/>
              <a:gdLst/>
              <a:ahLst/>
              <a:cxnLst/>
              <a:rect l="l" t="t" r="r" b="b"/>
              <a:pathLst>
                <a:path w="298" h="640" fill="none" extrusionOk="0">
                  <a:moveTo>
                    <a:pt x="0" y="0"/>
                  </a:moveTo>
                  <a:lnTo>
                    <a:pt x="297" y="63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249;p46">
              <a:extLst>
                <a:ext uri="{FF2B5EF4-FFF2-40B4-BE49-F238E27FC236}">
                  <a16:creationId xmlns:a16="http://schemas.microsoft.com/office/drawing/2014/main" id="{0B37C6A5-AF2C-4C86-885D-727630B8842D}"/>
                </a:ext>
              </a:extLst>
            </p:cNvPr>
            <p:cNvSpPr/>
            <p:nvPr/>
          </p:nvSpPr>
          <p:spPr>
            <a:xfrm>
              <a:off x="1918024" y="3800328"/>
              <a:ext cx="127784" cy="144249"/>
            </a:xfrm>
            <a:custGeom>
              <a:avLst/>
              <a:gdLst/>
              <a:ahLst/>
              <a:cxnLst/>
              <a:rect l="l" t="t" r="r" b="b"/>
              <a:pathLst>
                <a:path w="1234" h="1393" fill="none" extrusionOk="0">
                  <a:moveTo>
                    <a:pt x="1233" y="1393"/>
                  </a:moveTo>
                  <a:cubicBezTo>
                    <a:pt x="1233" y="1393"/>
                    <a:pt x="0" y="914"/>
                    <a:pt x="183" y="571"/>
                  </a:cubicBezTo>
                  <a:cubicBezTo>
                    <a:pt x="503" y="1"/>
                    <a:pt x="1233" y="1393"/>
                    <a:pt x="1233" y="1393"/>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250;p46">
              <a:extLst>
                <a:ext uri="{FF2B5EF4-FFF2-40B4-BE49-F238E27FC236}">
                  <a16:creationId xmlns:a16="http://schemas.microsoft.com/office/drawing/2014/main" id="{24C0FC42-31E4-4050-A7AE-878722E3C97D}"/>
                </a:ext>
              </a:extLst>
            </p:cNvPr>
            <p:cNvSpPr/>
            <p:nvPr/>
          </p:nvSpPr>
          <p:spPr>
            <a:xfrm>
              <a:off x="2014950" y="3823938"/>
              <a:ext cx="33137" cy="123020"/>
            </a:xfrm>
            <a:custGeom>
              <a:avLst/>
              <a:gdLst/>
              <a:ahLst/>
              <a:cxnLst/>
              <a:rect l="l" t="t" r="r" b="b"/>
              <a:pathLst>
                <a:path w="320" h="1188" fill="none" extrusionOk="0">
                  <a:moveTo>
                    <a:pt x="0" y="1"/>
                  </a:moveTo>
                  <a:lnTo>
                    <a:pt x="320" y="1188"/>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251;p46">
              <a:extLst>
                <a:ext uri="{FF2B5EF4-FFF2-40B4-BE49-F238E27FC236}">
                  <a16:creationId xmlns:a16="http://schemas.microsoft.com/office/drawing/2014/main" id="{BEF3F7A0-0362-4623-8BA8-50ABC3B2E3F0}"/>
                </a:ext>
              </a:extLst>
            </p:cNvPr>
            <p:cNvSpPr/>
            <p:nvPr/>
          </p:nvSpPr>
          <p:spPr>
            <a:xfrm>
              <a:off x="2118917" y="3890005"/>
              <a:ext cx="120639" cy="118568"/>
            </a:xfrm>
            <a:custGeom>
              <a:avLst/>
              <a:gdLst/>
              <a:ahLst/>
              <a:cxnLst/>
              <a:rect l="l" t="t" r="r" b="b"/>
              <a:pathLst>
                <a:path w="1165" h="1145" extrusionOk="0">
                  <a:moveTo>
                    <a:pt x="609" y="0"/>
                  </a:moveTo>
                  <a:cubicBezTo>
                    <a:pt x="596" y="0"/>
                    <a:pt x="584" y="1"/>
                    <a:pt x="571" y="2"/>
                  </a:cubicBezTo>
                  <a:cubicBezTo>
                    <a:pt x="252" y="2"/>
                    <a:pt x="1" y="276"/>
                    <a:pt x="1" y="595"/>
                  </a:cubicBezTo>
                  <a:cubicBezTo>
                    <a:pt x="22" y="901"/>
                    <a:pt x="254" y="1145"/>
                    <a:pt x="554" y="1145"/>
                  </a:cubicBezTo>
                  <a:cubicBezTo>
                    <a:pt x="567" y="1145"/>
                    <a:pt x="581" y="1144"/>
                    <a:pt x="594" y="1143"/>
                  </a:cubicBezTo>
                  <a:cubicBezTo>
                    <a:pt x="914" y="1143"/>
                    <a:pt x="1165" y="869"/>
                    <a:pt x="1165" y="550"/>
                  </a:cubicBezTo>
                  <a:cubicBezTo>
                    <a:pt x="1143" y="244"/>
                    <a:pt x="891"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52;p46">
              <a:extLst>
                <a:ext uri="{FF2B5EF4-FFF2-40B4-BE49-F238E27FC236}">
                  <a16:creationId xmlns:a16="http://schemas.microsoft.com/office/drawing/2014/main" id="{875A0832-2B18-45F3-A5B7-3519FBA7C3E8}"/>
                </a:ext>
              </a:extLst>
            </p:cNvPr>
            <p:cNvSpPr/>
            <p:nvPr/>
          </p:nvSpPr>
          <p:spPr>
            <a:xfrm>
              <a:off x="1601254" y="3207069"/>
              <a:ext cx="248319" cy="271929"/>
            </a:xfrm>
            <a:custGeom>
              <a:avLst/>
              <a:gdLst/>
              <a:ahLst/>
              <a:cxnLst/>
              <a:rect l="l" t="t" r="r" b="b"/>
              <a:pathLst>
                <a:path w="2398" h="2626" extrusionOk="0">
                  <a:moveTo>
                    <a:pt x="1256" y="0"/>
                  </a:moveTo>
                  <a:lnTo>
                    <a:pt x="1" y="1484"/>
                  </a:lnTo>
                  <a:lnTo>
                    <a:pt x="982" y="2625"/>
                  </a:lnTo>
                  <a:lnTo>
                    <a:pt x="2398" y="1096"/>
                  </a:lnTo>
                  <a:lnTo>
                    <a:pt x="12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253;p46">
              <a:extLst>
                <a:ext uri="{FF2B5EF4-FFF2-40B4-BE49-F238E27FC236}">
                  <a16:creationId xmlns:a16="http://schemas.microsoft.com/office/drawing/2014/main" id="{724B705B-3D38-47F6-A802-C0225510DF39}"/>
                </a:ext>
              </a:extLst>
            </p:cNvPr>
            <p:cNvSpPr/>
            <p:nvPr/>
          </p:nvSpPr>
          <p:spPr>
            <a:xfrm>
              <a:off x="1601254" y="3207069"/>
              <a:ext cx="248319" cy="271929"/>
            </a:xfrm>
            <a:custGeom>
              <a:avLst/>
              <a:gdLst/>
              <a:ahLst/>
              <a:cxnLst/>
              <a:rect l="l" t="t" r="r" b="b"/>
              <a:pathLst>
                <a:path w="2398" h="2626" fill="none" extrusionOk="0">
                  <a:moveTo>
                    <a:pt x="1256" y="0"/>
                  </a:moveTo>
                  <a:lnTo>
                    <a:pt x="1" y="1484"/>
                  </a:lnTo>
                  <a:lnTo>
                    <a:pt x="982" y="2625"/>
                  </a:lnTo>
                  <a:lnTo>
                    <a:pt x="2398" y="1096"/>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254;p46">
              <a:extLst>
                <a:ext uri="{FF2B5EF4-FFF2-40B4-BE49-F238E27FC236}">
                  <a16:creationId xmlns:a16="http://schemas.microsoft.com/office/drawing/2014/main" id="{7EC72CC0-4CA1-4711-9782-EA9C6C85A2AB}"/>
                </a:ext>
              </a:extLst>
            </p:cNvPr>
            <p:cNvSpPr/>
            <p:nvPr/>
          </p:nvSpPr>
          <p:spPr>
            <a:xfrm>
              <a:off x="1620204" y="3223638"/>
              <a:ext cx="127784" cy="160817"/>
            </a:xfrm>
            <a:custGeom>
              <a:avLst/>
              <a:gdLst/>
              <a:ahLst/>
              <a:cxnLst/>
              <a:rect l="l" t="t" r="r" b="b"/>
              <a:pathLst>
                <a:path w="1234" h="1553" fill="none" extrusionOk="0">
                  <a:moveTo>
                    <a:pt x="1233" y="0"/>
                  </a:moveTo>
                  <a:lnTo>
                    <a:pt x="0" y="155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255;p46">
              <a:extLst>
                <a:ext uri="{FF2B5EF4-FFF2-40B4-BE49-F238E27FC236}">
                  <a16:creationId xmlns:a16="http://schemas.microsoft.com/office/drawing/2014/main" id="{8877A287-65AE-44BA-A22F-CDD203876850}"/>
                </a:ext>
              </a:extLst>
            </p:cNvPr>
            <p:cNvSpPr/>
            <p:nvPr/>
          </p:nvSpPr>
          <p:spPr>
            <a:xfrm>
              <a:off x="1646196" y="3247248"/>
              <a:ext cx="127784" cy="160817"/>
            </a:xfrm>
            <a:custGeom>
              <a:avLst/>
              <a:gdLst/>
              <a:ahLst/>
              <a:cxnLst/>
              <a:rect l="l" t="t" r="r" b="b"/>
              <a:pathLst>
                <a:path w="1234" h="1553" fill="none" extrusionOk="0">
                  <a:moveTo>
                    <a:pt x="1233" y="0"/>
                  </a:moveTo>
                  <a:lnTo>
                    <a:pt x="1" y="1553"/>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256;p46">
              <a:extLst>
                <a:ext uri="{FF2B5EF4-FFF2-40B4-BE49-F238E27FC236}">
                  <a16:creationId xmlns:a16="http://schemas.microsoft.com/office/drawing/2014/main" id="{FCCA3439-29BA-449B-9613-6817083D77AC}"/>
                </a:ext>
              </a:extLst>
            </p:cNvPr>
            <p:cNvSpPr/>
            <p:nvPr/>
          </p:nvSpPr>
          <p:spPr>
            <a:xfrm>
              <a:off x="1665146" y="3268477"/>
              <a:ext cx="134825" cy="158539"/>
            </a:xfrm>
            <a:custGeom>
              <a:avLst/>
              <a:gdLst/>
              <a:ahLst/>
              <a:cxnLst/>
              <a:rect l="l" t="t" r="r" b="b"/>
              <a:pathLst>
                <a:path w="1302" h="1531" fill="none" extrusionOk="0">
                  <a:moveTo>
                    <a:pt x="1301" y="1"/>
                  </a:moveTo>
                  <a:lnTo>
                    <a:pt x="0" y="1530"/>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257;p46">
              <a:extLst>
                <a:ext uri="{FF2B5EF4-FFF2-40B4-BE49-F238E27FC236}">
                  <a16:creationId xmlns:a16="http://schemas.microsoft.com/office/drawing/2014/main" id="{BD18B8E7-8BF0-4578-A426-D67464574F13}"/>
                </a:ext>
              </a:extLst>
            </p:cNvPr>
            <p:cNvSpPr/>
            <p:nvPr/>
          </p:nvSpPr>
          <p:spPr>
            <a:xfrm>
              <a:off x="1686375" y="3289809"/>
              <a:ext cx="134825" cy="160817"/>
            </a:xfrm>
            <a:custGeom>
              <a:avLst/>
              <a:gdLst/>
              <a:ahLst/>
              <a:cxnLst/>
              <a:rect l="l" t="t" r="r" b="b"/>
              <a:pathLst>
                <a:path w="1302" h="1553" fill="none" extrusionOk="0">
                  <a:moveTo>
                    <a:pt x="1302" y="0"/>
                  </a:moveTo>
                  <a:lnTo>
                    <a:pt x="1" y="1552"/>
                  </a:lnTo>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258;p46">
              <a:extLst>
                <a:ext uri="{FF2B5EF4-FFF2-40B4-BE49-F238E27FC236}">
                  <a16:creationId xmlns:a16="http://schemas.microsoft.com/office/drawing/2014/main" id="{79B3F885-DBA1-470C-8642-F976926F6758}"/>
                </a:ext>
              </a:extLst>
            </p:cNvPr>
            <p:cNvSpPr/>
            <p:nvPr/>
          </p:nvSpPr>
          <p:spPr>
            <a:xfrm>
              <a:off x="1211272" y="3315801"/>
              <a:ext cx="557941" cy="368854"/>
            </a:xfrm>
            <a:custGeom>
              <a:avLst/>
              <a:gdLst/>
              <a:ahLst/>
              <a:cxnLst/>
              <a:rect l="l" t="t" r="r" b="b"/>
              <a:pathLst>
                <a:path w="5388" h="3562" extrusionOk="0">
                  <a:moveTo>
                    <a:pt x="3607" y="0"/>
                  </a:moveTo>
                  <a:lnTo>
                    <a:pt x="2831" y="799"/>
                  </a:lnTo>
                  <a:lnTo>
                    <a:pt x="1" y="434"/>
                  </a:lnTo>
                  <a:lnTo>
                    <a:pt x="3607" y="3561"/>
                  </a:lnTo>
                  <a:lnTo>
                    <a:pt x="5387" y="1370"/>
                  </a:lnTo>
                  <a:lnTo>
                    <a:pt x="36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259;p46">
              <a:extLst>
                <a:ext uri="{FF2B5EF4-FFF2-40B4-BE49-F238E27FC236}">
                  <a16:creationId xmlns:a16="http://schemas.microsoft.com/office/drawing/2014/main" id="{DA6D7490-CA1B-4965-97D6-A86053E1F8D9}"/>
                </a:ext>
              </a:extLst>
            </p:cNvPr>
            <p:cNvSpPr/>
            <p:nvPr/>
          </p:nvSpPr>
          <p:spPr>
            <a:xfrm>
              <a:off x="1211272" y="3315801"/>
              <a:ext cx="557941" cy="368854"/>
            </a:xfrm>
            <a:custGeom>
              <a:avLst/>
              <a:gdLst/>
              <a:ahLst/>
              <a:cxnLst/>
              <a:rect l="l" t="t" r="r" b="b"/>
              <a:pathLst>
                <a:path w="5388" h="3562" fill="none" extrusionOk="0">
                  <a:moveTo>
                    <a:pt x="1" y="434"/>
                  </a:moveTo>
                  <a:lnTo>
                    <a:pt x="3607" y="3561"/>
                  </a:lnTo>
                  <a:lnTo>
                    <a:pt x="5387" y="1370"/>
                  </a:lnTo>
                  <a:lnTo>
                    <a:pt x="3607" y="0"/>
                  </a:lnTo>
                  <a:lnTo>
                    <a:pt x="2831" y="799"/>
                  </a:lnTo>
                  <a:close/>
                </a:path>
              </a:pathLst>
            </a:custGeom>
            <a:no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260;p46">
              <a:extLst>
                <a:ext uri="{FF2B5EF4-FFF2-40B4-BE49-F238E27FC236}">
                  <a16:creationId xmlns:a16="http://schemas.microsoft.com/office/drawing/2014/main" id="{65E6822D-8869-48C4-A293-625FEACBD14A}"/>
                </a:ext>
              </a:extLst>
            </p:cNvPr>
            <p:cNvSpPr/>
            <p:nvPr/>
          </p:nvSpPr>
          <p:spPr>
            <a:xfrm>
              <a:off x="1381513" y="3363021"/>
              <a:ext cx="21332" cy="71037"/>
            </a:xfrm>
            <a:custGeom>
              <a:avLst/>
              <a:gdLst/>
              <a:ahLst/>
              <a:cxnLst/>
              <a:rect l="l" t="t" r="r" b="b"/>
              <a:pathLst>
                <a:path w="206" h="686" fill="none" extrusionOk="0">
                  <a:moveTo>
                    <a:pt x="206" y="1"/>
                  </a:moveTo>
                  <a:lnTo>
                    <a:pt x="0" y="686"/>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261;p46">
              <a:extLst>
                <a:ext uri="{FF2B5EF4-FFF2-40B4-BE49-F238E27FC236}">
                  <a16:creationId xmlns:a16="http://schemas.microsoft.com/office/drawing/2014/main" id="{7AE2A998-EDEC-4256-9978-D05CD68F5D3F}"/>
                </a:ext>
              </a:extLst>
            </p:cNvPr>
            <p:cNvSpPr/>
            <p:nvPr/>
          </p:nvSpPr>
          <p:spPr>
            <a:xfrm>
              <a:off x="1431115" y="3374930"/>
              <a:ext cx="21332" cy="70933"/>
            </a:xfrm>
            <a:custGeom>
              <a:avLst/>
              <a:gdLst/>
              <a:ahLst/>
              <a:cxnLst/>
              <a:rect l="l" t="t" r="r" b="b"/>
              <a:pathLst>
                <a:path w="206" h="685" fill="none" extrusionOk="0">
                  <a:moveTo>
                    <a:pt x="206" y="0"/>
                  </a:moveTo>
                  <a:lnTo>
                    <a:pt x="0" y="68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262;p46">
              <a:extLst>
                <a:ext uri="{FF2B5EF4-FFF2-40B4-BE49-F238E27FC236}">
                  <a16:creationId xmlns:a16="http://schemas.microsoft.com/office/drawing/2014/main" id="{E81CA8F0-AE0D-4750-878A-8DFF9CC491CE}"/>
                </a:ext>
              </a:extLst>
            </p:cNvPr>
            <p:cNvSpPr/>
            <p:nvPr/>
          </p:nvSpPr>
          <p:spPr>
            <a:xfrm>
              <a:off x="1423970" y="3230680"/>
              <a:ext cx="101792" cy="158435"/>
            </a:xfrm>
            <a:custGeom>
              <a:avLst/>
              <a:gdLst/>
              <a:ahLst/>
              <a:cxnLst/>
              <a:rect l="l" t="t" r="r" b="b"/>
              <a:pathLst>
                <a:path w="983" h="1530" fill="none" extrusionOk="0">
                  <a:moveTo>
                    <a:pt x="594" y="1530"/>
                  </a:moveTo>
                  <a:cubicBezTo>
                    <a:pt x="594" y="1530"/>
                    <a:pt x="1" y="343"/>
                    <a:pt x="389" y="206"/>
                  </a:cubicBezTo>
                  <a:cubicBezTo>
                    <a:pt x="982" y="1"/>
                    <a:pt x="594" y="1530"/>
                    <a:pt x="594" y="1530"/>
                  </a:cubicBezTo>
                  <a:close/>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263;p46">
              <a:extLst>
                <a:ext uri="{FF2B5EF4-FFF2-40B4-BE49-F238E27FC236}">
                  <a16:creationId xmlns:a16="http://schemas.microsoft.com/office/drawing/2014/main" id="{947DE2D7-6746-4CFA-A917-9347FE5A9070}"/>
                </a:ext>
              </a:extLst>
            </p:cNvPr>
            <p:cNvSpPr/>
            <p:nvPr/>
          </p:nvSpPr>
          <p:spPr>
            <a:xfrm>
              <a:off x="1487863" y="3278004"/>
              <a:ext cx="56850" cy="115875"/>
            </a:xfrm>
            <a:custGeom>
              <a:avLst/>
              <a:gdLst/>
              <a:ahLst/>
              <a:cxnLst/>
              <a:rect l="l" t="t" r="r" b="b"/>
              <a:pathLst>
                <a:path w="549" h="1119" fill="none" extrusionOk="0">
                  <a:moveTo>
                    <a:pt x="548" y="0"/>
                  </a:moveTo>
                  <a:lnTo>
                    <a:pt x="0" y="1119"/>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264;p46">
              <a:extLst>
                <a:ext uri="{FF2B5EF4-FFF2-40B4-BE49-F238E27FC236}">
                  <a16:creationId xmlns:a16="http://schemas.microsoft.com/office/drawing/2014/main" id="{0BE5805A-511E-44FB-9283-BD2C7FB525DE}"/>
                </a:ext>
              </a:extLst>
            </p:cNvPr>
            <p:cNvSpPr/>
            <p:nvPr/>
          </p:nvSpPr>
          <p:spPr>
            <a:xfrm>
              <a:off x="1516236" y="3421943"/>
              <a:ext cx="132444" cy="118671"/>
            </a:xfrm>
            <a:custGeom>
              <a:avLst/>
              <a:gdLst/>
              <a:ahLst/>
              <a:cxnLst/>
              <a:rect l="l" t="t" r="r" b="b"/>
              <a:pathLst>
                <a:path w="1279" h="1146" extrusionOk="0">
                  <a:moveTo>
                    <a:pt x="640" y="1"/>
                  </a:moveTo>
                  <a:cubicBezTo>
                    <a:pt x="480" y="1"/>
                    <a:pt x="319" y="70"/>
                    <a:pt x="206" y="208"/>
                  </a:cubicBezTo>
                  <a:cubicBezTo>
                    <a:pt x="0" y="436"/>
                    <a:pt x="23" y="801"/>
                    <a:pt x="274" y="1007"/>
                  </a:cubicBezTo>
                  <a:cubicBezTo>
                    <a:pt x="377" y="1099"/>
                    <a:pt x="507" y="1146"/>
                    <a:pt x="638" y="1146"/>
                  </a:cubicBezTo>
                  <a:cubicBezTo>
                    <a:pt x="799" y="1146"/>
                    <a:pt x="960" y="1076"/>
                    <a:pt x="1073" y="938"/>
                  </a:cubicBezTo>
                  <a:cubicBezTo>
                    <a:pt x="1278" y="687"/>
                    <a:pt x="1256" y="322"/>
                    <a:pt x="1004" y="139"/>
                  </a:cubicBezTo>
                  <a:cubicBezTo>
                    <a:pt x="902" y="47"/>
                    <a:pt x="771" y="1"/>
                    <a:pt x="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265;p46">
              <a:extLst>
                <a:ext uri="{FF2B5EF4-FFF2-40B4-BE49-F238E27FC236}">
                  <a16:creationId xmlns:a16="http://schemas.microsoft.com/office/drawing/2014/main" id="{76A452CA-6AB8-42EC-9F8E-A40AA2C974D8}"/>
                </a:ext>
              </a:extLst>
            </p:cNvPr>
            <p:cNvSpPr/>
            <p:nvPr/>
          </p:nvSpPr>
          <p:spPr>
            <a:xfrm>
              <a:off x="1610781" y="2686402"/>
              <a:ext cx="1564782" cy="991101"/>
            </a:xfrm>
            <a:custGeom>
              <a:avLst/>
              <a:gdLst/>
              <a:ahLst/>
              <a:cxnLst/>
              <a:rect l="l" t="t" r="r" b="b"/>
              <a:pathLst>
                <a:path w="15111" h="9571" extrusionOk="0">
                  <a:moveTo>
                    <a:pt x="5801" y="1"/>
                  </a:moveTo>
                  <a:cubicBezTo>
                    <a:pt x="5412" y="1"/>
                    <a:pt x="4939" y="110"/>
                    <a:pt x="4360" y="532"/>
                  </a:cubicBezTo>
                  <a:cubicBezTo>
                    <a:pt x="4360" y="532"/>
                    <a:pt x="2716" y="1764"/>
                    <a:pt x="2534" y="1924"/>
                  </a:cubicBezTo>
                  <a:cubicBezTo>
                    <a:pt x="2351" y="2084"/>
                    <a:pt x="0" y="4321"/>
                    <a:pt x="0" y="4321"/>
                  </a:cubicBezTo>
                  <a:lnTo>
                    <a:pt x="3036" y="6946"/>
                  </a:lnTo>
                  <a:lnTo>
                    <a:pt x="3995" y="5873"/>
                  </a:lnTo>
                  <a:lnTo>
                    <a:pt x="3698" y="9525"/>
                  </a:lnTo>
                  <a:lnTo>
                    <a:pt x="7350" y="9571"/>
                  </a:lnTo>
                  <a:lnTo>
                    <a:pt x="7281" y="5896"/>
                  </a:lnTo>
                  <a:cubicBezTo>
                    <a:pt x="7281" y="5896"/>
                    <a:pt x="7263" y="5801"/>
                    <a:pt x="7379" y="5801"/>
                  </a:cubicBezTo>
                  <a:cubicBezTo>
                    <a:pt x="7391" y="5801"/>
                    <a:pt x="7404" y="5802"/>
                    <a:pt x="7418" y="5804"/>
                  </a:cubicBezTo>
                  <a:cubicBezTo>
                    <a:pt x="7578" y="5804"/>
                    <a:pt x="10157" y="5873"/>
                    <a:pt x="10157" y="5873"/>
                  </a:cubicBezTo>
                  <a:cubicBezTo>
                    <a:pt x="10157" y="5873"/>
                    <a:pt x="10637" y="5896"/>
                    <a:pt x="10842" y="5964"/>
                  </a:cubicBezTo>
                  <a:cubicBezTo>
                    <a:pt x="10998" y="6016"/>
                    <a:pt x="12039" y="6253"/>
                    <a:pt x="12900" y="6253"/>
                  </a:cubicBezTo>
                  <a:cubicBezTo>
                    <a:pt x="13171" y="6253"/>
                    <a:pt x="13425" y="6230"/>
                    <a:pt x="13627" y="6170"/>
                  </a:cubicBezTo>
                  <a:cubicBezTo>
                    <a:pt x="14449" y="5919"/>
                    <a:pt x="14745" y="5531"/>
                    <a:pt x="14859" y="5280"/>
                  </a:cubicBezTo>
                  <a:cubicBezTo>
                    <a:pt x="14974" y="5006"/>
                    <a:pt x="15088" y="4663"/>
                    <a:pt x="15088" y="4412"/>
                  </a:cubicBezTo>
                  <a:cubicBezTo>
                    <a:pt x="15111" y="4138"/>
                    <a:pt x="13148" y="3020"/>
                    <a:pt x="13148" y="3020"/>
                  </a:cubicBezTo>
                  <a:lnTo>
                    <a:pt x="12417" y="2609"/>
                  </a:lnTo>
                  <a:cubicBezTo>
                    <a:pt x="12417" y="2609"/>
                    <a:pt x="9975" y="1422"/>
                    <a:pt x="9290" y="1125"/>
                  </a:cubicBezTo>
                  <a:cubicBezTo>
                    <a:pt x="8628" y="851"/>
                    <a:pt x="6985" y="212"/>
                    <a:pt x="6528" y="98"/>
                  </a:cubicBezTo>
                  <a:cubicBezTo>
                    <a:pt x="6325" y="60"/>
                    <a:pt x="6086" y="1"/>
                    <a:pt x="58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266;p46">
              <a:extLst>
                <a:ext uri="{FF2B5EF4-FFF2-40B4-BE49-F238E27FC236}">
                  <a16:creationId xmlns:a16="http://schemas.microsoft.com/office/drawing/2014/main" id="{B132571F-486E-4C64-8CA3-D842B3208008}"/>
                </a:ext>
              </a:extLst>
            </p:cNvPr>
            <p:cNvSpPr/>
            <p:nvPr/>
          </p:nvSpPr>
          <p:spPr>
            <a:xfrm>
              <a:off x="1610781" y="2675218"/>
              <a:ext cx="1337898" cy="730459"/>
            </a:xfrm>
            <a:custGeom>
              <a:avLst/>
              <a:gdLst/>
              <a:ahLst/>
              <a:cxnLst/>
              <a:rect l="l" t="t" r="r" b="b"/>
              <a:pathLst>
                <a:path w="12920" h="7054" fill="none" extrusionOk="0">
                  <a:moveTo>
                    <a:pt x="12919" y="2991"/>
                  </a:moveTo>
                  <a:cubicBezTo>
                    <a:pt x="12919" y="2991"/>
                    <a:pt x="7236" y="1"/>
                    <a:pt x="5638" y="92"/>
                  </a:cubicBezTo>
                  <a:cubicBezTo>
                    <a:pt x="4063" y="183"/>
                    <a:pt x="0" y="4429"/>
                    <a:pt x="0" y="4429"/>
                  </a:cubicBezTo>
                  <a:lnTo>
                    <a:pt x="3036" y="7054"/>
                  </a:lnTo>
                  <a:lnTo>
                    <a:pt x="3995" y="5935"/>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67;p46">
              <a:extLst>
                <a:ext uri="{FF2B5EF4-FFF2-40B4-BE49-F238E27FC236}">
                  <a16:creationId xmlns:a16="http://schemas.microsoft.com/office/drawing/2014/main" id="{C186AE57-6243-4043-99FF-6681582C3C51}"/>
                </a:ext>
              </a:extLst>
            </p:cNvPr>
            <p:cNvSpPr/>
            <p:nvPr/>
          </p:nvSpPr>
          <p:spPr>
            <a:xfrm>
              <a:off x="2116536" y="2989607"/>
              <a:ext cx="1118160" cy="420837"/>
            </a:xfrm>
            <a:custGeom>
              <a:avLst/>
              <a:gdLst/>
              <a:ahLst/>
              <a:cxnLst/>
              <a:rect l="l" t="t" r="r" b="b"/>
              <a:pathLst>
                <a:path w="10798" h="4064" fill="none" extrusionOk="0">
                  <a:moveTo>
                    <a:pt x="1" y="1"/>
                  </a:moveTo>
                  <a:cubicBezTo>
                    <a:pt x="1" y="1"/>
                    <a:pt x="4680" y="2717"/>
                    <a:pt x="6004" y="3059"/>
                  </a:cubicBezTo>
                  <a:cubicBezTo>
                    <a:pt x="7305" y="3379"/>
                    <a:pt x="10797" y="4063"/>
                    <a:pt x="10158" y="274"/>
                  </a:cubicBez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68;p46">
              <a:extLst>
                <a:ext uri="{FF2B5EF4-FFF2-40B4-BE49-F238E27FC236}">
                  <a16:creationId xmlns:a16="http://schemas.microsoft.com/office/drawing/2014/main" id="{5078F028-9C61-4E47-AF7C-79AE7DDA9AA1}"/>
                </a:ext>
              </a:extLst>
            </p:cNvPr>
            <p:cNvSpPr/>
            <p:nvPr/>
          </p:nvSpPr>
          <p:spPr>
            <a:xfrm>
              <a:off x="1993618" y="3025022"/>
              <a:ext cx="378277" cy="652484"/>
            </a:xfrm>
            <a:custGeom>
              <a:avLst/>
              <a:gdLst/>
              <a:ahLst/>
              <a:cxnLst/>
              <a:rect l="l" t="t" r="r" b="b"/>
              <a:pathLst>
                <a:path w="3653" h="6301" fill="none" extrusionOk="0">
                  <a:moveTo>
                    <a:pt x="1781" y="1"/>
                  </a:moveTo>
                  <a:cubicBezTo>
                    <a:pt x="1781" y="1"/>
                    <a:pt x="594" y="69"/>
                    <a:pt x="457" y="914"/>
                  </a:cubicBezTo>
                  <a:cubicBezTo>
                    <a:pt x="343" y="1758"/>
                    <a:pt x="1" y="6255"/>
                    <a:pt x="1" y="6255"/>
                  </a:cubicBezTo>
                  <a:lnTo>
                    <a:pt x="3653" y="6301"/>
                  </a:lnTo>
                  <a:lnTo>
                    <a:pt x="3584" y="1667"/>
                  </a:lnTo>
                </a:path>
              </a:pathLst>
            </a:custGeom>
            <a:noFill/>
            <a:ln w="9525" cap="rnd"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69;p46">
              <a:extLst>
                <a:ext uri="{FF2B5EF4-FFF2-40B4-BE49-F238E27FC236}">
                  <a16:creationId xmlns:a16="http://schemas.microsoft.com/office/drawing/2014/main" id="{4F095401-3FC7-461E-A85D-47B1B4B41627}"/>
                </a:ext>
              </a:extLst>
            </p:cNvPr>
            <p:cNvSpPr/>
            <p:nvPr/>
          </p:nvSpPr>
          <p:spPr>
            <a:xfrm>
              <a:off x="2364753" y="3287427"/>
              <a:ext cx="338099" cy="7145"/>
            </a:xfrm>
            <a:custGeom>
              <a:avLst/>
              <a:gdLst/>
              <a:ahLst/>
              <a:cxnLst/>
              <a:rect l="l" t="t" r="r" b="b"/>
              <a:pathLst>
                <a:path w="3265" h="69" fill="none" extrusionOk="0">
                  <a:moveTo>
                    <a:pt x="0" y="0"/>
                  </a:moveTo>
                  <a:lnTo>
                    <a:pt x="3264" y="69"/>
                  </a:lnTo>
                </a:path>
              </a:pathLst>
            </a:custGeom>
            <a:noFill/>
            <a:ln w="9525" cap="rnd" cmpd="sng">
              <a:solidFill>
                <a:srgbClr val="01000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70;p46">
              <a:extLst>
                <a:ext uri="{FF2B5EF4-FFF2-40B4-BE49-F238E27FC236}">
                  <a16:creationId xmlns:a16="http://schemas.microsoft.com/office/drawing/2014/main" id="{FE5B9A38-6370-43DA-8B86-0ABDC890E73E}"/>
                </a:ext>
              </a:extLst>
            </p:cNvPr>
            <p:cNvSpPr/>
            <p:nvPr/>
          </p:nvSpPr>
          <p:spPr>
            <a:xfrm>
              <a:off x="2544418" y="3294469"/>
              <a:ext cx="668949" cy="1304865"/>
            </a:xfrm>
            <a:custGeom>
              <a:avLst/>
              <a:gdLst/>
              <a:ahLst/>
              <a:cxnLst/>
              <a:rect l="l" t="t" r="r" b="b"/>
              <a:pathLst>
                <a:path w="6460" h="12601" extrusionOk="0">
                  <a:moveTo>
                    <a:pt x="0" y="1"/>
                  </a:moveTo>
                  <a:lnTo>
                    <a:pt x="0" y="12601"/>
                  </a:lnTo>
                  <a:lnTo>
                    <a:pt x="6460" y="12601"/>
                  </a:lnTo>
                  <a:lnTo>
                    <a:pt x="6460" y="1"/>
                  </a:ln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71;p46">
              <a:extLst>
                <a:ext uri="{FF2B5EF4-FFF2-40B4-BE49-F238E27FC236}">
                  <a16:creationId xmlns:a16="http://schemas.microsoft.com/office/drawing/2014/main" id="{0FC8612C-BEC6-4C9E-912F-CD3BFA7ADC83}"/>
                </a:ext>
              </a:extLst>
            </p:cNvPr>
            <p:cNvSpPr/>
            <p:nvPr/>
          </p:nvSpPr>
          <p:spPr>
            <a:xfrm>
              <a:off x="1691138" y="4102912"/>
              <a:ext cx="666567" cy="501194"/>
            </a:xfrm>
            <a:custGeom>
              <a:avLst/>
              <a:gdLst/>
              <a:ahLst/>
              <a:cxnLst/>
              <a:rect l="l" t="t" r="r" b="b"/>
              <a:pathLst>
                <a:path w="6437" h="4840" extrusionOk="0">
                  <a:moveTo>
                    <a:pt x="0" y="0"/>
                  </a:moveTo>
                  <a:lnTo>
                    <a:pt x="0" y="4839"/>
                  </a:lnTo>
                  <a:lnTo>
                    <a:pt x="6437" y="4839"/>
                  </a:lnTo>
                  <a:lnTo>
                    <a:pt x="6437" y="0"/>
                  </a:ln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72;p46">
              <a:extLst>
                <a:ext uri="{FF2B5EF4-FFF2-40B4-BE49-F238E27FC236}">
                  <a16:creationId xmlns:a16="http://schemas.microsoft.com/office/drawing/2014/main" id="{BA01338C-B6AA-4B6D-8BAA-A703C08BB95D}"/>
                </a:ext>
              </a:extLst>
            </p:cNvPr>
            <p:cNvSpPr/>
            <p:nvPr/>
          </p:nvSpPr>
          <p:spPr>
            <a:xfrm>
              <a:off x="835476" y="3748344"/>
              <a:ext cx="666671" cy="850994"/>
            </a:xfrm>
            <a:custGeom>
              <a:avLst/>
              <a:gdLst/>
              <a:ahLst/>
              <a:cxnLst/>
              <a:rect l="l" t="t" r="r" b="b"/>
              <a:pathLst>
                <a:path w="6438" h="8218" extrusionOk="0">
                  <a:moveTo>
                    <a:pt x="0" y="0"/>
                  </a:moveTo>
                  <a:lnTo>
                    <a:pt x="0" y="8218"/>
                  </a:lnTo>
                  <a:lnTo>
                    <a:pt x="6437" y="8218"/>
                  </a:lnTo>
                  <a:lnTo>
                    <a:pt x="6437" y="0"/>
                  </a:ln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276;p46">
            <a:extLst>
              <a:ext uri="{FF2B5EF4-FFF2-40B4-BE49-F238E27FC236}">
                <a16:creationId xmlns:a16="http://schemas.microsoft.com/office/drawing/2014/main" id="{F1124434-11D2-447C-A242-E12F29E2B048}"/>
              </a:ext>
            </a:extLst>
          </p:cNvPr>
          <p:cNvSpPr/>
          <p:nvPr/>
        </p:nvSpPr>
        <p:spPr>
          <a:xfrm>
            <a:off x="457200" y="4000318"/>
            <a:ext cx="658919" cy="658919"/>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74;p46">
            <a:extLst>
              <a:ext uri="{FF2B5EF4-FFF2-40B4-BE49-F238E27FC236}">
                <a16:creationId xmlns:a16="http://schemas.microsoft.com/office/drawing/2014/main" id="{B9A904E3-7366-490D-A542-D006FFEED05D}"/>
              </a:ext>
            </a:extLst>
          </p:cNvPr>
          <p:cNvSpPr/>
          <p:nvPr/>
        </p:nvSpPr>
        <p:spPr>
          <a:xfrm rot="900041">
            <a:off x="990615" y="489920"/>
            <a:ext cx="251005" cy="252403"/>
          </a:xfrm>
          <a:custGeom>
            <a:avLst/>
            <a:gdLst/>
            <a:ahLst/>
            <a:cxnLst/>
            <a:rect l="l" t="t" r="r" b="b"/>
            <a:pathLst>
              <a:path w="3950" h="3972" extrusionOk="0">
                <a:moveTo>
                  <a:pt x="1256" y="2146"/>
                </a:moveTo>
                <a:cubicBezTo>
                  <a:pt x="1347" y="2534"/>
                  <a:pt x="1712" y="2762"/>
                  <a:pt x="2101" y="2694"/>
                </a:cubicBezTo>
                <a:cubicBezTo>
                  <a:pt x="2489" y="2602"/>
                  <a:pt x="2717" y="2214"/>
                  <a:pt x="2625" y="1849"/>
                </a:cubicBezTo>
                <a:cubicBezTo>
                  <a:pt x="2557" y="1461"/>
                  <a:pt x="2169" y="1210"/>
                  <a:pt x="1781" y="1301"/>
                </a:cubicBezTo>
                <a:cubicBezTo>
                  <a:pt x="1416" y="1392"/>
                  <a:pt x="1165" y="1758"/>
                  <a:pt x="1256" y="2146"/>
                </a:cubicBezTo>
                <a:close/>
                <a:moveTo>
                  <a:pt x="1210" y="548"/>
                </a:moveTo>
                <a:lnTo>
                  <a:pt x="1233" y="160"/>
                </a:lnTo>
                <a:lnTo>
                  <a:pt x="1872" y="0"/>
                </a:lnTo>
                <a:lnTo>
                  <a:pt x="2032" y="365"/>
                </a:lnTo>
                <a:cubicBezTo>
                  <a:pt x="2192" y="365"/>
                  <a:pt x="2329" y="388"/>
                  <a:pt x="2466" y="434"/>
                </a:cubicBezTo>
                <a:lnTo>
                  <a:pt x="2740" y="160"/>
                </a:lnTo>
                <a:lnTo>
                  <a:pt x="3287" y="502"/>
                </a:lnTo>
                <a:lnTo>
                  <a:pt x="3173" y="890"/>
                </a:lnTo>
                <a:cubicBezTo>
                  <a:pt x="3265" y="982"/>
                  <a:pt x="3333" y="1119"/>
                  <a:pt x="3402" y="1233"/>
                </a:cubicBezTo>
                <a:lnTo>
                  <a:pt x="3812" y="1233"/>
                </a:lnTo>
                <a:lnTo>
                  <a:pt x="3949" y="1872"/>
                </a:lnTo>
                <a:lnTo>
                  <a:pt x="3584" y="2054"/>
                </a:lnTo>
                <a:cubicBezTo>
                  <a:pt x="3584" y="2191"/>
                  <a:pt x="3561" y="2328"/>
                  <a:pt x="3516" y="2465"/>
                </a:cubicBezTo>
                <a:lnTo>
                  <a:pt x="3790" y="2762"/>
                </a:lnTo>
                <a:lnTo>
                  <a:pt x="3447" y="3310"/>
                </a:lnTo>
                <a:lnTo>
                  <a:pt x="3082" y="3173"/>
                </a:lnTo>
                <a:cubicBezTo>
                  <a:pt x="2968" y="3264"/>
                  <a:pt x="2854" y="3355"/>
                  <a:pt x="2717" y="3424"/>
                </a:cubicBezTo>
                <a:lnTo>
                  <a:pt x="2717" y="3835"/>
                </a:lnTo>
                <a:lnTo>
                  <a:pt x="2078" y="3972"/>
                </a:lnTo>
                <a:lnTo>
                  <a:pt x="1918" y="3607"/>
                </a:lnTo>
                <a:cubicBezTo>
                  <a:pt x="1758" y="3607"/>
                  <a:pt x="1621" y="3584"/>
                  <a:pt x="1484" y="3538"/>
                </a:cubicBezTo>
                <a:lnTo>
                  <a:pt x="1210" y="3812"/>
                </a:lnTo>
                <a:lnTo>
                  <a:pt x="640" y="3470"/>
                </a:lnTo>
                <a:lnTo>
                  <a:pt x="777" y="3082"/>
                </a:lnTo>
                <a:cubicBezTo>
                  <a:pt x="685" y="2990"/>
                  <a:pt x="594" y="2876"/>
                  <a:pt x="526" y="2739"/>
                </a:cubicBezTo>
                <a:lnTo>
                  <a:pt x="138" y="2739"/>
                </a:lnTo>
                <a:lnTo>
                  <a:pt x="1" y="2100"/>
                </a:lnTo>
                <a:lnTo>
                  <a:pt x="343" y="1917"/>
                </a:lnTo>
                <a:cubicBezTo>
                  <a:pt x="366" y="1781"/>
                  <a:pt x="389" y="1644"/>
                  <a:pt x="434" y="1507"/>
                </a:cubicBezTo>
                <a:lnTo>
                  <a:pt x="138" y="1210"/>
                </a:lnTo>
                <a:lnTo>
                  <a:pt x="503" y="662"/>
                </a:lnTo>
                <a:lnTo>
                  <a:pt x="868" y="799"/>
                </a:lnTo>
                <a:cubicBezTo>
                  <a:pt x="982" y="708"/>
                  <a:pt x="1096" y="616"/>
                  <a:pt x="1210" y="548"/>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75;p46">
            <a:extLst>
              <a:ext uri="{FF2B5EF4-FFF2-40B4-BE49-F238E27FC236}">
                <a16:creationId xmlns:a16="http://schemas.microsoft.com/office/drawing/2014/main" id="{725B3570-F7F0-4358-9789-AC164423C34E}"/>
              </a:ext>
            </a:extLst>
          </p:cNvPr>
          <p:cNvSpPr/>
          <p:nvPr/>
        </p:nvSpPr>
        <p:spPr>
          <a:xfrm rot="900041">
            <a:off x="478925" y="753947"/>
            <a:ext cx="520755" cy="520755"/>
          </a:xfrm>
          <a:custGeom>
            <a:avLst/>
            <a:gdLst/>
            <a:ahLst/>
            <a:cxnLst/>
            <a:rect l="l" t="t" r="r" b="b"/>
            <a:pathLst>
              <a:path w="8195" h="8195" fill="none" extrusionOk="0">
                <a:moveTo>
                  <a:pt x="2626" y="4497"/>
                </a:moveTo>
                <a:cubicBezTo>
                  <a:pt x="2831" y="5273"/>
                  <a:pt x="3630" y="5753"/>
                  <a:pt x="4406" y="5547"/>
                </a:cubicBezTo>
                <a:cubicBezTo>
                  <a:pt x="5182" y="5319"/>
                  <a:pt x="5661" y="4520"/>
                  <a:pt x="5456" y="3744"/>
                </a:cubicBezTo>
                <a:cubicBezTo>
                  <a:pt x="5250" y="2968"/>
                  <a:pt x="4452" y="2488"/>
                  <a:pt x="3653" y="2694"/>
                </a:cubicBezTo>
                <a:cubicBezTo>
                  <a:pt x="2877" y="2899"/>
                  <a:pt x="2420" y="3721"/>
                  <a:pt x="2626" y="4497"/>
                </a:cubicBezTo>
                <a:close/>
                <a:moveTo>
                  <a:pt x="2420" y="1187"/>
                </a:moveTo>
                <a:lnTo>
                  <a:pt x="2397" y="343"/>
                </a:lnTo>
                <a:lnTo>
                  <a:pt x="3721" y="1"/>
                </a:lnTo>
                <a:lnTo>
                  <a:pt x="4109" y="731"/>
                </a:lnTo>
                <a:cubicBezTo>
                  <a:pt x="4406" y="731"/>
                  <a:pt x="4703" y="777"/>
                  <a:pt x="4977" y="868"/>
                </a:cubicBezTo>
                <a:lnTo>
                  <a:pt x="5547" y="252"/>
                </a:lnTo>
                <a:lnTo>
                  <a:pt x="6734" y="936"/>
                </a:lnTo>
                <a:lnTo>
                  <a:pt x="6483" y="1735"/>
                </a:lnTo>
                <a:cubicBezTo>
                  <a:pt x="6688" y="1941"/>
                  <a:pt x="6871" y="2169"/>
                  <a:pt x="7031" y="2443"/>
                </a:cubicBezTo>
                <a:lnTo>
                  <a:pt x="7853" y="2420"/>
                </a:lnTo>
                <a:lnTo>
                  <a:pt x="8195" y="3721"/>
                </a:lnTo>
                <a:lnTo>
                  <a:pt x="7465" y="4109"/>
                </a:lnTo>
                <a:cubicBezTo>
                  <a:pt x="7465" y="4406"/>
                  <a:pt x="7419" y="4703"/>
                  <a:pt x="7350" y="4999"/>
                </a:cubicBezTo>
                <a:lnTo>
                  <a:pt x="7944" y="5547"/>
                </a:lnTo>
                <a:lnTo>
                  <a:pt x="7259" y="6734"/>
                </a:lnTo>
                <a:lnTo>
                  <a:pt x="6460" y="6483"/>
                </a:lnTo>
                <a:cubicBezTo>
                  <a:pt x="6255" y="6688"/>
                  <a:pt x="6027" y="6871"/>
                  <a:pt x="5753" y="7031"/>
                </a:cubicBezTo>
                <a:lnTo>
                  <a:pt x="5798" y="7852"/>
                </a:lnTo>
                <a:lnTo>
                  <a:pt x="4474" y="8195"/>
                </a:lnTo>
                <a:lnTo>
                  <a:pt x="4086" y="7464"/>
                </a:lnTo>
                <a:cubicBezTo>
                  <a:pt x="3790" y="7464"/>
                  <a:pt x="3493" y="7419"/>
                  <a:pt x="3196" y="7350"/>
                </a:cubicBezTo>
                <a:lnTo>
                  <a:pt x="2648" y="7944"/>
                </a:lnTo>
                <a:lnTo>
                  <a:pt x="1461" y="7259"/>
                </a:lnTo>
                <a:lnTo>
                  <a:pt x="1713" y="6483"/>
                </a:lnTo>
                <a:cubicBezTo>
                  <a:pt x="1507" y="6277"/>
                  <a:pt x="1325" y="6026"/>
                  <a:pt x="1165" y="5775"/>
                </a:cubicBezTo>
                <a:lnTo>
                  <a:pt x="343" y="5798"/>
                </a:lnTo>
                <a:lnTo>
                  <a:pt x="1" y="4474"/>
                </a:lnTo>
                <a:lnTo>
                  <a:pt x="731" y="4086"/>
                </a:lnTo>
                <a:cubicBezTo>
                  <a:pt x="731" y="3790"/>
                  <a:pt x="777" y="3493"/>
                  <a:pt x="845" y="3219"/>
                </a:cubicBezTo>
                <a:lnTo>
                  <a:pt x="252" y="2648"/>
                </a:lnTo>
                <a:lnTo>
                  <a:pt x="936" y="1461"/>
                </a:lnTo>
                <a:lnTo>
                  <a:pt x="1713" y="1712"/>
                </a:lnTo>
                <a:cubicBezTo>
                  <a:pt x="1941" y="1507"/>
                  <a:pt x="2169" y="1324"/>
                  <a:pt x="2420" y="1187"/>
                </a:cubicBezTo>
                <a:close/>
              </a:path>
            </a:pathLst>
          </a:custGeom>
          <a:solidFill>
            <a:schemeClr val="lt1"/>
          </a:solidFill>
          <a:ln w="9525" cap="flat" cmpd="sng">
            <a:solidFill>
              <a:schemeClr val="dk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535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pic>
        <p:nvPicPr>
          <p:cNvPr id="81" name="Google Shape;1160;p45">
            <a:extLst>
              <a:ext uri="{FF2B5EF4-FFF2-40B4-BE49-F238E27FC236}">
                <a16:creationId xmlns:a16="http://schemas.microsoft.com/office/drawing/2014/main" id="{57315BEA-AC6F-4E2C-BC39-48CB5E3046FC}"/>
              </a:ext>
            </a:extLst>
          </p:cNvPr>
          <p:cNvPicPr preferRelativeResize="0"/>
          <p:nvPr/>
        </p:nvPicPr>
        <p:blipFill rotWithShape="1">
          <a:blip r:embed="rId3">
            <a:alphaModFix amt="35000"/>
          </a:blip>
          <a:srcRect t="21208" b="14445"/>
          <a:stretch/>
        </p:blipFill>
        <p:spPr>
          <a:xfrm>
            <a:off x="5380260" y="3748737"/>
            <a:ext cx="3522600" cy="1296900"/>
          </a:xfrm>
          <a:prstGeom prst="rect">
            <a:avLst/>
          </a:prstGeom>
        </p:spPr>
      </p:pic>
      <p:grpSp>
        <p:nvGrpSpPr>
          <p:cNvPr id="733" name="Google Shape;733;p29"/>
          <p:cNvGrpSpPr/>
          <p:nvPr/>
        </p:nvGrpSpPr>
        <p:grpSpPr>
          <a:xfrm>
            <a:off x="-4057650" y="1154056"/>
            <a:ext cx="9029700" cy="3608568"/>
            <a:chOff x="-4057650" y="1123400"/>
            <a:chExt cx="9029700" cy="3608568"/>
          </a:xfrm>
        </p:grpSpPr>
        <p:sp>
          <p:nvSpPr>
            <p:cNvPr id="734" name="Google Shape;734;p29"/>
            <p:cNvSpPr/>
            <p:nvPr/>
          </p:nvSpPr>
          <p:spPr>
            <a:xfrm>
              <a:off x="-4057650" y="1123400"/>
              <a:ext cx="9029700" cy="3605400"/>
            </a:xfrm>
            <a:prstGeom prst="ellipse">
              <a:avLst/>
            </a:prstGeom>
            <a:solidFill>
              <a:srgbClr val="E8B5BB">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3015574" y="2286233"/>
              <a:ext cx="7190700" cy="2442600"/>
            </a:xfrm>
            <a:prstGeom prst="ellipse">
              <a:avLst/>
            </a:prstGeom>
            <a:solidFill>
              <a:srgbClr val="C79DA9">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1810440" y="3435068"/>
              <a:ext cx="4984800" cy="1296900"/>
            </a:xfrm>
            <a:prstGeom prst="ellipse">
              <a:avLst/>
            </a:prstGeom>
            <a:solidFill>
              <a:srgbClr val="A6859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7" name="Google Shape;737;p29"/>
          <p:cNvSpPr txBox="1">
            <a:spLocks noGrp="1"/>
          </p:cNvSpPr>
          <p:nvPr>
            <p:ph type="title"/>
          </p:nvPr>
        </p:nvSpPr>
        <p:spPr>
          <a:xfrm>
            <a:off x="457200" y="161689"/>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Conclusiones y Recomendaciones</a:t>
            </a:r>
            <a:endParaRPr dirty="0"/>
          </a:p>
        </p:txBody>
      </p:sp>
      <p:sp>
        <p:nvSpPr>
          <p:cNvPr id="13" name="CuadroTexto 12">
            <a:extLst>
              <a:ext uri="{FF2B5EF4-FFF2-40B4-BE49-F238E27FC236}">
                <a16:creationId xmlns:a16="http://schemas.microsoft.com/office/drawing/2014/main" id="{2D990C0A-9169-4356-B8ED-8A3DBEBC9D0A}"/>
              </a:ext>
            </a:extLst>
          </p:cNvPr>
          <p:cNvSpPr txBox="1"/>
          <p:nvPr/>
        </p:nvSpPr>
        <p:spPr>
          <a:xfrm>
            <a:off x="457200" y="746313"/>
            <a:ext cx="8006862" cy="3857787"/>
          </a:xfrm>
          <a:prstGeom prst="rect">
            <a:avLst/>
          </a:prstGeom>
          <a:noFill/>
        </p:spPr>
        <p:txBody>
          <a:bodyPr wrap="square">
            <a:spAutoFit/>
          </a:bodyPr>
          <a:lstStyle/>
          <a:p>
            <a:pPr marL="342900" lvl="0" indent="-342900" algn="just">
              <a:lnSpc>
                <a:spcPct val="107000"/>
              </a:lnSpc>
              <a:spcBef>
                <a:spcPts val="1200"/>
              </a:spcBef>
              <a:spcAft>
                <a:spcPts val="1200"/>
              </a:spcAft>
              <a:buFont typeface="Symbol" panose="05050102010706020507" pitchFamily="18" charset="2"/>
              <a:buChar char=""/>
              <a:tabLst>
                <a:tab pos="457200" algn="l"/>
              </a:tabLst>
            </a:pPr>
            <a:r>
              <a:rPr lang="es-EC" sz="1600" b="1" dirty="0">
                <a:effectLst/>
                <a:latin typeface="Calibri Light" panose="020F0302020204030204" pitchFamily="34" charset="0"/>
                <a:ea typeface="Times New Roman" panose="02020603050405020304" pitchFamily="18" charset="0"/>
                <a:cs typeface="Times New Roman" panose="02020603050405020304" pitchFamily="18" charset="0"/>
              </a:rPr>
              <a:t>Integración de Datos Adicionales:</a:t>
            </a:r>
            <a:r>
              <a:rPr lang="es-EC" sz="1600" dirty="0">
                <a:effectLst/>
                <a:latin typeface="Calibri Light" panose="020F0302020204030204" pitchFamily="34" charset="0"/>
                <a:ea typeface="Times New Roman" panose="02020603050405020304" pitchFamily="18" charset="0"/>
                <a:cs typeface="Times New Roman" panose="02020603050405020304" pitchFamily="18" charset="0"/>
              </a:rPr>
              <a:t> Incorporar información que no estaba disponible en nuestro conjunto de datos, como el historial de reclamaciones previas, datos de comportamiento de los asegurados y variables económicas, podría mejorar significativamente la precisión del modelo.</a:t>
            </a:r>
          </a:p>
          <a:p>
            <a:pPr marL="342900" indent="-342900" algn="just">
              <a:lnSpc>
                <a:spcPct val="107000"/>
              </a:lnSpc>
              <a:spcBef>
                <a:spcPts val="1200"/>
              </a:spcBef>
              <a:spcAft>
                <a:spcPts val="1200"/>
              </a:spcAft>
              <a:buFont typeface="Symbol" panose="05050102010706020507" pitchFamily="18" charset="2"/>
              <a:buChar char=""/>
              <a:tabLst>
                <a:tab pos="457200" algn="l"/>
              </a:tabLst>
            </a:pPr>
            <a:r>
              <a:rPr lang="es-EC" sz="1600" b="1" dirty="0">
                <a:effectLst/>
                <a:latin typeface="Calibri Light" panose="020F0302020204030204" pitchFamily="34" charset="0"/>
                <a:ea typeface="Times New Roman" panose="02020603050405020304" pitchFamily="18" charset="0"/>
                <a:cs typeface="Times New Roman" panose="02020603050405020304" pitchFamily="18" charset="0"/>
              </a:rPr>
              <a:t>Experimentación con Diferentes Algoritmos:</a:t>
            </a:r>
            <a:r>
              <a:rPr lang="es-EC" sz="1600" dirty="0">
                <a:effectLst/>
                <a:latin typeface="Calibri Light" panose="020F0302020204030204" pitchFamily="34" charset="0"/>
                <a:ea typeface="Times New Roman" panose="02020603050405020304" pitchFamily="18" charset="0"/>
                <a:cs typeface="Times New Roman" panose="02020603050405020304" pitchFamily="18" charset="0"/>
              </a:rPr>
              <a:t> Probar distintos algoritmos de machine </a:t>
            </a:r>
            <a:r>
              <a:rPr lang="es-EC" sz="1600" dirty="0" err="1">
                <a:effectLst/>
                <a:latin typeface="Calibri Light" panose="020F0302020204030204" pitchFamily="34" charset="0"/>
                <a:ea typeface="Times New Roman" panose="02020603050405020304" pitchFamily="18" charset="0"/>
                <a:cs typeface="Times New Roman" panose="02020603050405020304" pitchFamily="18" charset="0"/>
              </a:rPr>
              <a:t>learning</a:t>
            </a:r>
            <a:r>
              <a:rPr lang="es-EC" sz="1600" dirty="0">
                <a:effectLst/>
                <a:latin typeface="Calibri Light" panose="020F0302020204030204" pitchFamily="34" charset="0"/>
                <a:ea typeface="Times New Roman" panose="02020603050405020304" pitchFamily="18" charset="0"/>
                <a:cs typeface="Times New Roman" panose="02020603050405020304" pitchFamily="18" charset="0"/>
              </a:rPr>
              <a:t> más allá de los árboles de decisión, como redes neuronales o modelos de ensemble, puede proporcionar nuevas perspectivas y mejorar la efectividad en la detección de fraudes.</a:t>
            </a:r>
            <a:endParaRPr lang="es-EC"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07000"/>
              </a:lnSpc>
              <a:spcBef>
                <a:spcPts val="1200"/>
              </a:spcBef>
              <a:spcAft>
                <a:spcPts val="1200"/>
              </a:spcAft>
              <a:buFont typeface="Symbol" panose="05050102010706020507" pitchFamily="18" charset="2"/>
              <a:buChar char=""/>
              <a:tabLst>
                <a:tab pos="457200" algn="l"/>
              </a:tabLst>
            </a:pPr>
            <a:r>
              <a:rPr lang="es-EC" sz="1600" b="1" dirty="0">
                <a:effectLst/>
                <a:latin typeface="Calibri Light" panose="020F0302020204030204" pitchFamily="34" charset="0"/>
                <a:ea typeface="Times New Roman" panose="02020603050405020304" pitchFamily="18" charset="0"/>
                <a:cs typeface="Times New Roman" panose="02020603050405020304" pitchFamily="18" charset="0"/>
              </a:rPr>
              <a:t>Registro de Variables Predictivas:</a:t>
            </a:r>
            <a:r>
              <a:rPr lang="es-EC" sz="1600" dirty="0">
                <a:effectLst/>
                <a:latin typeface="Calibri Light" panose="020F0302020204030204" pitchFamily="34" charset="0"/>
                <a:ea typeface="Times New Roman" panose="02020603050405020304" pitchFamily="18" charset="0"/>
                <a:cs typeface="Times New Roman" panose="02020603050405020304" pitchFamily="18" charset="0"/>
              </a:rPr>
              <a:t> Recomendar al negocio la implementación de sistemas para registrar información relevante y predictiva, que pueda ser utilizada en futuros análisis. Esto incluye detalles como la ubicación geográfica de los asegurados y el contexto del accidente.</a:t>
            </a:r>
            <a:endParaRPr lang="es-EC"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8645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grpSp>
        <p:nvGrpSpPr>
          <p:cNvPr id="71" name="Google Shape;2425;p66">
            <a:extLst>
              <a:ext uri="{FF2B5EF4-FFF2-40B4-BE49-F238E27FC236}">
                <a16:creationId xmlns:a16="http://schemas.microsoft.com/office/drawing/2014/main" id="{4D11BFCD-C3A4-448B-97CD-C8D13691E580}"/>
              </a:ext>
            </a:extLst>
          </p:cNvPr>
          <p:cNvGrpSpPr/>
          <p:nvPr/>
        </p:nvGrpSpPr>
        <p:grpSpPr>
          <a:xfrm>
            <a:off x="6806022" y="1878904"/>
            <a:ext cx="2206500" cy="1757700"/>
            <a:chOff x="1911425" y="1781100"/>
            <a:chExt cx="2206500" cy="1757700"/>
          </a:xfrm>
        </p:grpSpPr>
        <p:sp>
          <p:nvSpPr>
            <p:cNvPr id="72" name="Google Shape;2426;p66">
              <a:extLst>
                <a:ext uri="{FF2B5EF4-FFF2-40B4-BE49-F238E27FC236}">
                  <a16:creationId xmlns:a16="http://schemas.microsoft.com/office/drawing/2014/main" id="{0E4A3B31-AF0C-444F-81DB-544BE33E7DEC}"/>
                </a:ext>
              </a:extLst>
            </p:cNvPr>
            <p:cNvSpPr/>
            <p:nvPr/>
          </p:nvSpPr>
          <p:spPr>
            <a:xfrm>
              <a:off x="1911425" y="1781100"/>
              <a:ext cx="2206500" cy="1757700"/>
            </a:xfrm>
            <a:prstGeom prst="roundRect">
              <a:avLst>
                <a:gd name="adj" fmla="val 4449"/>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427;p66">
              <a:extLst>
                <a:ext uri="{FF2B5EF4-FFF2-40B4-BE49-F238E27FC236}">
                  <a16:creationId xmlns:a16="http://schemas.microsoft.com/office/drawing/2014/main" id="{B70C7309-CFA9-44B2-9E95-C56B9724162D}"/>
                </a:ext>
              </a:extLst>
            </p:cNvPr>
            <p:cNvSpPr/>
            <p:nvPr/>
          </p:nvSpPr>
          <p:spPr>
            <a:xfrm>
              <a:off x="2703890" y="2599403"/>
              <a:ext cx="245604" cy="410106"/>
            </a:xfrm>
            <a:custGeom>
              <a:avLst/>
              <a:gdLst/>
              <a:ahLst/>
              <a:cxnLst/>
              <a:rect l="l" t="t" r="r" b="b"/>
              <a:pathLst>
                <a:path w="5239" h="8748" extrusionOk="0">
                  <a:moveTo>
                    <a:pt x="1" y="1"/>
                  </a:moveTo>
                  <a:lnTo>
                    <a:pt x="1" y="8748"/>
                  </a:lnTo>
                  <a:lnTo>
                    <a:pt x="5239" y="8748"/>
                  </a:lnTo>
                  <a:lnTo>
                    <a:pt x="523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428;p66">
              <a:extLst>
                <a:ext uri="{FF2B5EF4-FFF2-40B4-BE49-F238E27FC236}">
                  <a16:creationId xmlns:a16="http://schemas.microsoft.com/office/drawing/2014/main" id="{81659A64-42EC-41C3-8918-ADBFE10AE739}"/>
                </a:ext>
              </a:extLst>
            </p:cNvPr>
            <p:cNvSpPr/>
            <p:nvPr/>
          </p:nvSpPr>
          <p:spPr>
            <a:xfrm>
              <a:off x="3625056" y="2402034"/>
              <a:ext cx="245604" cy="607471"/>
            </a:xfrm>
            <a:custGeom>
              <a:avLst/>
              <a:gdLst/>
              <a:ahLst/>
              <a:cxnLst/>
              <a:rect l="l" t="t" r="r" b="b"/>
              <a:pathLst>
                <a:path w="5239" h="12958" extrusionOk="0">
                  <a:moveTo>
                    <a:pt x="1" y="0"/>
                  </a:moveTo>
                  <a:lnTo>
                    <a:pt x="1" y="12958"/>
                  </a:lnTo>
                  <a:lnTo>
                    <a:pt x="5239" y="12958"/>
                  </a:lnTo>
                  <a:lnTo>
                    <a:pt x="5239"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429;p66">
              <a:extLst>
                <a:ext uri="{FF2B5EF4-FFF2-40B4-BE49-F238E27FC236}">
                  <a16:creationId xmlns:a16="http://schemas.microsoft.com/office/drawing/2014/main" id="{DBCEC4AE-289F-43D2-821D-2FE93EB33A3C}"/>
                </a:ext>
              </a:extLst>
            </p:cNvPr>
            <p:cNvSpPr/>
            <p:nvPr/>
          </p:nvSpPr>
          <p:spPr>
            <a:xfrm>
              <a:off x="3149213" y="2481919"/>
              <a:ext cx="245604" cy="527588"/>
            </a:xfrm>
            <a:custGeom>
              <a:avLst/>
              <a:gdLst/>
              <a:ahLst/>
              <a:cxnLst/>
              <a:rect l="l" t="t" r="r" b="b"/>
              <a:pathLst>
                <a:path w="5239" h="11254" extrusionOk="0">
                  <a:moveTo>
                    <a:pt x="0" y="1"/>
                  </a:moveTo>
                  <a:lnTo>
                    <a:pt x="0" y="11254"/>
                  </a:lnTo>
                  <a:lnTo>
                    <a:pt x="5239" y="11254"/>
                  </a:lnTo>
                  <a:lnTo>
                    <a:pt x="5239"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430;p66">
              <a:extLst>
                <a:ext uri="{FF2B5EF4-FFF2-40B4-BE49-F238E27FC236}">
                  <a16:creationId xmlns:a16="http://schemas.microsoft.com/office/drawing/2014/main" id="{D2CBFF7C-FCAC-4E74-824B-09883D9052C4}"/>
                </a:ext>
              </a:extLst>
            </p:cNvPr>
            <p:cNvSpPr/>
            <p:nvPr/>
          </p:nvSpPr>
          <p:spPr>
            <a:xfrm>
              <a:off x="2622833" y="3009472"/>
              <a:ext cx="1333595" cy="47"/>
            </a:xfrm>
            <a:custGeom>
              <a:avLst/>
              <a:gdLst/>
              <a:ahLst/>
              <a:cxnLst/>
              <a:rect l="l" t="t" r="r" b="b"/>
              <a:pathLst>
                <a:path w="28447" h="1" fill="none" extrusionOk="0">
                  <a:moveTo>
                    <a:pt x="0" y="1"/>
                  </a:moveTo>
                  <a:lnTo>
                    <a:pt x="28447" y="1"/>
                  </a:lnTo>
                </a:path>
              </a:pathLst>
            </a:custGeom>
            <a:noFill/>
            <a:ln w="9525" cap="flat" cmpd="sng">
              <a:solidFill>
                <a:schemeClr val="dk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431;p66">
              <a:extLst>
                <a:ext uri="{FF2B5EF4-FFF2-40B4-BE49-F238E27FC236}">
                  <a16:creationId xmlns:a16="http://schemas.microsoft.com/office/drawing/2014/main" id="{11C7D09B-A700-4A16-846A-E41B278DEDB3}"/>
                </a:ext>
              </a:extLst>
            </p:cNvPr>
            <p:cNvSpPr/>
            <p:nvPr/>
          </p:nvSpPr>
          <p:spPr>
            <a:xfrm>
              <a:off x="2333764" y="2101245"/>
              <a:ext cx="235056" cy="260887"/>
            </a:xfrm>
            <a:custGeom>
              <a:avLst/>
              <a:gdLst/>
              <a:ahLst/>
              <a:cxnLst/>
              <a:rect l="l" t="t" r="r" b="b"/>
              <a:pathLst>
                <a:path w="5014" h="5565" extrusionOk="0">
                  <a:moveTo>
                    <a:pt x="1" y="0"/>
                  </a:moveTo>
                  <a:lnTo>
                    <a:pt x="1" y="5564"/>
                  </a:lnTo>
                  <a:lnTo>
                    <a:pt x="5013" y="3208"/>
                  </a:lnTo>
                  <a:cubicBezTo>
                    <a:pt x="4136" y="1329"/>
                    <a:pt x="2206"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432;p66">
              <a:extLst>
                <a:ext uri="{FF2B5EF4-FFF2-40B4-BE49-F238E27FC236}">
                  <a16:creationId xmlns:a16="http://schemas.microsoft.com/office/drawing/2014/main" id="{48B59DC1-C970-48A9-A7C4-DB98CE2D5B43}"/>
                </a:ext>
              </a:extLst>
            </p:cNvPr>
            <p:cNvSpPr/>
            <p:nvPr/>
          </p:nvSpPr>
          <p:spPr>
            <a:xfrm>
              <a:off x="2333764" y="2101245"/>
              <a:ext cx="235056" cy="260887"/>
            </a:xfrm>
            <a:custGeom>
              <a:avLst/>
              <a:gdLst/>
              <a:ahLst/>
              <a:cxnLst/>
              <a:rect l="l" t="t" r="r" b="b"/>
              <a:pathLst>
                <a:path w="5014" h="5565" fill="none" extrusionOk="0">
                  <a:moveTo>
                    <a:pt x="5013" y="3208"/>
                  </a:moveTo>
                  <a:cubicBezTo>
                    <a:pt x="4136" y="1329"/>
                    <a:pt x="2206" y="0"/>
                    <a:pt x="1" y="0"/>
                  </a:cubicBezTo>
                  <a:lnTo>
                    <a:pt x="1" y="5564"/>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33;p66">
              <a:extLst>
                <a:ext uri="{FF2B5EF4-FFF2-40B4-BE49-F238E27FC236}">
                  <a16:creationId xmlns:a16="http://schemas.microsoft.com/office/drawing/2014/main" id="{F7ECF5FD-3119-4569-B418-B8EC3E554E70}"/>
                </a:ext>
              </a:extLst>
            </p:cNvPr>
            <p:cNvSpPr/>
            <p:nvPr/>
          </p:nvSpPr>
          <p:spPr>
            <a:xfrm>
              <a:off x="2072918" y="2101245"/>
              <a:ext cx="520556" cy="521728"/>
            </a:xfrm>
            <a:custGeom>
              <a:avLst/>
              <a:gdLst/>
              <a:ahLst/>
              <a:cxnLst/>
              <a:rect l="l" t="t" r="r" b="b"/>
              <a:pathLst>
                <a:path w="11104" h="11129" fill="none" extrusionOk="0">
                  <a:moveTo>
                    <a:pt x="1" y="5564"/>
                  </a:moveTo>
                  <a:cubicBezTo>
                    <a:pt x="1" y="2507"/>
                    <a:pt x="2482" y="0"/>
                    <a:pt x="5565" y="0"/>
                  </a:cubicBezTo>
                  <a:cubicBezTo>
                    <a:pt x="8623" y="0"/>
                    <a:pt x="11104" y="2507"/>
                    <a:pt x="11104" y="5564"/>
                  </a:cubicBezTo>
                  <a:cubicBezTo>
                    <a:pt x="11104" y="8647"/>
                    <a:pt x="8623" y="11128"/>
                    <a:pt x="5565" y="11128"/>
                  </a:cubicBezTo>
                  <a:cubicBezTo>
                    <a:pt x="2482" y="11128"/>
                    <a:pt x="1" y="8647"/>
                    <a:pt x="1" y="5564"/>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34;p66">
              <a:extLst>
                <a:ext uri="{FF2B5EF4-FFF2-40B4-BE49-F238E27FC236}">
                  <a16:creationId xmlns:a16="http://schemas.microsoft.com/office/drawing/2014/main" id="{266FE2C7-F017-4F07-82B5-ED70E6ED0883}"/>
                </a:ext>
              </a:extLst>
            </p:cNvPr>
            <p:cNvSpPr/>
            <p:nvPr/>
          </p:nvSpPr>
          <p:spPr>
            <a:xfrm>
              <a:off x="2692170" y="2037768"/>
              <a:ext cx="257324" cy="39989"/>
            </a:xfrm>
            <a:custGeom>
              <a:avLst/>
              <a:gdLst/>
              <a:ahLst/>
              <a:cxnLst/>
              <a:rect l="l" t="t" r="r" b="b"/>
              <a:pathLst>
                <a:path w="5489" h="853" extrusionOk="0">
                  <a:moveTo>
                    <a:pt x="0" y="1"/>
                  </a:moveTo>
                  <a:lnTo>
                    <a:pt x="0" y="853"/>
                  </a:lnTo>
                  <a:lnTo>
                    <a:pt x="5489" y="853"/>
                  </a:lnTo>
                  <a:lnTo>
                    <a:pt x="5489"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35;p66">
              <a:extLst>
                <a:ext uri="{FF2B5EF4-FFF2-40B4-BE49-F238E27FC236}">
                  <a16:creationId xmlns:a16="http://schemas.microsoft.com/office/drawing/2014/main" id="{0150811F-DAE1-4485-AB3D-B8080BC535B6}"/>
                </a:ext>
              </a:extLst>
            </p:cNvPr>
            <p:cNvSpPr/>
            <p:nvPr/>
          </p:nvSpPr>
          <p:spPr>
            <a:xfrm>
              <a:off x="2692170" y="2116528"/>
              <a:ext cx="408887" cy="39989"/>
            </a:xfrm>
            <a:custGeom>
              <a:avLst/>
              <a:gdLst/>
              <a:ahLst/>
              <a:cxnLst/>
              <a:rect l="l" t="t" r="r" b="b"/>
              <a:pathLst>
                <a:path w="8722" h="853" extrusionOk="0">
                  <a:moveTo>
                    <a:pt x="0" y="0"/>
                  </a:moveTo>
                  <a:lnTo>
                    <a:pt x="0" y="852"/>
                  </a:lnTo>
                  <a:lnTo>
                    <a:pt x="8722" y="852"/>
                  </a:lnTo>
                  <a:lnTo>
                    <a:pt x="8722" y="0"/>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36;p66">
              <a:extLst>
                <a:ext uri="{FF2B5EF4-FFF2-40B4-BE49-F238E27FC236}">
                  <a16:creationId xmlns:a16="http://schemas.microsoft.com/office/drawing/2014/main" id="{348FC9EA-3C8B-4440-AC90-9006E51F9883}"/>
                </a:ext>
              </a:extLst>
            </p:cNvPr>
            <p:cNvSpPr/>
            <p:nvPr/>
          </p:nvSpPr>
          <p:spPr>
            <a:xfrm>
              <a:off x="2692170" y="2183474"/>
              <a:ext cx="408887" cy="38817"/>
            </a:xfrm>
            <a:custGeom>
              <a:avLst/>
              <a:gdLst/>
              <a:ahLst/>
              <a:cxnLst/>
              <a:rect l="l" t="t" r="r" b="b"/>
              <a:pathLst>
                <a:path w="8722" h="828" extrusionOk="0">
                  <a:moveTo>
                    <a:pt x="0" y="1"/>
                  </a:moveTo>
                  <a:lnTo>
                    <a:pt x="0" y="828"/>
                  </a:lnTo>
                  <a:lnTo>
                    <a:pt x="8722" y="828"/>
                  </a:lnTo>
                  <a:lnTo>
                    <a:pt x="8722" y="1"/>
                  </a:lnTo>
                  <a:close/>
                </a:path>
              </a:pathLst>
            </a:cu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37;p66">
              <a:extLst>
                <a:ext uri="{FF2B5EF4-FFF2-40B4-BE49-F238E27FC236}">
                  <a16:creationId xmlns:a16="http://schemas.microsoft.com/office/drawing/2014/main" id="{EE21560D-62C5-4B31-980B-E5AD5332848E}"/>
                </a:ext>
              </a:extLst>
            </p:cNvPr>
            <p:cNvSpPr/>
            <p:nvPr/>
          </p:nvSpPr>
          <p:spPr>
            <a:xfrm>
              <a:off x="2703890" y="3096436"/>
              <a:ext cx="258543" cy="39989"/>
            </a:xfrm>
            <a:custGeom>
              <a:avLst/>
              <a:gdLst/>
              <a:ahLst/>
              <a:cxnLst/>
              <a:rect l="l" t="t" r="r" b="b"/>
              <a:pathLst>
                <a:path w="5515" h="853" extrusionOk="0">
                  <a:moveTo>
                    <a:pt x="1" y="0"/>
                  </a:moveTo>
                  <a:lnTo>
                    <a:pt x="1" y="853"/>
                  </a:lnTo>
                  <a:lnTo>
                    <a:pt x="5514" y="853"/>
                  </a:lnTo>
                  <a:lnTo>
                    <a:pt x="551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38;p66">
              <a:extLst>
                <a:ext uri="{FF2B5EF4-FFF2-40B4-BE49-F238E27FC236}">
                  <a16:creationId xmlns:a16="http://schemas.microsoft.com/office/drawing/2014/main" id="{CABED50D-1BB8-48CA-80D2-DFD829E0AC5F}"/>
                </a:ext>
              </a:extLst>
            </p:cNvPr>
            <p:cNvSpPr/>
            <p:nvPr/>
          </p:nvSpPr>
          <p:spPr>
            <a:xfrm>
              <a:off x="2703890" y="3176321"/>
              <a:ext cx="408934" cy="38817"/>
            </a:xfrm>
            <a:custGeom>
              <a:avLst/>
              <a:gdLst/>
              <a:ahLst/>
              <a:cxnLst/>
              <a:rect l="l" t="t" r="r" b="b"/>
              <a:pathLst>
                <a:path w="8723" h="828" extrusionOk="0">
                  <a:moveTo>
                    <a:pt x="1" y="1"/>
                  </a:moveTo>
                  <a:lnTo>
                    <a:pt x="1" y="828"/>
                  </a:lnTo>
                  <a:lnTo>
                    <a:pt x="8723" y="828"/>
                  </a:lnTo>
                  <a:lnTo>
                    <a:pt x="8723"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39;p66">
              <a:extLst>
                <a:ext uri="{FF2B5EF4-FFF2-40B4-BE49-F238E27FC236}">
                  <a16:creationId xmlns:a16="http://schemas.microsoft.com/office/drawing/2014/main" id="{7B9E7D1E-501B-4D84-A509-377729635035}"/>
                </a:ext>
              </a:extLst>
            </p:cNvPr>
            <p:cNvSpPr/>
            <p:nvPr/>
          </p:nvSpPr>
          <p:spPr>
            <a:xfrm>
              <a:off x="2703890" y="3242142"/>
              <a:ext cx="258543" cy="39989"/>
            </a:xfrm>
            <a:custGeom>
              <a:avLst/>
              <a:gdLst/>
              <a:ahLst/>
              <a:cxnLst/>
              <a:rect l="l" t="t" r="r" b="b"/>
              <a:pathLst>
                <a:path w="5515" h="853" extrusionOk="0">
                  <a:moveTo>
                    <a:pt x="1" y="0"/>
                  </a:moveTo>
                  <a:lnTo>
                    <a:pt x="1" y="852"/>
                  </a:lnTo>
                  <a:lnTo>
                    <a:pt x="5514" y="852"/>
                  </a:lnTo>
                  <a:lnTo>
                    <a:pt x="551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40;p66">
              <a:extLst>
                <a:ext uri="{FF2B5EF4-FFF2-40B4-BE49-F238E27FC236}">
                  <a16:creationId xmlns:a16="http://schemas.microsoft.com/office/drawing/2014/main" id="{50395E69-9267-4A08-BD00-EC63DA0A7CBE}"/>
                </a:ext>
              </a:extLst>
            </p:cNvPr>
            <p:cNvSpPr/>
            <p:nvPr/>
          </p:nvSpPr>
          <p:spPr>
            <a:xfrm>
              <a:off x="3338379" y="3096436"/>
              <a:ext cx="258543" cy="39989"/>
            </a:xfrm>
            <a:custGeom>
              <a:avLst/>
              <a:gdLst/>
              <a:ahLst/>
              <a:cxnLst/>
              <a:rect l="l" t="t" r="r" b="b"/>
              <a:pathLst>
                <a:path w="5515" h="853" extrusionOk="0">
                  <a:moveTo>
                    <a:pt x="1" y="0"/>
                  </a:moveTo>
                  <a:lnTo>
                    <a:pt x="1" y="853"/>
                  </a:lnTo>
                  <a:lnTo>
                    <a:pt x="5514" y="853"/>
                  </a:lnTo>
                  <a:lnTo>
                    <a:pt x="551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41;p66">
              <a:extLst>
                <a:ext uri="{FF2B5EF4-FFF2-40B4-BE49-F238E27FC236}">
                  <a16:creationId xmlns:a16="http://schemas.microsoft.com/office/drawing/2014/main" id="{E8B1B3D4-88CF-4830-A7A9-CD3F7264CF8D}"/>
                </a:ext>
              </a:extLst>
            </p:cNvPr>
            <p:cNvSpPr/>
            <p:nvPr/>
          </p:nvSpPr>
          <p:spPr>
            <a:xfrm>
              <a:off x="3338379" y="3176321"/>
              <a:ext cx="408934" cy="38817"/>
            </a:xfrm>
            <a:custGeom>
              <a:avLst/>
              <a:gdLst/>
              <a:ahLst/>
              <a:cxnLst/>
              <a:rect l="l" t="t" r="r" b="b"/>
              <a:pathLst>
                <a:path w="8723" h="828" extrusionOk="0">
                  <a:moveTo>
                    <a:pt x="1" y="1"/>
                  </a:moveTo>
                  <a:lnTo>
                    <a:pt x="1" y="828"/>
                  </a:lnTo>
                  <a:lnTo>
                    <a:pt x="8722" y="828"/>
                  </a:lnTo>
                  <a:lnTo>
                    <a:pt x="8722"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42;p66">
              <a:extLst>
                <a:ext uri="{FF2B5EF4-FFF2-40B4-BE49-F238E27FC236}">
                  <a16:creationId xmlns:a16="http://schemas.microsoft.com/office/drawing/2014/main" id="{15ACC367-B823-4956-B818-2D5F56E011FE}"/>
                </a:ext>
              </a:extLst>
            </p:cNvPr>
            <p:cNvSpPr/>
            <p:nvPr/>
          </p:nvSpPr>
          <p:spPr>
            <a:xfrm>
              <a:off x="3338379" y="3242142"/>
              <a:ext cx="258543" cy="39989"/>
            </a:xfrm>
            <a:custGeom>
              <a:avLst/>
              <a:gdLst/>
              <a:ahLst/>
              <a:cxnLst/>
              <a:rect l="l" t="t" r="r" b="b"/>
              <a:pathLst>
                <a:path w="5515" h="853" extrusionOk="0">
                  <a:moveTo>
                    <a:pt x="1" y="0"/>
                  </a:moveTo>
                  <a:lnTo>
                    <a:pt x="1" y="852"/>
                  </a:lnTo>
                  <a:lnTo>
                    <a:pt x="5514" y="852"/>
                  </a:lnTo>
                  <a:lnTo>
                    <a:pt x="551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43;p66">
              <a:extLst>
                <a:ext uri="{FF2B5EF4-FFF2-40B4-BE49-F238E27FC236}">
                  <a16:creationId xmlns:a16="http://schemas.microsoft.com/office/drawing/2014/main" id="{6DD16990-6449-4180-A412-C06CE1315054}"/>
                </a:ext>
              </a:extLst>
            </p:cNvPr>
            <p:cNvSpPr/>
            <p:nvPr/>
          </p:nvSpPr>
          <p:spPr>
            <a:xfrm>
              <a:off x="2072918" y="2692227"/>
              <a:ext cx="146922" cy="39989"/>
            </a:xfrm>
            <a:custGeom>
              <a:avLst/>
              <a:gdLst/>
              <a:ahLst/>
              <a:cxnLst/>
              <a:rect l="l" t="t" r="r" b="b"/>
              <a:pathLst>
                <a:path w="3134" h="853" extrusionOk="0">
                  <a:moveTo>
                    <a:pt x="1" y="1"/>
                  </a:moveTo>
                  <a:lnTo>
                    <a:pt x="1" y="853"/>
                  </a:lnTo>
                  <a:lnTo>
                    <a:pt x="3134" y="853"/>
                  </a:lnTo>
                  <a:lnTo>
                    <a:pt x="3134"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44;p66">
              <a:extLst>
                <a:ext uri="{FF2B5EF4-FFF2-40B4-BE49-F238E27FC236}">
                  <a16:creationId xmlns:a16="http://schemas.microsoft.com/office/drawing/2014/main" id="{80D54038-D403-403C-A0B6-F6929BA81CBB}"/>
                </a:ext>
              </a:extLst>
            </p:cNvPr>
            <p:cNvSpPr/>
            <p:nvPr/>
          </p:nvSpPr>
          <p:spPr>
            <a:xfrm>
              <a:off x="2072918" y="2772160"/>
              <a:ext cx="233884" cy="38817"/>
            </a:xfrm>
            <a:custGeom>
              <a:avLst/>
              <a:gdLst/>
              <a:ahLst/>
              <a:cxnLst/>
              <a:rect l="l" t="t" r="r" b="b"/>
              <a:pathLst>
                <a:path w="4989" h="828" extrusionOk="0">
                  <a:moveTo>
                    <a:pt x="1" y="0"/>
                  </a:moveTo>
                  <a:lnTo>
                    <a:pt x="1" y="827"/>
                  </a:lnTo>
                  <a:lnTo>
                    <a:pt x="4988" y="827"/>
                  </a:lnTo>
                  <a:lnTo>
                    <a:pt x="4988"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45;p66">
              <a:extLst>
                <a:ext uri="{FF2B5EF4-FFF2-40B4-BE49-F238E27FC236}">
                  <a16:creationId xmlns:a16="http://schemas.microsoft.com/office/drawing/2014/main" id="{1F671E75-65E4-40B5-8B41-0C4CF5284142}"/>
                </a:ext>
              </a:extLst>
            </p:cNvPr>
            <p:cNvSpPr/>
            <p:nvPr/>
          </p:nvSpPr>
          <p:spPr>
            <a:xfrm>
              <a:off x="2072918" y="2889644"/>
              <a:ext cx="146922" cy="39989"/>
            </a:xfrm>
            <a:custGeom>
              <a:avLst/>
              <a:gdLst/>
              <a:ahLst/>
              <a:cxnLst/>
              <a:rect l="l" t="t" r="r" b="b"/>
              <a:pathLst>
                <a:path w="3134" h="853" extrusionOk="0">
                  <a:moveTo>
                    <a:pt x="1" y="0"/>
                  </a:moveTo>
                  <a:lnTo>
                    <a:pt x="1" y="852"/>
                  </a:lnTo>
                  <a:lnTo>
                    <a:pt x="3134" y="852"/>
                  </a:lnTo>
                  <a:lnTo>
                    <a:pt x="3134" y="0"/>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46;p66">
              <a:extLst>
                <a:ext uri="{FF2B5EF4-FFF2-40B4-BE49-F238E27FC236}">
                  <a16:creationId xmlns:a16="http://schemas.microsoft.com/office/drawing/2014/main" id="{E31AC14C-E4D7-4F17-A2D8-96CE0F68B9B2}"/>
                </a:ext>
              </a:extLst>
            </p:cNvPr>
            <p:cNvSpPr/>
            <p:nvPr/>
          </p:nvSpPr>
          <p:spPr>
            <a:xfrm>
              <a:off x="2072918" y="2969529"/>
              <a:ext cx="233884" cy="39989"/>
            </a:xfrm>
            <a:custGeom>
              <a:avLst/>
              <a:gdLst/>
              <a:ahLst/>
              <a:cxnLst/>
              <a:rect l="l" t="t" r="r" b="b"/>
              <a:pathLst>
                <a:path w="4989" h="853" extrusionOk="0">
                  <a:moveTo>
                    <a:pt x="1" y="1"/>
                  </a:moveTo>
                  <a:lnTo>
                    <a:pt x="1" y="853"/>
                  </a:lnTo>
                  <a:lnTo>
                    <a:pt x="4988" y="853"/>
                  </a:lnTo>
                  <a:lnTo>
                    <a:pt x="4988"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6" name="Google Shape;1376;p4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Future Work</a:t>
            </a:r>
            <a:endParaRPr dirty="0"/>
          </a:p>
        </p:txBody>
      </p:sp>
      <p:sp>
        <p:nvSpPr>
          <p:cNvPr id="1378" name="Google Shape;1378;p44"/>
          <p:cNvSpPr txBox="1"/>
          <p:nvPr/>
        </p:nvSpPr>
        <p:spPr>
          <a:xfrm>
            <a:off x="457200" y="955987"/>
            <a:ext cx="8229600" cy="369300"/>
          </a:xfrm>
          <a:prstGeom prst="rect">
            <a:avLst/>
          </a:prstGeom>
          <a:noFill/>
          <a:ln>
            <a:noFill/>
          </a:ln>
        </p:spPr>
        <p:txBody>
          <a:bodyPr spcFirstLastPara="1" wrap="square" lIns="91425" tIns="91425" rIns="91425" bIns="91425" anchor="ctr" anchorCtr="0">
            <a:noAutofit/>
          </a:bodyPr>
          <a:lstStyle/>
          <a:p>
            <a:pPr>
              <a:lnSpc>
                <a:spcPct val="107000"/>
              </a:lnSpc>
              <a:spcBef>
                <a:spcPts val="1200"/>
              </a:spcBef>
              <a:spcAft>
                <a:spcPts val="1200"/>
              </a:spcAft>
            </a:pPr>
            <a:r>
              <a:rPr lang="es-EC" sz="1800" dirty="0">
                <a:effectLst/>
                <a:latin typeface="Calibri Light" panose="020F0302020204030204" pitchFamily="34" charset="0"/>
                <a:ea typeface="Times New Roman" panose="02020603050405020304" pitchFamily="18" charset="0"/>
                <a:cs typeface="Times New Roman" panose="02020603050405020304" pitchFamily="18" charset="0"/>
              </a:rPr>
              <a:t>Para mejorar el proyecto en el futuro, se sugiere:</a:t>
            </a:r>
            <a:endParaRPr lang="es-EC"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5" name="CuadroTexto 24">
            <a:extLst>
              <a:ext uri="{FF2B5EF4-FFF2-40B4-BE49-F238E27FC236}">
                <a16:creationId xmlns:a16="http://schemas.microsoft.com/office/drawing/2014/main" id="{5997CD6C-4EFE-4AC6-9462-8A9E3BBBF51F}"/>
              </a:ext>
            </a:extLst>
          </p:cNvPr>
          <p:cNvSpPr txBox="1"/>
          <p:nvPr/>
        </p:nvSpPr>
        <p:spPr>
          <a:xfrm>
            <a:off x="1917344" y="1424416"/>
            <a:ext cx="4820356" cy="3362011"/>
          </a:xfrm>
          <a:prstGeom prst="rect">
            <a:avLst/>
          </a:prstGeom>
          <a:noFill/>
        </p:spPr>
        <p:txBody>
          <a:bodyPr wrap="square">
            <a:spAutoFit/>
          </a:bodyPr>
          <a:lstStyle/>
          <a:p>
            <a:pPr marL="342900" lvl="0" indent="-342900" algn="just">
              <a:lnSpc>
                <a:spcPct val="107000"/>
              </a:lnSpc>
              <a:spcBef>
                <a:spcPts val="1200"/>
              </a:spcBef>
              <a:spcAft>
                <a:spcPts val="1200"/>
              </a:spcAft>
              <a:buSzPts val="1000"/>
              <a:buFont typeface="Symbol" panose="05050102010706020507" pitchFamily="18" charset="2"/>
              <a:buChar char=""/>
              <a:tabLst>
                <a:tab pos="457200" algn="l"/>
              </a:tabLst>
            </a:pPr>
            <a:r>
              <a:rPr lang="es-EC" sz="1800" b="1" dirty="0">
                <a:effectLst/>
                <a:latin typeface="Calibri" panose="020F0502020204030204" pitchFamily="34" charset="0"/>
                <a:ea typeface="Times New Roman" panose="02020603050405020304" pitchFamily="18" charset="0"/>
                <a:cs typeface="Calibri" panose="020F0502020204030204" pitchFamily="34" charset="0"/>
              </a:rPr>
              <a:t>Probar otros modelos de machine </a:t>
            </a:r>
            <a:r>
              <a:rPr lang="es-EC" sz="1800" b="1" dirty="0" err="1">
                <a:effectLst/>
                <a:latin typeface="Calibri" panose="020F0502020204030204" pitchFamily="34" charset="0"/>
                <a:ea typeface="Times New Roman" panose="02020603050405020304" pitchFamily="18" charset="0"/>
                <a:cs typeface="Calibri" panose="020F0502020204030204" pitchFamily="34" charset="0"/>
              </a:rPr>
              <a:t>learning</a:t>
            </a:r>
            <a:r>
              <a:rPr lang="es-EC" sz="1800" dirty="0">
                <a:effectLst/>
                <a:latin typeface="Calibri" panose="020F0502020204030204" pitchFamily="34" charset="0"/>
                <a:ea typeface="Times New Roman" panose="02020603050405020304" pitchFamily="18" charset="0"/>
                <a:cs typeface="Calibri" panose="020F0502020204030204" pitchFamily="34" charset="0"/>
              </a:rPr>
              <a:t>, como </a:t>
            </a:r>
            <a:r>
              <a:rPr lang="es-EC" sz="1800" dirty="0" err="1">
                <a:effectLst/>
                <a:latin typeface="Calibri" panose="020F0502020204030204" pitchFamily="34" charset="0"/>
                <a:ea typeface="Times New Roman" panose="02020603050405020304" pitchFamily="18" charset="0"/>
                <a:cs typeface="Calibri" panose="020F0502020204030204" pitchFamily="34" charset="0"/>
              </a:rPr>
              <a:t>Random</a:t>
            </a:r>
            <a:r>
              <a:rPr lang="es-EC" sz="1800" dirty="0">
                <a:effectLst/>
                <a:latin typeface="Calibri" panose="020F0502020204030204" pitchFamily="34" charset="0"/>
                <a:ea typeface="Times New Roman" panose="02020603050405020304" pitchFamily="18" charset="0"/>
                <a:cs typeface="Calibri" panose="020F0502020204030204" pitchFamily="34" charset="0"/>
              </a:rPr>
              <a:t> Forest o redes neuronales.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spcBef>
                <a:spcPts val="1200"/>
              </a:spcBef>
              <a:spcAft>
                <a:spcPts val="1200"/>
              </a:spcAft>
              <a:buSzPts val="1000"/>
              <a:buFont typeface="Symbol" panose="05050102010706020507" pitchFamily="18" charset="2"/>
              <a:buChar char=""/>
              <a:tabLst>
                <a:tab pos="457200" algn="l"/>
              </a:tabLst>
            </a:pPr>
            <a:r>
              <a:rPr lang="es-EC" sz="1800" b="1" dirty="0">
                <a:effectLst/>
                <a:latin typeface="Calibri" panose="020F0502020204030204" pitchFamily="34" charset="0"/>
                <a:ea typeface="Times New Roman" panose="02020603050405020304" pitchFamily="18" charset="0"/>
                <a:cs typeface="Calibri" panose="020F0502020204030204" pitchFamily="34" charset="0"/>
              </a:rPr>
              <a:t>Realizar un análisis más exhaustivo de características</a:t>
            </a:r>
            <a:r>
              <a:rPr lang="es-EC" sz="1800" dirty="0">
                <a:effectLst/>
                <a:latin typeface="Calibri" panose="020F0502020204030204" pitchFamily="34" charset="0"/>
                <a:ea typeface="Times New Roman" panose="02020603050405020304" pitchFamily="18" charset="0"/>
                <a:cs typeface="Calibri" panose="020F0502020204030204" pitchFamily="34" charset="0"/>
              </a:rPr>
              <a:t> que puedan ser recolectadas en el futuro.</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a:lnSpc>
                <a:spcPct val="107000"/>
              </a:lnSpc>
              <a:spcBef>
                <a:spcPts val="1200"/>
              </a:spcBef>
              <a:spcAft>
                <a:spcPts val="1200"/>
              </a:spcAft>
              <a:buSzPts val="1000"/>
              <a:buFont typeface="Symbol" panose="05050102010706020507" pitchFamily="18" charset="2"/>
              <a:buChar char=""/>
              <a:tabLst>
                <a:tab pos="457200" algn="l"/>
              </a:tabLst>
            </a:pPr>
            <a:r>
              <a:rPr lang="es-EC" sz="1800" b="1" dirty="0">
                <a:effectLst/>
                <a:latin typeface="Calibri" panose="020F0502020204030204" pitchFamily="34" charset="0"/>
                <a:ea typeface="Times New Roman" panose="02020603050405020304" pitchFamily="18" charset="0"/>
                <a:cs typeface="Calibri" panose="020F0502020204030204" pitchFamily="34" charset="0"/>
              </a:rPr>
              <a:t>Implementar un sistema de retroalimentación</a:t>
            </a:r>
            <a:r>
              <a:rPr lang="es-EC" sz="1800" dirty="0">
                <a:effectLst/>
                <a:latin typeface="Calibri" panose="020F0502020204030204" pitchFamily="34" charset="0"/>
                <a:ea typeface="Times New Roman" panose="02020603050405020304" pitchFamily="18" charset="0"/>
                <a:cs typeface="Calibri" panose="020F0502020204030204" pitchFamily="34" charset="0"/>
              </a:rPr>
              <a:t> para ajustar y mejorar continuamente el modelo con nuevos datos y resultados de las reclamaciones.</a:t>
            </a:r>
            <a:endParaRPr lang="es-EC" sz="1800" dirty="0">
              <a:effectLst/>
              <a:latin typeface="Calibri" panose="020F0502020204030204" pitchFamily="34" charset="0"/>
              <a:ea typeface="Calibri" panose="020F0502020204030204" pitchFamily="34" charset="0"/>
              <a:cs typeface="Calibri" panose="020F0502020204030204" pitchFamily="34" charset="0"/>
            </a:endParaRPr>
          </a:p>
        </p:txBody>
      </p:sp>
      <p:grpSp>
        <p:nvGrpSpPr>
          <p:cNvPr id="31" name="Google Shape;2447;p66">
            <a:extLst>
              <a:ext uri="{FF2B5EF4-FFF2-40B4-BE49-F238E27FC236}">
                <a16:creationId xmlns:a16="http://schemas.microsoft.com/office/drawing/2014/main" id="{EDF7D25A-39D2-4831-8C35-EADE019D9897}"/>
              </a:ext>
            </a:extLst>
          </p:cNvPr>
          <p:cNvGrpSpPr/>
          <p:nvPr/>
        </p:nvGrpSpPr>
        <p:grpSpPr>
          <a:xfrm>
            <a:off x="263906" y="1720848"/>
            <a:ext cx="1700361" cy="2792927"/>
            <a:chOff x="720150" y="1811160"/>
            <a:chExt cx="2106761" cy="2792927"/>
          </a:xfrm>
        </p:grpSpPr>
        <p:sp>
          <p:nvSpPr>
            <p:cNvPr id="32" name="Google Shape;2448;p66">
              <a:extLst>
                <a:ext uri="{FF2B5EF4-FFF2-40B4-BE49-F238E27FC236}">
                  <a16:creationId xmlns:a16="http://schemas.microsoft.com/office/drawing/2014/main" id="{2DA0D980-B7FF-4315-A1EB-AC9271B9AE2C}"/>
                </a:ext>
              </a:extLst>
            </p:cNvPr>
            <p:cNvSpPr/>
            <p:nvPr/>
          </p:nvSpPr>
          <p:spPr>
            <a:xfrm>
              <a:off x="961007" y="4022447"/>
              <a:ext cx="981152" cy="277014"/>
            </a:xfrm>
            <a:custGeom>
              <a:avLst/>
              <a:gdLst/>
              <a:ahLst/>
              <a:cxnLst/>
              <a:rect l="l" t="t" r="r" b="b"/>
              <a:pathLst>
                <a:path w="20929" h="5909" extrusionOk="0">
                  <a:moveTo>
                    <a:pt x="20652" y="1"/>
                  </a:moveTo>
                  <a:lnTo>
                    <a:pt x="352" y="1229"/>
                  </a:lnTo>
                  <a:lnTo>
                    <a:pt x="1" y="3259"/>
                  </a:lnTo>
                  <a:cubicBezTo>
                    <a:pt x="3673" y="5216"/>
                    <a:pt x="6987" y="5908"/>
                    <a:pt x="9838" y="5908"/>
                  </a:cubicBezTo>
                  <a:cubicBezTo>
                    <a:pt x="16737" y="5908"/>
                    <a:pt x="20928" y="1855"/>
                    <a:pt x="20928" y="1855"/>
                  </a:cubicBezTo>
                  <a:lnTo>
                    <a:pt x="20652" y="1"/>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49;p66">
              <a:extLst>
                <a:ext uri="{FF2B5EF4-FFF2-40B4-BE49-F238E27FC236}">
                  <a16:creationId xmlns:a16="http://schemas.microsoft.com/office/drawing/2014/main" id="{68540DD6-B27B-4B42-8533-F8CC71C8F5E9}"/>
                </a:ext>
              </a:extLst>
            </p:cNvPr>
            <p:cNvSpPr/>
            <p:nvPr/>
          </p:nvSpPr>
          <p:spPr>
            <a:xfrm>
              <a:off x="888154" y="3816826"/>
              <a:ext cx="1029297" cy="787256"/>
            </a:xfrm>
            <a:custGeom>
              <a:avLst/>
              <a:gdLst/>
              <a:ahLst/>
              <a:cxnLst/>
              <a:rect l="l" t="t" r="r" b="b"/>
              <a:pathLst>
                <a:path w="21956" h="16793" extrusionOk="0">
                  <a:moveTo>
                    <a:pt x="4312" y="1"/>
                  </a:moveTo>
                  <a:lnTo>
                    <a:pt x="1" y="16793"/>
                  </a:lnTo>
                  <a:lnTo>
                    <a:pt x="20101" y="16793"/>
                  </a:lnTo>
                  <a:cubicBezTo>
                    <a:pt x="20101" y="16793"/>
                    <a:pt x="21956" y="5840"/>
                    <a:pt x="20953"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450;p66">
              <a:extLst>
                <a:ext uri="{FF2B5EF4-FFF2-40B4-BE49-F238E27FC236}">
                  <a16:creationId xmlns:a16="http://schemas.microsoft.com/office/drawing/2014/main" id="{06E852E9-9BB5-43E6-9193-82DFCFE235C7}"/>
                </a:ext>
              </a:extLst>
            </p:cNvPr>
            <p:cNvSpPr/>
            <p:nvPr/>
          </p:nvSpPr>
          <p:spPr>
            <a:xfrm>
              <a:off x="1427474" y="4060045"/>
              <a:ext cx="186864" cy="544042"/>
            </a:xfrm>
            <a:custGeom>
              <a:avLst/>
              <a:gdLst/>
              <a:ahLst/>
              <a:cxnLst/>
              <a:rect l="l" t="t" r="r" b="b"/>
              <a:pathLst>
                <a:path w="3986" h="11605" fill="none" extrusionOk="0">
                  <a:moveTo>
                    <a:pt x="1" y="11605"/>
                  </a:moveTo>
                  <a:lnTo>
                    <a:pt x="2432" y="477"/>
                  </a:lnTo>
                  <a:lnTo>
                    <a:pt x="3986"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451;p66">
              <a:extLst>
                <a:ext uri="{FF2B5EF4-FFF2-40B4-BE49-F238E27FC236}">
                  <a16:creationId xmlns:a16="http://schemas.microsoft.com/office/drawing/2014/main" id="{C8920137-DC16-4DFA-B807-10E686E7BF8D}"/>
                </a:ext>
              </a:extLst>
            </p:cNvPr>
            <p:cNvSpPr/>
            <p:nvPr/>
          </p:nvSpPr>
          <p:spPr>
            <a:xfrm>
              <a:off x="1072631" y="2109136"/>
              <a:ext cx="770801" cy="898643"/>
            </a:xfrm>
            <a:custGeom>
              <a:avLst/>
              <a:gdLst/>
              <a:ahLst/>
              <a:cxnLst/>
              <a:rect l="l" t="t" r="r" b="b"/>
              <a:pathLst>
                <a:path w="16442" h="19169" extrusionOk="0">
                  <a:moveTo>
                    <a:pt x="10227" y="1"/>
                  </a:moveTo>
                  <a:cubicBezTo>
                    <a:pt x="6152" y="1"/>
                    <a:pt x="5364" y="3695"/>
                    <a:pt x="5364" y="3695"/>
                  </a:cubicBezTo>
                  <a:cubicBezTo>
                    <a:pt x="4286" y="3820"/>
                    <a:pt x="3384" y="4672"/>
                    <a:pt x="3384" y="4672"/>
                  </a:cubicBezTo>
                  <a:cubicBezTo>
                    <a:pt x="527" y="7980"/>
                    <a:pt x="2983" y="10512"/>
                    <a:pt x="2983" y="10512"/>
                  </a:cubicBezTo>
                  <a:cubicBezTo>
                    <a:pt x="2983" y="10512"/>
                    <a:pt x="903" y="10963"/>
                    <a:pt x="452" y="13695"/>
                  </a:cubicBezTo>
                  <a:cubicBezTo>
                    <a:pt x="1" y="16427"/>
                    <a:pt x="1905" y="18006"/>
                    <a:pt x="1905" y="18006"/>
                  </a:cubicBezTo>
                  <a:cubicBezTo>
                    <a:pt x="2837" y="18950"/>
                    <a:pt x="5940" y="19168"/>
                    <a:pt x="8607" y="19168"/>
                  </a:cubicBezTo>
                  <a:cubicBezTo>
                    <a:pt x="10893" y="19168"/>
                    <a:pt x="12858" y="19008"/>
                    <a:pt x="12858" y="19008"/>
                  </a:cubicBezTo>
                  <a:cubicBezTo>
                    <a:pt x="12858" y="19008"/>
                    <a:pt x="16442" y="17805"/>
                    <a:pt x="16041" y="14422"/>
                  </a:cubicBezTo>
                  <a:cubicBezTo>
                    <a:pt x="15640" y="11038"/>
                    <a:pt x="12432" y="10236"/>
                    <a:pt x="12432" y="10236"/>
                  </a:cubicBezTo>
                  <a:lnTo>
                    <a:pt x="12432" y="8808"/>
                  </a:lnTo>
                  <a:cubicBezTo>
                    <a:pt x="13635" y="7780"/>
                    <a:pt x="12858" y="5650"/>
                    <a:pt x="12858" y="5650"/>
                  </a:cubicBezTo>
                  <a:cubicBezTo>
                    <a:pt x="14161" y="5023"/>
                    <a:pt x="15590" y="487"/>
                    <a:pt x="10928" y="36"/>
                  </a:cubicBezTo>
                  <a:cubicBezTo>
                    <a:pt x="10684" y="12"/>
                    <a:pt x="10451" y="1"/>
                    <a:pt x="10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452;p66">
              <a:extLst>
                <a:ext uri="{FF2B5EF4-FFF2-40B4-BE49-F238E27FC236}">
                  <a16:creationId xmlns:a16="http://schemas.microsoft.com/office/drawing/2014/main" id="{088287CB-B4F3-4BAA-BE0A-215E82AB415E}"/>
                </a:ext>
              </a:extLst>
            </p:cNvPr>
            <p:cNvSpPr/>
            <p:nvPr/>
          </p:nvSpPr>
          <p:spPr>
            <a:xfrm>
              <a:off x="720150" y="2768493"/>
              <a:ext cx="1842337" cy="1377663"/>
            </a:xfrm>
            <a:custGeom>
              <a:avLst/>
              <a:gdLst/>
              <a:ahLst/>
              <a:cxnLst/>
              <a:rect l="l" t="t" r="r" b="b"/>
              <a:pathLst>
                <a:path w="39299" h="29387" extrusionOk="0">
                  <a:moveTo>
                    <a:pt x="13384" y="0"/>
                  </a:moveTo>
                  <a:lnTo>
                    <a:pt x="6592" y="1830"/>
                  </a:lnTo>
                  <a:cubicBezTo>
                    <a:pt x="6166" y="1955"/>
                    <a:pt x="5840" y="2231"/>
                    <a:pt x="5665" y="2632"/>
                  </a:cubicBezTo>
                  <a:cubicBezTo>
                    <a:pt x="4712" y="4662"/>
                    <a:pt x="1755" y="11203"/>
                    <a:pt x="1178" y="14537"/>
                  </a:cubicBezTo>
                  <a:cubicBezTo>
                    <a:pt x="1178" y="14537"/>
                    <a:pt x="0" y="18622"/>
                    <a:pt x="2632" y="20151"/>
                  </a:cubicBezTo>
                  <a:cubicBezTo>
                    <a:pt x="3160" y="20453"/>
                    <a:pt x="3760" y="20599"/>
                    <a:pt x="4377" y="20599"/>
                  </a:cubicBezTo>
                  <a:cubicBezTo>
                    <a:pt x="4579" y="20599"/>
                    <a:pt x="4784" y="20583"/>
                    <a:pt x="4988" y="20552"/>
                  </a:cubicBezTo>
                  <a:lnTo>
                    <a:pt x="6792" y="20301"/>
                  </a:lnTo>
                  <a:lnTo>
                    <a:pt x="5289" y="29324"/>
                  </a:lnTo>
                  <a:cubicBezTo>
                    <a:pt x="5289" y="29324"/>
                    <a:pt x="5769" y="29387"/>
                    <a:pt x="6494" y="29387"/>
                  </a:cubicBezTo>
                  <a:cubicBezTo>
                    <a:pt x="8436" y="29387"/>
                    <a:pt x="12134" y="28935"/>
                    <a:pt x="13083" y="25615"/>
                  </a:cubicBezTo>
                  <a:lnTo>
                    <a:pt x="13885" y="21680"/>
                  </a:lnTo>
                  <a:lnTo>
                    <a:pt x="21930" y="21680"/>
                  </a:lnTo>
                  <a:cubicBezTo>
                    <a:pt x="21930" y="21680"/>
                    <a:pt x="21379" y="26216"/>
                    <a:pt x="26216" y="27920"/>
                  </a:cubicBezTo>
                  <a:lnTo>
                    <a:pt x="24838" y="17870"/>
                  </a:lnTo>
                  <a:lnTo>
                    <a:pt x="25539" y="14011"/>
                  </a:lnTo>
                  <a:lnTo>
                    <a:pt x="28121" y="16266"/>
                  </a:lnTo>
                  <a:cubicBezTo>
                    <a:pt x="28898" y="16918"/>
                    <a:pt x="29800" y="17444"/>
                    <a:pt x="30803" y="17695"/>
                  </a:cubicBezTo>
                  <a:cubicBezTo>
                    <a:pt x="31214" y="17804"/>
                    <a:pt x="31661" y="17877"/>
                    <a:pt x="32121" y="17877"/>
                  </a:cubicBezTo>
                  <a:cubicBezTo>
                    <a:pt x="33454" y="17877"/>
                    <a:pt x="34890" y="17263"/>
                    <a:pt x="35840" y="15138"/>
                  </a:cubicBezTo>
                  <a:cubicBezTo>
                    <a:pt x="38046" y="10176"/>
                    <a:pt x="39299" y="3660"/>
                    <a:pt x="39299" y="3660"/>
                  </a:cubicBezTo>
                  <a:lnTo>
                    <a:pt x="36366" y="627"/>
                  </a:lnTo>
                  <a:lnTo>
                    <a:pt x="30602" y="9048"/>
                  </a:lnTo>
                  <a:lnTo>
                    <a:pt x="25589" y="2156"/>
                  </a:lnTo>
                  <a:cubicBezTo>
                    <a:pt x="25389" y="1880"/>
                    <a:pt x="25088" y="1680"/>
                    <a:pt x="24762" y="1604"/>
                  </a:cubicBezTo>
                  <a:lnTo>
                    <a:pt x="18146" y="0"/>
                  </a:lnTo>
                  <a:close/>
                </a:path>
              </a:pathLst>
            </a:custGeom>
            <a:solidFill>
              <a:schemeClr val="dk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453;p66">
              <a:extLst>
                <a:ext uri="{FF2B5EF4-FFF2-40B4-BE49-F238E27FC236}">
                  <a16:creationId xmlns:a16="http://schemas.microsoft.com/office/drawing/2014/main" id="{0924D746-1F39-4EA2-9006-BE897DF0996D}"/>
                </a:ext>
              </a:extLst>
            </p:cNvPr>
            <p:cNvSpPr/>
            <p:nvPr/>
          </p:nvSpPr>
          <p:spPr>
            <a:xfrm>
              <a:off x="1340509" y="2800491"/>
              <a:ext cx="446532" cy="1016358"/>
            </a:xfrm>
            <a:custGeom>
              <a:avLst/>
              <a:gdLst/>
              <a:ahLst/>
              <a:cxnLst/>
              <a:rect l="l" t="t" r="r" b="b"/>
              <a:pathLst>
                <a:path w="9525" h="21680" extrusionOk="0">
                  <a:moveTo>
                    <a:pt x="1" y="0"/>
                  </a:moveTo>
                  <a:cubicBezTo>
                    <a:pt x="1" y="0"/>
                    <a:pt x="2457" y="13459"/>
                    <a:pt x="502" y="21680"/>
                  </a:cubicBezTo>
                  <a:lnTo>
                    <a:pt x="8547" y="21680"/>
                  </a:lnTo>
                  <a:cubicBezTo>
                    <a:pt x="8547" y="21680"/>
                    <a:pt x="9525" y="11930"/>
                    <a:pt x="9324" y="9825"/>
                  </a:cubicBezTo>
                  <a:cubicBezTo>
                    <a:pt x="9074" y="6943"/>
                    <a:pt x="6066" y="1830"/>
                    <a:pt x="476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454;p66">
              <a:extLst>
                <a:ext uri="{FF2B5EF4-FFF2-40B4-BE49-F238E27FC236}">
                  <a16:creationId xmlns:a16="http://schemas.microsoft.com/office/drawing/2014/main" id="{D7AF80C0-35A9-49CD-8522-6372DB65D504}"/>
                </a:ext>
              </a:extLst>
            </p:cNvPr>
            <p:cNvSpPr/>
            <p:nvPr/>
          </p:nvSpPr>
          <p:spPr>
            <a:xfrm>
              <a:off x="1340509" y="2372795"/>
              <a:ext cx="360788" cy="675635"/>
            </a:xfrm>
            <a:custGeom>
              <a:avLst/>
              <a:gdLst/>
              <a:ahLst/>
              <a:cxnLst/>
              <a:rect l="l" t="t" r="r" b="b"/>
              <a:pathLst>
                <a:path w="7696" h="14412" extrusionOk="0">
                  <a:moveTo>
                    <a:pt x="2708" y="1"/>
                  </a:moveTo>
                  <a:cubicBezTo>
                    <a:pt x="2056" y="1379"/>
                    <a:pt x="853" y="1580"/>
                    <a:pt x="853" y="1580"/>
                  </a:cubicBezTo>
                  <a:cubicBezTo>
                    <a:pt x="903" y="2607"/>
                    <a:pt x="577" y="3234"/>
                    <a:pt x="327" y="3559"/>
                  </a:cubicBezTo>
                  <a:cubicBezTo>
                    <a:pt x="427" y="3835"/>
                    <a:pt x="1" y="9123"/>
                    <a:pt x="1" y="9123"/>
                  </a:cubicBezTo>
                  <a:cubicBezTo>
                    <a:pt x="1" y="9123"/>
                    <a:pt x="502" y="12256"/>
                    <a:pt x="728" y="14336"/>
                  </a:cubicBezTo>
                  <a:cubicBezTo>
                    <a:pt x="1404" y="14387"/>
                    <a:pt x="2081" y="14412"/>
                    <a:pt x="2783" y="14412"/>
                  </a:cubicBezTo>
                  <a:cubicBezTo>
                    <a:pt x="4487" y="14412"/>
                    <a:pt x="6116" y="14236"/>
                    <a:pt x="7595" y="13935"/>
                  </a:cubicBezTo>
                  <a:cubicBezTo>
                    <a:pt x="6592" y="11956"/>
                    <a:pt x="5440" y="10076"/>
                    <a:pt x="4763" y="9123"/>
                  </a:cubicBezTo>
                  <a:lnTo>
                    <a:pt x="4638" y="7319"/>
                  </a:lnTo>
                  <a:cubicBezTo>
                    <a:pt x="4938" y="7319"/>
                    <a:pt x="5239" y="7269"/>
                    <a:pt x="5540" y="7194"/>
                  </a:cubicBezTo>
                  <a:cubicBezTo>
                    <a:pt x="7695" y="6467"/>
                    <a:pt x="7144" y="3810"/>
                    <a:pt x="6818" y="2356"/>
                  </a:cubicBezTo>
                  <a:cubicBezTo>
                    <a:pt x="6668" y="1680"/>
                    <a:pt x="6467" y="953"/>
                    <a:pt x="6166" y="276"/>
                  </a:cubicBezTo>
                  <a:cubicBezTo>
                    <a:pt x="5723" y="446"/>
                    <a:pt x="5277" y="508"/>
                    <a:pt x="4859" y="508"/>
                  </a:cubicBezTo>
                  <a:cubicBezTo>
                    <a:pt x="3668" y="508"/>
                    <a:pt x="2708" y="1"/>
                    <a:pt x="2708"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455;p66">
              <a:extLst>
                <a:ext uri="{FF2B5EF4-FFF2-40B4-BE49-F238E27FC236}">
                  <a16:creationId xmlns:a16="http://schemas.microsoft.com/office/drawing/2014/main" id="{72E8990E-E242-43EF-836E-3DB451E18E45}"/>
                </a:ext>
              </a:extLst>
            </p:cNvPr>
            <p:cNvSpPr/>
            <p:nvPr/>
          </p:nvSpPr>
          <p:spPr>
            <a:xfrm>
              <a:off x="889232" y="3372675"/>
              <a:ext cx="569350" cy="369304"/>
            </a:xfrm>
            <a:custGeom>
              <a:avLst/>
              <a:gdLst/>
              <a:ahLst/>
              <a:cxnLst/>
              <a:rect l="l" t="t" r="r" b="b"/>
              <a:pathLst>
                <a:path w="12483" h="8097" extrusionOk="0">
                  <a:moveTo>
                    <a:pt x="12207" y="1"/>
                  </a:moveTo>
                  <a:cubicBezTo>
                    <a:pt x="10803" y="427"/>
                    <a:pt x="7169" y="151"/>
                    <a:pt x="3861" y="552"/>
                  </a:cubicBezTo>
                  <a:cubicBezTo>
                    <a:pt x="552" y="953"/>
                    <a:pt x="1" y="3410"/>
                    <a:pt x="1" y="3410"/>
                  </a:cubicBezTo>
                  <a:lnTo>
                    <a:pt x="3384" y="8096"/>
                  </a:lnTo>
                  <a:cubicBezTo>
                    <a:pt x="6542" y="7846"/>
                    <a:pt x="12482" y="4111"/>
                    <a:pt x="12482" y="4111"/>
                  </a:cubicBezTo>
                  <a:lnTo>
                    <a:pt x="12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56;p66">
              <a:extLst>
                <a:ext uri="{FF2B5EF4-FFF2-40B4-BE49-F238E27FC236}">
                  <a16:creationId xmlns:a16="http://schemas.microsoft.com/office/drawing/2014/main" id="{0A20CCBB-0048-4F44-90E1-739C872B9194}"/>
                </a:ext>
              </a:extLst>
            </p:cNvPr>
            <p:cNvSpPr/>
            <p:nvPr/>
          </p:nvSpPr>
          <p:spPr>
            <a:xfrm>
              <a:off x="1268875" y="2491451"/>
              <a:ext cx="126904" cy="117247"/>
            </a:xfrm>
            <a:custGeom>
              <a:avLst/>
              <a:gdLst/>
              <a:ahLst/>
              <a:cxnLst/>
              <a:rect l="l" t="t" r="r" b="b"/>
              <a:pathLst>
                <a:path w="2707" h="2501" extrusionOk="0">
                  <a:moveTo>
                    <a:pt x="1203" y="1"/>
                  </a:moveTo>
                  <a:cubicBezTo>
                    <a:pt x="926" y="1"/>
                    <a:pt x="658" y="91"/>
                    <a:pt x="451" y="277"/>
                  </a:cubicBezTo>
                  <a:cubicBezTo>
                    <a:pt x="0" y="728"/>
                    <a:pt x="0" y="1505"/>
                    <a:pt x="501" y="2031"/>
                  </a:cubicBezTo>
                  <a:cubicBezTo>
                    <a:pt x="769" y="2341"/>
                    <a:pt x="1132" y="2501"/>
                    <a:pt x="1483" y="2501"/>
                  </a:cubicBezTo>
                  <a:cubicBezTo>
                    <a:pt x="1756" y="2501"/>
                    <a:pt x="2022" y="2404"/>
                    <a:pt x="2231" y="2206"/>
                  </a:cubicBezTo>
                  <a:cubicBezTo>
                    <a:pt x="2707" y="1780"/>
                    <a:pt x="2707" y="978"/>
                    <a:pt x="2206" y="452"/>
                  </a:cubicBezTo>
                  <a:cubicBezTo>
                    <a:pt x="1936" y="154"/>
                    <a:pt x="1563" y="1"/>
                    <a:pt x="1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457;p66">
              <a:extLst>
                <a:ext uri="{FF2B5EF4-FFF2-40B4-BE49-F238E27FC236}">
                  <a16:creationId xmlns:a16="http://schemas.microsoft.com/office/drawing/2014/main" id="{ECAE370E-2BF9-4F21-9AFF-B2917F179595}"/>
                </a:ext>
              </a:extLst>
            </p:cNvPr>
            <p:cNvSpPr/>
            <p:nvPr/>
          </p:nvSpPr>
          <p:spPr>
            <a:xfrm>
              <a:off x="1308818" y="2525534"/>
              <a:ext cx="55272" cy="37645"/>
            </a:xfrm>
            <a:custGeom>
              <a:avLst/>
              <a:gdLst/>
              <a:ahLst/>
              <a:cxnLst/>
              <a:rect l="l" t="t" r="r" b="b"/>
              <a:pathLst>
                <a:path w="1179" h="803" fill="none" extrusionOk="0">
                  <a:moveTo>
                    <a:pt x="0" y="1"/>
                  </a:moveTo>
                  <a:lnTo>
                    <a:pt x="1178" y="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458;p66">
              <a:extLst>
                <a:ext uri="{FF2B5EF4-FFF2-40B4-BE49-F238E27FC236}">
                  <a16:creationId xmlns:a16="http://schemas.microsoft.com/office/drawing/2014/main" id="{7FBECE4E-1CF0-4871-9073-0543D967B6DA}"/>
                </a:ext>
              </a:extLst>
            </p:cNvPr>
            <p:cNvSpPr/>
            <p:nvPr/>
          </p:nvSpPr>
          <p:spPr>
            <a:xfrm>
              <a:off x="1870453" y="3070714"/>
              <a:ext cx="71726" cy="386619"/>
            </a:xfrm>
            <a:custGeom>
              <a:avLst/>
              <a:gdLst/>
              <a:ahLst/>
              <a:cxnLst/>
              <a:rect l="l" t="t" r="r" b="b"/>
              <a:pathLst>
                <a:path w="1530" h="8247" fill="none" extrusionOk="0">
                  <a:moveTo>
                    <a:pt x="852" y="8247"/>
                  </a:moveTo>
                  <a:cubicBezTo>
                    <a:pt x="852" y="8247"/>
                    <a:pt x="1504" y="5866"/>
                    <a:pt x="1529" y="4061"/>
                  </a:cubicBezTo>
                  <a:cubicBezTo>
                    <a:pt x="1529" y="2858"/>
                    <a:pt x="351" y="1404"/>
                    <a:pt x="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459;p66">
              <a:extLst>
                <a:ext uri="{FF2B5EF4-FFF2-40B4-BE49-F238E27FC236}">
                  <a16:creationId xmlns:a16="http://schemas.microsoft.com/office/drawing/2014/main" id="{435D4448-05B7-4D79-B9BF-67D3FE75BF5D}"/>
                </a:ext>
              </a:extLst>
            </p:cNvPr>
            <p:cNvSpPr/>
            <p:nvPr/>
          </p:nvSpPr>
          <p:spPr>
            <a:xfrm>
              <a:off x="1567320" y="3102452"/>
              <a:ext cx="466456" cy="515868"/>
            </a:xfrm>
            <a:custGeom>
              <a:avLst/>
              <a:gdLst/>
              <a:ahLst/>
              <a:cxnLst/>
              <a:rect l="l" t="t" r="r" b="b"/>
              <a:pathLst>
                <a:path w="9950" h="11004" extrusionOk="0">
                  <a:moveTo>
                    <a:pt x="1529" y="1"/>
                  </a:moveTo>
                  <a:lnTo>
                    <a:pt x="0" y="11003"/>
                  </a:lnTo>
                  <a:lnTo>
                    <a:pt x="8421" y="11003"/>
                  </a:lnTo>
                  <a:lnTo>
                    <a:pt x="9950"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460;p66">
              <a:extLst>
                <a:ext uri="{FF2B5EF4-FFF2-40B4-BE49-F238E27FC236}">
                  <a16:creationId xmlns:a16="http://schemas.microsoft.com/office/drawing/2014/main" id="{79A720E6-5F6A-4562-A711-3BF1CC0674C2}"/>
                </a:ext>
              </a:extLst>
            </p:cNvPr>
            <p:cNvSpPr/>
            <p:nvPr/>
          </p:nvSpPr>
          <p:spPr>
            <a:xfrm>
              <a:off x="1446273" y="3272818"/>
              <a:ext cx="426561" cy="270310"/>
            </a:xfrm>
            <a:custGeom>
              <a:avLst/>
              <a:gdLst/>
              <a:ahLst/>
              <a:cxnLst/>
              <a:rect l="l" t="t" r="r" b="b"/>
              <a:pathLst>
                <a:path w="9099" h="5766" extrusionOk="0">
                  <a:moveTo>
                    <a:pt x="3610" y="1"/>
                  </a:moveTo>
                  <a:cubicBezTo>
                    <a:pt x="3609" y="1"/>
                    <a:pt x="2156" y="778"/>
                    <a:pt x="1755" y="1329"/>
                  </a:cubicBezTo>
                  <a:cubicBezTo>
                    <a:pt x="1329" y="1855"/>
                    <a:pt x="1" y="2457"/>
                    <a:pt x="1" y="2457"/>
                  </a:cubicBezTo>
                  <a:lnTo>
                    <a:pt x="226" y="5765"/>
                  </a:lnTo>
                  <a:cubicBezTo>
                    <a:pt x="226" y="5765"/>
                    <a:pt x="4462" y="5289"/>
                    <a:pt x="5189" y="5063"/>
                  </a:cubicBezTo>
                  <a:cubicBezTo>
                    <a:pt x="5915" y="4838"/>
                    <a:pt x="7895" y="3860"/>
                    <a:pt x="7895" y="3860"/>
                  </a:cubicBezTo>
                  <a:cubicBezTo>
                    <a:pt x="7762" y="3768"/>
                    <a:pt x="7525" y="3738"/>
                    <a:pt x="7269" y="3738"/>
                  </a:cubicBezTo>
                  <a:cubicBezTo>
                    <a:pt x="6756" y="3738"/>
                    <a:pt x="6166" y="3860"/>
                    <a:pt x="6166" y="3860"/>
                  </a:cubicBezTo>
                  <a:cubicBezTo>
                    <a:pt x="7369" y="3384"/>
                    <a:pt x="8823" y="2206"/>
                    <a:pt x="8823" y="1930"/>
                  </a:cubicBezTo>
                  <a:cubicBezTo>
                    <a:pt x="8806" y="1752"/>
                    <a:pt x="8685" y="1721"/>
                    <a:pt x="8602" y="1721"/>
                  </a:cubicBezTo>
                  <a:cubicBezTo>
                    <a:pt x="8556" y="1721"/>
                    <a:pt x="8522" y="1730"/>
                    <a:pt x="8522" y="1730"/>
                  </a:cubicBezTo>
                  <a:cubicBezTo>
                    <a:pt x="8722" y="1555"/>
                    <a:pt x="9098" y="978"/>
                    <a:pt x="9048" y="753"/>
                  </a:cubicBezTo>
                  <a:cubicBezTo>
                    <a:pt x="9043" y="710"/>
                    <a:pt x="8992" y="694"/>
                    <a:pt x="8915" y="694"/>
                  </a:cubicBezTo>
                  <a:cubicBezTo>
                    <a:pt x="8627" y="694"/>
                    <a:pt x="7971" y="928"/>
                    <a:pt x="7971" y="928"/>
                  </a:cubicBezTo>
                  <a:cubicBezTo>
                    <a:pt x="7971" y="928"/>
                    <a:pt x="9048" y="251"/>
                    <a:pt x="8497" y="26"/>
                  </a:cubicBezTo>
                  <a:cubicBezTo>
                    <a:pt x="8454" y="9"/>
                    <a:pt x="8390" y="1"/>
                    <a:pt x="8308" y="1"/>
                  </a:cubicBezTo>
                  <a:cubicBezTo>
                    <a:pt x="7285" y="1"/>
                    <a:pt x="3484" y="1204"/>
                    <a:pt x="3484" y="1204"/>
                  </a:cubicBezTo>
                  <a:lnTo>
                    <a:pt x="3610"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461;p66">
              <a:extLst>
                <a:ext uri="{FF2B5EF4-FFF2-40B4-BE49-F238E27FC236}">
                  <a16:creationId xmlns:a16="http://schemas.microsoft.com/office/drawing/2014/main" id="{DD7986AE-7895-4C2A-84AD-603856B30EB5}"/>
                </a:ext>
              </a:extLst>
            </p:cNvPr>
            <p:cNvSpPr/>
            <p:nvPr/>
          </p:nvSpPr>
          <p:spPr>
            <a:xfrm>
              <a:off x="1210086" y="3574779"/>
              <a:ext cx="232712" cy="123435"/>
            </a:xfrm>
            <a:custGeom>
              <a:avLst/>
              <a:gdLst/>
              <a:ahLst/>
              <a:cxnLst/>
              <a:rect l="l" t="t" r="r" b="b"/>
              <a:pathLst>
                <a:path w="4964" h="2633" fill="none" extrusionOk="0">
                  <a:moveTo>
                    <a:pt x="4963" y="1"/>
                  </a:moveTo>
                  <a:cubicBezTo>
                    <a:pt x="4963" y="1"/>
                    <a:pt x="2683" y="1429"/>
                    <a:pt x="1" y="263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62;p66">
              <a:extLst>
                <a:ext uri="{FF2B5EF4-FFF2-40B4-BE49-F238E27FC236}">
                  <a16:creationId xmlns:a16="http://schemas.microsoft.com/office/drawing/2014/main" id="{4F3567F3-8095-4128-8938-650CCC095E93}"/>
                </a:ext>
              </a:extLst>
            </p:cNvPr>
            <p:cNvSpPr/>
            <p:nvPr/>
          </p:nvSpPr>
          <p:spPr>
            <a:xfrm>
              <a:off x="872871" y="3372675"/>
              <a:ext cx="572264" cy="159861"/>
            </a:xfrm>
            <a:custGeom>
              <a:avLst/>
              <a:gdLst/>
              <a:ahLst/>
              <a:cxnLst/>
              <a:rect l="l" t="t" r="r" b="b"/>
              <a:pathLst>
                <a:path w="12207" h="3410" fill="none" extrusionOk="0">
                  <a:moveTo>
                    <a:pt x="1" y="3410"/>
                  </a:moveTo>
                  <a:cubicBezTo>
                    <a:pt x="1" y="3410"/>
                    <a:pt x="552" y="953"/>
                    <a:pt x="3861" y="552"/>
                  </a:cubicBezTo>
                  <a:cubicBezTo>
                    <a:pt x="7169" y="151"/>
                    <a:pt x="10803" y="427"/>
                    <a:pt x="12207"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463;p66">
              <a:extLst>
                <a:ext uri="{FF2B5EF4-FFF2-40B4-BE49-F238E27FC236}">
                  <a16:creationId xmlns:a16="http://schemas.microsoft.com/office/drawing/2014/main" id="{A576D86A-1942-444D-AB7F-E556BF8E5C57}"/>
                </a:ext>
              </a:extLst>
            </p:cNvPr>
            <p:cNvSpPr/>
            <p:nvPr/>
          </p:nvSpPr>
          <p:spPr>
            <a:xfrm>
              <a:off x="2076073" y="3224671"/>
              <a:ext cx="71726" cy="129248"/>
            </a:xfrm>
            <a:custGeom>
              <a:avLst/>
              <a:gdLst/>
              <a:ahLst/>
              <a:cxnLst/>
              <a:rect l="l" t="t" r="r" b="b"/>
              <a:pathLst>
                <a:path w="1530" h="2757" fill="none" extrusionOk="0">
                  <a:moveTo>
                    <a:pt x="1529" y="0"/>
                  </a:moveTo>
                  <a:cubicBezTo>
                    <a:pt x="1529" y="0"/>
                    <a:pt x="426" y="1028"/>
                    <a:pt x="0" y="275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64;p66">
              <a:extLst>
                <a:ext uri="{FF2B5EF4-FFF2-40B4-BE49-F238E27FC236}">
                  <a16:creationId xmlns:a16="http://schemas.microsoft.com/office/drawing/2014/main" id="{832E51C9-A714-4E77-AD3C-942786D768EA}"/>
                </a:ext>
              </a:extLst>
            </p:cNvPr>
            <p:cNvSpPr/>
            <p:nvPr/>
          </p:nvSpPr>
          <p:spPr>
            <a:xfrm>
              <a:off x="2427353" y="2529050"/>
              <a:ext cx="399558" cy="420701"/>
            </a:xfrm>
            <a:custGeom>
              <a:avLst/>
              <a:gdLst/>
              <a:ahLst/>
              <a:cxnLst/>
              <a:rect l="l" t="t" r="r" b="b"/>
              <a:pathLst>
                <a:path w="8523" h="8974" extrusionOk="0">
                  <a:moveTo>
                    <a:pt x="7846" y="1"/>
                  </a:moveTo>
                  <a:cubicBezTo>
                    <a:pt x="7846" y="1"/>
                    <a:pt x="5866" y="1354"/>
                    <a:pt x="4362" y="2056"/>
                  </a:cubicBezTo>
                  <a:cubicBezTo>
                    <a:pt x="3134" y="2633"/>
                    <a:pt x="2257" y="3635"/>
                    <a:pt x="2257" y="3635"/>
                  </a:cubicBezTo>
                  <a:lnTo>
                    <a:pt x="1" y="6643"/>
                  </a:lnTo>
                  <a:lnTo>
                    <a:pt x="2257" y="8973"/>
                  </a:lnTo>
                  <a:lnTo>
                    <a:pt x="2958" y="7996"/>
                  </a:lnTo>
                  <a:cubicBezTo>
                    <a:pt x="4537" y="7695"/>
                    <a:pt x="4713" y="6617"/>
                    <a:pt x="4713" y="6617"/>
                  </a:cubicBezTo>
                  <a:cubicBezTo>
                    <a:pt x="4713" y="6617"/>
                    <a:pt x="5211" y="6797"/>
                    <a:pt x="5682" y="6797"/>
                  </a:cubicBezTo>
                  <a:cubicBezTo>
                    <a:pt x="5846" y="6797"/>
                    <a:pt x="6006" y="6776"/>
                    <a:pt x="6141" y="6718"/>
                  </a:cubicBezTo>
                  <a:cubicBezTo>
                    <a:pt x="6668" y="6492"/>
                    <a:pt x="6643" y="5991"/>
                    <a:pt x="6643" y="5991"/>
                  </a:cubicBezTo>
                  <a:cubicBezTo>
                    <a:pt x="7369" y="5640"/>
                    <a:pt x="7119" y="4913"/>
                    <a:pt x="7119" y="4913"/>
                  </a:cubicBezTo>
                  <a:cubicBezTo>
                    <a:pt x="7144" y="4888"/>
                    <a:pt x="7169" y="4888"/>
                    <a:pt x="7194" y="4863"/>
                  </a:cubicBezTo>
                  <a:cubicBezTo>
                    <a:pt x="7645" y="4562"/>
                    <a:pt x="7620" y="3911"/>
                    <a:pt x="7169" y="3610"/>
                  </a:cubicBezTo>
                  <a:lnTo>
                    <a:pt x="6066" y="2783"/>
                  </a:lnTo>
                  <a:lnTo>
                    <a:pt x="7846" y="1054"/>
                  </a:lnTo>
                  <a:cubicBezTo>
                    <a:pt x="8522" y="427"/>
                    <a:pt x="7846" y="1"/>
                    <a:pt x="7846" y="1"/>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65;p66">
              <a:extLst>
                <a:ext uri="{FF2B5EF4-FFF2-40B4-BE49-F238E27FC236}">
                  <a16:creationId xmlns:a16="http://schemas.microsoft.com/office/drawing/2014/main" id="{4C79CF52-7732-43ED-9A8B-A72523B286A1}"/>
                </a:ext>
              </a:extLst>
            </p:cNvPr>
            <p:cNvSpPr/>
            <p:nvPr/>
          </p:nvSpPr>
          <p:spPr>
            <a:xfrm>
              <a:off x="2604798" y="2668896"/>
              <a:ext cx="170409" cy="150438"/>
            </a:xfrm>
            <a:custGeom>
              <a:avLst/>
              <a:gdLst/>
              <a:ahLst/>
              <a:cxnLst/>
              <a:rect l="l" t="t" r="r" b="b"/>
              <a:pathLst>
                <a:path w="3635" h="3209" extrusionOk="0">
                  <a:moveTo>
                    <a:pt x="3334" y="0"/>
                  </a:moveTo>
                  <a:lnTo>
                    <a:pt x="101" y="301"/>
                  </a:lnTo>
                  <a:lnTo>
                    <a:pt x="0" y="3208"/>
                  </a:lnTo>
                  <a:cubicBezTo>
                    <a:pt x="1254" y="2883"/>
                    <a:pt x="1128" y="1604"/>
                    <a:pt x="1128" y="1604"/>
                  </a:cubicBezTo>
                  <a:cubicBezTo>
                    <a:pt x="1128" y="1604"/>
                    <a:pt x="1980" y="1279"/>
                    <a:pt x="2807" y="1078"/>
                  </a:cubicBezTo>
                  <a:cubicBezTo>
                    <a:pt x="3635" y="878"/>
                    <a:pt x="3334" y="0"/>
                    <a:pt x="33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66;p66">
              <a:extLst>
                <a:ext uri="{FF2B5EF4-FFF2-40B4-BE49-F238E27FC236}">
                  <a16:creationId xmlns:a16="http://schemas.microsoft.com/office/drawing/2014/main" id="{DB946C1D-197E-426D-9127-EF856150FDC6}"/>
                </a:ext>
              </a:extLst>
            </p:cNvPr>
            <p:cNvSpPr/>
            <p:nvPr/>
          </p:nvSpPr>
          <p:spPr>
            <a:xfrm>
              <a:off x="2604798" y="2668896"/>
              <a:ext cx="170409" cy="150438"/>
            </a:xfrm>
            <a:custGeom>
              <a:avLst/>
              <a:gdLst/>
              <a:ahLst/>
              <a:cxnLst/>
              <a:rect l="l" t="t" r="r" b="b"/>
              <a:pathLst>
                <a:path w="3635" h="3209" fill="none" extrusionOk="0">
                  <a:moveTo>
                    <a:pt x="677" y="251"/>
                  </a:moveTo>
                  <a:lnTo>
                    <a:pt x="3334" y="0"/>
                  </a:lnTo>
                  <a:cubicBezTo>
                    <a:pt x="3334" y="0"/>
                    <a:pt x="3635" y="878"/>
                    <a:pt x="2807" y="1078"/>
                  </a:cubicBezTo>
                  <a:cubicBezTo>
                    <a:pt x="1980" y="1279"/>
                    <a:pt x="1128" y="1604"/>
                    <a:pt x="1128" y="1604"/>
                  </a:cubicBezTo>
                  <a:cubicBezTo>
                    <a:pt x="1128" y="1604"/>
                    <a:pt x="1254" y="2883"/>
                    <a:pt x="0" y="320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67;p66">
              <a:extLst>
                <a:ext uri="{FF2B5EF4-FFF2-40B4-BE49-F238E27FC236}">
                  <a16:creationId xmlns:a16="http://schemas.microsoft.com/office/drawing/2014/main" id="{4B5C8EFB-35EC-474A-AC9D-52AD415EB31A}"/>
                </a:ext>
              </a:extLst>
            </p:cNvPr>
            <p:cNvSpPr/>
            <p:nvPr/>
          </p:nvSpPr>
          <p:spPr>
            <a:xfrm>
              <a:off x="2657680" y="2744093"/>
              <a:ext cx="103417" cy="24706"/>
            </a:xfrm>
            <a:custGeom>
              <a:avLst/>
              <a:gdLst/>
              <a:ahLst/>
              <a:cxnLst/>
              <a:rect l="l" t="t" r="r" b="b"/>
              <a:pathLst>
                <a:path w="2206" h="527" fill="none" extrusionOk="0">
                  <a:moveTo>
                    <a:pt x="0" y="0"/>
                  </a:moveTo>
                  <a:cubicBezTo>
                    <a:pt x="0" y="0"/>
                    <a:pt x="1629" y="527"/>
                    <a:pt x="2206" y="32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68;p66">
              <a:extLst>
                <a:ext uri="{FF2B5EF4-FFF2-40B4-BE49-F238E27FC236}">
                  <a16:creationId xmlns:a16="http://schemas.microsoft.com/office/drawing/2014/main" id="{451C9CB5-2FC7-4FC5-979F-C3C33A3C43A5}"/>
                </a:ext>
              </a:extLst>
            </p:cNvPr>
            <p:cNvSpPr/>
            <p:nvPr/>
          </p:nvSpPr>
          <p:spPr>
            <a:xfrm>
              <a:off x="2648257" y="2786380"/>
              <a:ext cx="90525" cy="28269"/>
            </a:xfrm>
            <a:custGeom>
              <a:avLst/>
              <a:gdLst/>
              <a:ahLst/>
              <a:cxnLst/>
              <a:rect l="l" t="t" r="r" b="b"/>
              <a:pathLst>
                <a:path w="1931" h="603" fill="none" extrusionOk="0">
                  <a:moveTo>
                    <a:pt x="1" y="1"/>
                  </a:moveTo>
                  <a:cubicBezTo>
                    <a:pt x="1" y="1"/>
                    <a:pt x="978" y="602"/>
                    <a:pt x="1931" y="50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69;p66">
              <a:extLst>
                <a:ext uri="{FF2B5EF4-FFF2-40B4-BE49-F238E27FC236}">
                  <a16:creationId xmlns:a16="http://schemas.microsoft.com/office/drawing/2014/main" id="{31370B42-7617-4D3E-8AFF-5C2406031CAA}"/>
                </a:ext>
              </a:extLst>
            </p:cNvPr>
            <p:cNvSpPr/>
            <p:nvPr/>
          </p:nvSpPr>
          <p:spPr>
            <a:xfrm>
              <a:off x="2624770" y="2809868"/>
              <a:ext cx="23534" cy="29441"/>
            </a:xfrm>
            <a:custGeom>
              <a:avLst/>
              <a:gdLst/>
              <a:ahLst/>
              <a:cxnLst/>
              <a:rect l="l" t="t" r="r" b="b"/>
              <a:pathLst>
                <a:path w="502" h="628" fill="none" extrusionOk="0">
                  <a:moveTo>
                    <a:pt x="502" y="627"/>
                  </a:moveTo>
                  <a:cubicBezTo>
                    <a:pt x="502" y="627"/>
                    <a:pt x="1" y="226"/>
                    <a:pt x="5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70;p66">
              <a:extLst>
                <a:ext uri="{FF2B5EF4-FFF2-40B4-BE49-F238E27FC236}">
                  <a16:creationId xmlns:a16="http://schemas.microsoft.com/office/drawing/2014/main" id="{F82E0C2D-78A5-4190-93A3-AA9BFEE2C984}"/>
                </a:ext>
              </a:extLst>
            </p:cNvPr>
            <p:cNvSpPr/>
            <p:nvPr/>
          </p:nvSpPr>
          <p:spPr>
            <a:xfrm>
              <a:off x="1522642" y="2489107"/>
              <a:ext cx="22362" cy="29441"/>
            </a:xfrm>
            <a:custGeom>
              <a:avLst/>
              <a:gdLst/>
              <a:ahLst/>
              <a:cxnLst/>
              <a:rect l="l" t="t" r="r" b="b"/>
              <a:pathLst>
                <a:path w="477" h="628" extrusionOk="0">
                  <a:moveTo>
                    <a:pt x="226" y="1"/>
                  </a:moveTo>
                  <a:cubicBezTo>
                    <a:pt x="101" y="1"/>
                    <a:pt x="1" y="151"/>
                    <a:pt x="26" y="327"/>
                  </a:cubicBezTo>
                  <a:cubicBezTo>
                    <a:pt x="51" y="502"/>
                    <a:pt x="151" y="627"/>
                    <a:pt x="276" y="627"/>
                  </a:cubicBezTo>
                  <a:cubicBezTo>
                    <a:pt x="402" y="602"/>
                    <a:pt x="477" y="477"/>
                    <a:pt x="477" y="302"/>
                  </a:cubicBezTo>
                  <a:cubicBezTo>
                    <a:pt x="452" y="126"/>
                    <a:pt x="352" y="1"/>
                    <a:pt x="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71;p66">
              <a:extLst>
                <a:ext uri="{FF2B5EF4-FFF2-40B4-BE49-F238E27FC236}">
                  <a16:creationId xmlns:a16="http://schemas.microsoft.com/office/drawing/2014/main" id="{790E0524-F6B5-4703-8A69-DBFEB2A10F46}"/>
                </a:ext>
              </a:extLst>
            </p:cNvPr>
            <p:cNvSpPr/>
            <p:nvPr/>
          </p:nvSpPr>
          <p:spPr>
            <a:xfrm>
              <a:off x="1628406" y="2478559"/>
              <a:ext cx="22362" cy="29394"/>
            </a:xfrm>
            <a:custGeom>
              <a:avLst/>
              <a:gdLst/>
              <a:ahLst/>
              <a:cxnLst/>
              <a:rect l="l" t="t" r="r" b="b"/>
              <a:pathLst>
                <a:path w="477" h="627" extrusionOk="0">
                  <a:moveTo>
                    <a:pt x="201" y="0"/>
                  </a:moveTo>
                  <a:cubicBezTo>
                    <a:pt x="101" y="25"/>
                    <a:pt x="0" y="151"/>
                    <a:pt x="25" y="326"/>
                  </a:cubicBezTo>
                  <a:cubicBezTo>
                    <a:pt x="25" y="501"/>
                    <a:pt x="126" y="627"/>
                    <a:pt x="251" y="627"/>
                  </a:cubicBezTo>
                  <a:cubicBezTo>
                    <a:pt x="376" y="627"/>
                    <a:pt x="476" y="476"/>
                    <a:pt x="451" y="301"/>
                  </a:cubicBezTo>
                  <a:cubicBezTo>
                    <a:pt x="451" y="126"/>
                    <a:pt x="326"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72;p66">
              <a:extLst>
                <a:ext uri="{FF2B5EF4-FFF2-40B4-BE49-F238E27FC236}">
                  <a16:creationId xmlns:a16="http://schemas.microsoft.com/office/drawing/2014/main" id="{D164D2AB-CF58-4202-98D3-8FBF3C0A7625}"/>
                </a:ext>
              </a:extLst>
            </p:cNvPr>
            <p:cNvSpPr/>
            <p:nvPr/>
          </p:nvSpPr>
          <p:spPr>
            <a:xfrm>
              <a:off x="1489732" y="2435053"/>
              <a:ext cx="52928" cy="27097"/>
            </a:xfrm>
            <a:custGeom>
              <a:avLst/>
              <a:gdLst/>
              <a:ahLst/>
              <a:cxnLst/>
              <a:rect l="l" t="t" r="r" b="b"/>
              <a:pathLst>
                <a:path w="1129" h="578" fill="none" extrusionOk="0">
                  <a:moveTo>
                    <a:pt x="1" y="577"/>
                  </a:moveTo>
                  <a:cubicBezTo>
                    <a:pt x="1" y="577"/>
                    <a:pt x="427" y="1"/>
                    <a:pt x="1129" y="2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73;p66">
              <a:extLst>
                <a:ext uri="{FF2B5EF4-FFF2-40B4-BE49-F238E27FC236}">
                  <a16:creationId xmlns:a16="http://schemas.microsoft.com/office/drawing/2014/main" id="{FD4EDA4C-D5F6-485F-9A21-DB6B0887C4C8}"/>
                </a:ext>
              </a:extLst>
            </p:cNvPr>
            <p:cNvSpPr/>
            <p:nvPr/>
          </p:nvSpPr>
          <p:spPr>
            <a:xfrm>
              <a:off x="1608435" y="2423333"/>
              <a:ext cx="36473" cy="17674"/>
            </a:xfrm>
            <a:custGeom>
              <a:avLst/>
              <a:gdLst/>
              <a:ahLst/>
              <a:cxnLst/>
              <a:rect l="l" t="t" r="r" b="b"/>
              <a:pathLst>
                <a:path w="778" h="377" fill="none" extrusionOk="0">
                  <a:moveTo>
                    <a:pt x="0" y="376"/>
                  </a:moveTo>
                  <a:cubicBezTo>
                    <a:pt x="0" y="376"/>
                    <a:pt x="276" y="0"/>
                    <a:pt x="777"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74;p66">
              <a:extLst>
                <a:ext uri="{FF2B5EF4-FFF2-40B4-BE49-F238E27FC236}">
                  <a16:creationId xmlns:a16="http://schemas.microsoft.com/office/drawing/2014/main" id="{F2311D9C-CB00-4897-9DA3-31D057ACE7D9}"/>
                </a:ext>
              </a:extLst>
            </p:cNvPr>
            <p:cNvSpPr/>
            <p:nvPr/>
          </p:nvSpPr>
          <p:spPr>
            <a:xfrm>
              <a:off x="1481528" y="2449165"/>
              <a:ext cx="97557" cy="110496"/>
            </a:xfrm>
            <a:custGeom>
              <a:avLst/>
              <a:gdLst/>
              <a:ahLst/>
              <a:cxnLst/>
              <a:rect l="l" t="t" r="r" b="b"/>
              <a:pathLst>
                <a:path w="2081" h="2357" fill="none" extrusionOk="0">
                  <a:moveTo>
                    <a:pt x="2081" y="1179"/>
                  </a:moveTo>
                  <a:cubicBezTo>
                    <a:pt x="2081" y="1830"/>
                    <a:pt x="1604" y="2357"/>
                    <a:pt x="1053" y="2357"/>
                  </a:cubicBezTo>
                  <a:cubicBezTo>
                    <a:pt x="477" y="2357"/>
                    <a:pt x="0" y="1830"/>
                    <a:pt x="0" y="1179"/>
                  </a:cubicBezTo>
                  <a:cubicBezTo>
                    <a:pt x="0" y="527"/>
                    <a:pt x="477" y="1"/>
                    <a:pt x="1053" y="1"/>
                  </a:cubicBezTo>
                  <a:cubicBezTo>
                    <a:pt x="1604" y="1"/>
                    <a:pt x="2081" y="527"/>
                    <a:pt x="2081" y="1179"/>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75;p66">
              <a:extLst>
                <a:ext uri="{FF2B5EF4-FFF2-40B4-BE49-F238E27FC236}">
                  <a16:creationId xmlns:a16="http://schemas.microsoft.com/office/drawing/2014/main" id="{EA572588-0C42-4B46-992A-B929F1FFC6CE}"/>
                </a:ext>
              </a:extLst>
            </p:cNvPr>
            <p:cNvSpPr/>
            <p:nvPr/>
          </p:nvSpPr>
          <p:spPr>
            <a:xfrm>
              <a:off x="1615467" y="2435053"/>
              <a:ext cx="81102" cy="110496"/>
            </a:xfrm>
            <a:custGeom>
              <a:avLst/>
              <a:gdLst/>
              <a:ahLst/>
              <a:cxnLst/>
              <a:rect l="l" t="t" r="r" b="b"/>
              <a:pathLst>
                <a:path w="1730" h="2357" fill="none" extrusionOk="0">
                  <a:moveTo>
                    <a:pt x="1730" y="1179"/>
                  </a:moveTo>
                  <a:cubicBezTo>
                    <a:pt x="1730" y="1830"/>
                    <a:pt x="1329" y="2357"/>
                    <a:pt x="853" y="2357"/>
                  </a:cubicBezTo>
                  <a:cubicBezTo>
                    <a:pt x="402" y="2357"/>
                    <a:pt x="1" y="1830"/>
                    <a:pt x="1" y="1179"/>
                  </a:cubicBezTo>
                  <a:cubicBezTo>
                    <a:pt x="1" y="527"/>
                    <a:pt x="402" y="1"/>
                    <a:pt x="853" y="1"/>
                  </a:cubicBezTo>
                  <a:cubicBezTo>
                    <a:pt x="1329" y="1"/>
                    <a:pt x="1730" y="527"/>
                    <a:pt x="1730" y="1179"/>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76;p66">
              <a:extLst>
                <a:ext uri="{FF2B5EF4-FFF2-40B4-BE49-F238E27FC236}">
                  <a16:creationId xmlns:a16="http://schemas.microsoft.com/office/drawing/2014/main" id="{A1304C9B-4AAF-49DF-AECF-3E20FDBA6111}"/>
                </a:ext>
              </a:extLst>
            </p:cNvPr>
            <p:cNvSpPr/>
            <p:nvPr/>
          </p:nvSpPr>
          <p:spPr>
            <a:xfrm>
              <a:off x="1577868" y="2490279"/>
              <a:ext cx="37645" cy="5954"/>
            </a:xfrm>
            <a:custGeom>
              <a:avLst/>
              <a:gdLst/>
              <a:ahLst/>
              <a:cxnLst/>
              <a:rect l="l" t="t" r="r" b="b"/>
              <a:pathLst>
                <a:path w="803" h="127" fill="none" extrusionOk="0">
                  <a:moveTo>
                    <a:pt x="1" y="126"/>
                  </a:moveTo>
                  <a:lnTo>
                    <a:pt x="803"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77;p66">
              <a:extLst>
                <a:ext uri="{FF2B5EF4-FFF2-40B4-BE49-F238E27FC236}">
                  <a16:creationId xmlns:a16="http://schemas.microsoft.com/office/drawing/2014/main" id="{4A6FAB8B-01EB-4F3A-BD16-EF2E4971A1F3}"/>
                </a:ext>
              </a:extLst>
            </p:cNvPr>
            <p:cNvSpPr/>
            <p:nvPr/>
          </p:nvSpPr>
          <p:spPr>
            <a:xfrm>
              <a:off x="1601356" y="2503218"/>
              <a:ext cx="47068" cy="85837"/>
            </a:xfrm>
            <a:custGeom>
              <a:avLst/>
              <a:gdLst/>
              <a:ahLst/>
              <a:cxnLst/>
              <a:rect l="l" t="t" r="r" b="b"/>
              <a:pathLst>
                <a:path w="1004" h="1831" fill="none" extrusionOk="0">
                  <a:moveTo>
                    <a:pt x="1" y="1"/>
                  </a:moveTo>
                  <a:cubicBezTo>
                    <a:pt x="1" y="1"/>
                    <a:pt x="828" y="928"/>
                    <a:pt x="903" y="1379"/>
                  </a:cubicBezTo>
                  <a:cubicBezTo>
                    <a:pt x="1003" y="1830"/>
                    <a:pt x="176" y="1755"/>
                    <a:pt x="176" y="175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78;p66">
              <a:extLst>
                <a:ext uri="{FF2B5EF4-FFF2-40B4-BE49-F238E27FC236}">
                  <a16:creationId xmlns:a16="http://schemas.microsoft.com/office/drawing/2014/main" id="{A580DE32-B759-4143-9958-65F25D61FBA8}"/>
                </a:ext>
              </a:extLst>
            </p:cNvPr>
            <p:cNvSpPr/>
            <p:nvPr/>
          </p:nvSpPr>
          <p:spPr>
            <a:xfrm>
              <a:off x="1550865" y="2604247"/>
              <a:ext cx="62304" cy="29769"/>
            </a:xfrm>
            <a:custGeom>
              <a:avLst/>
              <a:gdLst/>
              <a:ahLst/>
              <a:cxnLst/>
              <a:rect l="l" t="t" r="r" b="b"/>
              <a:pathLst>
                <a:path w="1329" h="635" extrusionOk="0">
                  <a:moveTo>
                    <a:pt x="151" y="1"/>
                  </a:moveTo>
                  <a:cubicBezTo>
                    <a:pt x="151" y="1"/>
                    <a:pt x="0" y="552"/>
                    <a:pt x="652" y="627"/>
                  </a:cubicBezTo>
                  <a:cubicBezTo>
                    <a:pt x="695" y="633"/>
                    <a:pt x="736" y="635"/>
                    <a:pt x="774" y="635"/>
                  </a:cubicBezTo>
                  <a:cubicBezTo>
                    <a:pt x="1307" y="635"/>
                    <a:pt x="1328" y="176"/>
                    <a:pt x="1328" y="176"/>
                  </a:cubicBezTo>
                  <a:lnTo>
                    <a:pt x="151" y="1"/>
                  </a:ln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79;p66">
              <a:extLst>
                <a:ext uri="{FF2B5EF4-FFF2-40B4-BE49-F238E27FC236}">
                  <a16:creationId xmlns:a16="http://schemas.microsoft.com/office/drawing/2014/main" id="{AADA7868-F9C9-4792-8E98-98592F26C011}"/>
                </a:ext>
              </a:extLst>
            </p:cNvPr>
            <p:cNvSpPr/>
            <p:nvPr/>
          </p:nvSpPr>
          <p:spPr>
            <a:xfrm>
              <a:off x="1783489" y="3102452"/>
              <a:ext cx="145750" cy="41161"/>
            </a:xfrm>
            <a:custGeom>
              <a:avLst/>
              <a:gdLst/>
              <a:ahLst/>
              <a:cxnLst/>
              <a:rect l="l" t="t" r="r" b="b"/>
              <a:pathLst>
                <a:path w="3109" h="878" fill="none" extrusionOk="0">
                  <a:moveTo>
                    <a:pt x="151" y="1"/>
                  </a:moveTo>
                  <a:lnTo>
                    <a:pt x="1" y="878"/>
                  </a:lnTo>
                  <a:lnTo>
                    <a:pt x="2983" y="878"/>
                  </a:lnTo>
                  <a:lnTo>
                    <a:pt x="3108"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480;p66">
              <a:extLst>
                <a:ext uri="{FF2B5EF4-FFF2-40B4-BE49-F238E27FC236}">
                  <a16:creationId xmlns:a16="http://schemas.microsoft.com/office/drawing/2014/main" id="{FFE5193A-4849-4C63-9856-EB5F9AF76F21}"/>
                </a:ext>
              </a:extLst>
            </p:cNvPr>
            <p:cNvSpPr/>
            <p:nvPr/>
          </p:nvSpPr>
          <p:spPr>
            <a:xfrm>
              <a:off x="953975" y="1811160"/>
              <a:ext cx="470019" cy="316112"/>
            </a:xfrm>
            <a:custGeom>
              <a:avLst/>
              <a:gdLst/>
              <a:ahLst/>
              <a:cxnLst/>
              <a:rect l="l" t="t" r="r" b="b"/>
              <a:pathLst>
                <a:path w="10026" h="6743" extrusionOk="0">
                  <a:moveTo>
                    <a:pt x="903" y="1"/>
                  </a:moveTo>
                  <a:cubicBezTo>
                    <a:pt x="401" y="1"/>
                    <a:pt x="0" y="402"/>
                    <a:pt x="0" y="903"/>
                  </a:cubicBezTo>
                  <a:lnTo>
                    <a:pt x="0" y="3935"/>
                  </a:lnTo>
                  <a:cubicBezTo>
                    <a:pt x="0" y="4437"/>
                    <a:pt x="401" y="4838"/>
                    <a:pt x="903" y="4838"/>
                  </a:cubicBezTo>
                  <a:lnTo>
                    <a:pt x="6216" y="4838"/>
                  </a:lnTo>
                  <a:lnTo>
                    <a:pt x="7895" y="6742"/>
                  </a:lnTo>
                  <a:lnTo>
                    <a:pt x="7895" y="4838"/>
                  </a:lnTo>
                  <a:lnTo>
                    <a:pt x="9123" y="4838"/>
                  </a:lnTo>
                  <a:cubicBezTo>
                    <a:pt x="9624" y="4838"/>
                    <a:pt x="10025" y="4437"/>
                    <a:pt x="10025" y="3935"/>
                  </a:cubicBezTo>
                  <a:lnTo>
                    <a:pt x="10025" y="903"/>
                  </a:lnTo>
                  <a:cubicBezTo>
                    <a:pt x="10025" y="402"/>
                    <a:pt x="9624" y="1"/>
                    <a:pt x="9123"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481;p66">
              <a:extLst>
                <a:ext uri="{FF2B5EF4-FFF2-40B4-BE49-F238E27FC236}">
                  <a16:creationId xmlns:a16="http://schemas.microsoft.com/office/drawing/2014/main" id="{1D063683-C7C8-42E0-B93E-8A42C4B97D3A}"/>
                </a:ext>
              </a:extLst>
            </p:cNvPr>
            <p:cNvSpPr/>
            <p:nvPr/>
          </p:nvSpPr>
          <p:spPr>
            <a:xfrm>
              <a:off x="1065599" y="1896952"/>
              <a:ext cx="45849" cy="44677"/>
            </a:xfrm>
            <a:custGeom>
              <a:avLst/>
              <a:gdLst/>
              <a:ahLst/>
              <a:cxnLst/>
              <a:rect l="l" t="t" r="r" b="b"/>
              <a:pathLst>
                <a:path w="978" h="953" extrusionOk="0">
                  <a:moveTo>
                    <a:pt x="501" y="0"/>
                  </a:moveTo>
                  <a:cubicBezTo>
                    <a:pt x="226" y="0"/>
                    <a:pt x="0" y="201"/>
                    <a:pt x="0" y="476"/>
                  </a:cubicBezTo>
                  <a:cubicBezTo>
                    <a:pt x="0" y="752"/>
                    <a:pt x="226" y="953"/>
                    <a:pt x="501" y="953"/>
                  </a:cubicBezTo>
                  <a:cubicBezTo>
                    <a:pt x="752" y="953"/>
                    <a:pt x="978" y="752"/>
                    <a:pt x="978" y="476"/>
                  </a:cubicBezTo>
                  <a:cubicBezTo>
                    <a:pt x="978" y="201"/>
                    <a:pt x="752" y="0"/>
                    <a:pt x="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482;p66">
              <a:extLst>
                <a:ext uri="{FF2B5EF4-FFF2-40B4-BE49-F238E27FC236}">
                  <a16:creationId xmlns:a16="http://schemas.microsoft.com/office/drawing/2014/main" id="{DB8B5CD5-97CD-405C-A979-0497FAF826DD}"/>
                </a:ext>
              </a:extLst>
            </p:cNvPr>
            <p:cNvSpPr/>
            <p:nvPr/>
          </p:nvSpPr>
          <p:spPr>
            <a:xfrm>
              <a:off x="1173707" y="1896952"/>
              <a:ext cx="44677" cy="44677"/>
            </a:xfrm>
            <a:custGeom>
              <a:avLst/>
              <a:gdLst/>
              <a:ahLst/>
              <a:cxnLst/>
              <a:rect l="l" t="t" r="r" b="b"/>
              <a:pathLst>
                <a:path w="953" h="953" extrusionOk="0">
                  <a:moveTo>
                    <a:pt x="476" y="0"/>
                  </a:moveTo>
                  <a:cubicBezTo>
                    <a:pt x="226" y="0"/>
                    <a:pt x="0" y="201"/>
                    <a:pt x="0" y="476"/>
                  </a:cubicBezTo>
                  <a:cubicBezTo>
                    <a:pt x="0" y="752"/>
                    <a:pt x="226" y="953"/>
                    <a:pt x="476" y="953"/>
                  </a:cubicBezTo>
                  <a:cubicBezTo>
                    <a:pt x="752" y="953"/>
                    <a:pt x="952" y="752"/>
                    <a:pt x="952" y="476"/>
                  </a:cubicBezTo>
                  <a:cubicBezTo>
                    <a:pt x="952" y="201"/>
                    <a:pt x="752"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483;p66">
              <a:extLst>
                <a:ext uri="{FF2B5EF4-FFF2-40B4-BE49-F238E27FC236}">
                  <a16:creationId xmlns:a16="http://schemas.microsoft.com/office/drawing/2014/main" id="{26E0CEC2-5D1F-4941-A800-B9291F6C54DD}"/>
                </a:ext>
              </a:extLst>
            </p:cNvPr>
            <p:cNvSpPr/>
            <p:nvPr/>
          </p:nvSpPr>
          <p:spPr>
            <a:xfrm>
              <a:off x="1271219" y="1896952"/>
              <a:ext cx="45849" cy="44677"/>
            </a:xfrm>
            <a:custGeom>
              <a:avLst/>
              <a:gdLst/>
              <a:ahLst/>
              <a:cxnLst/>
              <a:rect l="l" t="t" r="r" b="b"/>
              <a:pathLst>
                <a:path w="978" h="953" extrusionOk="0">
                  <a:moveTo>
                    <a:pt x="476" y="0"/>
                  </a:moveTo>
                  <a:cubicBezTo>
                    <a:pt x="226" y="0"/>
                    <a:pt x="0" y="201"/>
                    <a:pt x="0" y="476"/>
                  </a:cubicBezTo>
                  <a:cubicBezTo>
                    <a:pt x="0" y="752"/>
                    <a:pt x="226" y="953"/>
                    <a:pt x="476" y="953"/>
                  </a:cubicBezTo>
                  <a:cubicBezTo>
                    <a:pt x="752" y="953"/>
                    <a:pt x="978" y="752"/>
                    <a:pt x="978" y="476"/>
                  </a:cubicBezTo>
                  <a:cubicBezTo>
                    <a:pt x="978" y="201"/>
                    <a:pt x="752" y="0"/>
                    <a:pt x="4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484;p66">
              <a:extLst>
                <a:ext uri="{FF2B5EF4-FFF2-40B4-BE49-F238E27FC236}">
                  <a16:creationId xmlns:a16="http://schemas.microsoft.com/office/drawing/2014/main" id="{257D366F-F2D3-4751-8EDA-3528D633F3BE}"/>
                </a:ext>
              </a:extLst>
            </p:cNvPr>
            <p:cNvSpPr/>
            <p:nvPr/>
          </p:nvSpPr>
          <p:spPr>
            <a:xfrm>
              <a:off x="1662150" y="3311563"/>
              <a:ext cx="162403" cy="53424"/>
            </a:xfrm>
            <a:custGeom>
              <a:avLst/>
              <a:gdLst/>
              <a:ahLst/>
              <a:cxnLst/>
              <a:rect l="l" t="t" r="r" b="b"/>
              <a:pathLst>
                <a:path w="3660" h="1204" fill="none" extrusionOk="0">
                  <a:moveTo>
                    <a:pt x="3660" y="1"/>
                  </a:moveTo>
                  <a:lnTo>
                    <a:pt x="0" y="120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485;p66">
              <a:extLst>
                <a:ext uri="{FF2B5EF4-FFF2-40B4-BE49-F238E27FC236}">
                  <a16:creationId xmlns:a16="http://schemas.microsoft.com/office/drawing/2014/main" id="{C917600D-2CC6-4EBB-940A-DC8E5BE9CDA2}"/>
                </a:ext>
              </a:extLst>
            </p:cNvPr>
            <p:cNvSpPr/>
            <p:nvPr/>
          </p:nvSpPr>
          <p:spPr>
            <a:xfrm>
              <a:off x="1679943" y="3347150"/>
              <a:ext cx="169059" cy="59015"/>
            </a:xfrm>
            <a:custGeom>
              <a:avLst/>
              <a:gdLst/>
              <a:ahLst/>
              <a:cxnLst/>
              <a:rect l="l" t="t" r="r" b="b"/>
              <a:pathLst>
                <a:path w="3810" h="1330" fill="none" extrusionOk="0">
                  <a:moveTo>
                    <a:pt x="3810" y="1"/>
                  </a:moveTo>
                  <a:cubicBezTo>
                    <a:pt x="3810" y="1"/>
                    <a:pt x="1354" y="953"/>
                    <a:pt x="0" y="132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486;p66">
              <a:extLst>
                <a:ext uri="{FF2B5EF4-FFF2-40B4-BE49-F238E27FC236}">
                  <a16:creationId xmlns:a16="http://schemas.microsoft.com/office/drawing/2014/main" id="{BA3EE832-2413-4784-9790-5EDCBCF0AEA2}"/>
                </a:ext>
              </a:extLst>
            </p:cNvPr>
            <p:cNvSpPr/>
            <p:nvPr/>
          </p:nvSpPr>
          <p:spPr>
            <a:xfrm>
              <a:off x="1689927" y="3441706"/>
              <a:ext cx="54534" cy="15619"/>
            </a:xfrm>
            <a:custGeom>
              <a:avLst/>
              <a:gdLst/>
              <a:ahLst/>
              <a:cxnLst/>
              <a:rect l="l" t="t" r="r" b="b"/>
              <a:pathLst>
                <a:path w="1229" h="352" fill="none" extrusionOk="0">
                  <a:moveTo>
                    <a:pt x="1229" y="0"/>
                  </a:moveTo>
                  <a:lnTo>
                    <a:pt x="1" y="35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71980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E4ACC-D5BE-4C5A-B688-4D56F9CE7C53}"/>
              </a:ext>
            </a:extLst>
          </p:cNvPr>
          <p:cNvSpPr>
            <a:spLocks noGrp="1"/>
          </p:cNvSpPr>
          <p:nvPr>
            <p:ph type="title"/>
          </p:nvPr>
        </p:nvSpPr>
        <p:spPr/>
        <p:txBody>
          <a:bodyPr>
            <a:noAutofit/>
          </a:bodyPr>
          <a:lstStyle/>
          <a:p>
            <a:r>
              <a:rPr lang="es-EC" sz="3200" dirty="0"/>
              <a:t>Diccionario de Datos</a:t>
            </a:r>
          </a:p>
        </p:txBody>
      </p:sp>
      <p:pic>
        <p:nvPicPr>
          <p:cNvPr id="5" name="Imagen 4">
            <a:extLst>
              <a:ext uri="{FF2B5EF4-FFF2-40B4-BE49-F238E27FC236}">
                <a16:creationId xmlns:a16="http://schemas.microsoft.com/office/drawing/2014/main" id="{38AE5D79-EAA9-4861-90D5-71A12ACA6284}"/>
              </a:ext>
            </a:extLst>
          </p:cNvPr>
          <p:cNvPicPr>
            <a:picLocks noChangeAspect="1"/>
          </p:cNvPicPr>
          <p:nvPr/>
        </p:nvPicPr>
        <p:blipFill>
          <a:blip r:embed="rId2"/>
          <a:stretch>
            <a:fillRect/>
          </a:stretch>
        </p:blipFill>
        <p:spPr>
          <a:xfrm>
            <a:off x="909461" y="782875"/>
            <a:ext cx="7325078" cy="4172243"/>
          </a:xfrm>
          <a:prstGeom prst="rect">
            <a:avLst/>
          </a:prstGeom>
        </p:spPr>
      </p:pic>
    </p:spTree>
    <p:extLst>
      <p:ext uri="{BB962C8B-B14F-4D97-AF65-F5344CB8AC3E}">
        <p14:creationId xmlns:p14="http://schemas.microsoft.com/office/powerpoint/2010/main" val="3966744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r>
              <a:rPr lang="es-MX" sz="3200" b="1" i="0" dirty="0">
                <a:solidFill>
                  <a:srgbClr val="212121"/>
                </a:solidFill>
                <a:effectLst/>
                <a:latin typeface="Roboto" panose="02000000000000000000" pitchFamily="2" charset="0"/>
              </a:rPr>
              <a:t>Exploración y Limpieza de Datos</a:t>
            </a:r>
            <a:endParaRPr lang="es-MX" sz="3200" b="0" i="0" dirty="0">
              <a:solidFill>
                <a:srgbClr val="212121"/>
              </a:solidFill>
              <a:effectLst/>
              <a:latin typeface="Roboto" panose="02000000000000000000" pitchFamily="2" charset="0"/>
            </a:endParaRPr>
          </a:p>
        </p:txBody>
      </p:sp>
      <p:sp>
        <p:nvSpPr>
          <p:cNvPr id="314" name="Google Shape;314;p21"/>
          <p:cNvSpPr/>
          <p:nvPr/>
        </p:nvSpPr>
        <p:spPr>
          <a:xfrm>
            <a:off x="3123775" y="1135250"/>
            <a:ext cx="2896500" cy="2896500"/>
          </a:xfrm>
          <a:prstGeom prst="ellipse">
            <a:avLst/>
          </a:prstGeom>
          <a:solidFill>
            <a:srgbClr val="635671">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21"/>
          <p:cNvGrpSpPr/>
          <p:nvPr/>
        </p:nvGrpSpPr>
        <p:grpSpPr>
          <a:xfrm>
            <a:off x="457188" y="3351075"/>
            <a:ext cx="2656200" cy="680679"/>
            <a:chOff x="457188" y="3351075"/>
            <a:chExt cx="2656200" cy="680679"/>
          </a:xfrm>
        </p:grpSpPr>
        <p:grpSp>
          <p:nvGrpSpPr>
            <p:cNvPr id="316" name="Google Shape;316;p21"/>
            <p:cNvGrpSpPr/>
            <p:nvPr/>
          </p:nvGrpSpPr>
          <p:grpSpPr>
            <a:xfrm>
              <a:off x="457188" y="3351075"/>
              <a:ext cx="2061000" cy="680679"/>
              <a:chOff x="457188" y="3804425"/>
              <a:chExt cx="2061000" cy="680679"/>
            </a:xfrm>
          </p:grpSpPr>
          <p:sp>
            <p:nvSpPr>
              <p:cNvPr id="317" name="Google Shape;317;p21"/>
              <p:cNvSpPr txBox="1"/>
              <p:nvPr/>
            </p:nvSpPr>
            <p:spPr>
              <a:xfrm>
                <a:off x="457197" y="3804425"/>
                <a:ext cx="1518000" cy="27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Target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8" name="Google Shape;318;p21"/>
              <p:cNvSpPr txBox="1"/>
              <p:nvPr/>
            </p:nvSpPr>
            <p:spPr>
              <a:xfrm>
                <a:off x="457188" y="4081604"/>
                <a:ext cx="2061000" cy="40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latin typeface="Roboto"/>
                    <a:ea typeface="Roboto"/>
                    <a:cs typeface="Roboto"/>
                    <a:sym typeface="Roboto"/>
                  </a:rPr>
                  <a:t>Variable: </a:t>
                </a:r>
                <a:r>
                  <a:rPr lang="en" b="1" dirty="0">
                    <a:solidFill>
                      <a:schemeClr val="bg1"/>
                    </a:solidFill>
                    <a:highlight>
                      <a:srgbClr val="000080"/>
                    </a:highlight>
                    <a:latin typeface="Roboto"/>
                    <a:ea typeface="Roboto"/>
                    <a:cs typeface="Roboto"/>
                    <a:sym typeface="Roboto"/>
                  </a:rPr>
                  <a:t>FraudFound</a:t>
                </a:r>
                <a:endParaRPr b="1" dirty="0">
                  <a:solidFill>
                    <a:schemeClr val="bg1"/>
                  </a:solidFill>
                  <a:highlight>
                    <a:srgbClr val="000080"/>
                  </a:highlight>
                  <a:latin typeface="Roboto"/>
                  <a:ea typeface="Roboto"/>
                  <a:cs typeface="Roboto"/>
                  <a:sym typeface="Roboto"/>
                </a:endParaRPr>
              </a:p>
            </p:txBody>
          </p:sp>
        </p:grpSp>
        <p:sp>
          <p:nvSpPr>
            <p:cNvPr id="319" name="Google Shape;319;p21"/>
            <p:cNvSpPr/>
            <p:nvPr/>
          </p:nvSpPr>
          <p:spPr>
            <a:xfrm>
              <a:off x="2518188" y="3393814"/>
              <a:ext cx="595200" cy="595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321" name="Google Shape;321;p21"/>
          <p:cNvGrpSpPr/>
          <p:nvPr/>
        </p:nvGrpSpPr>
        <p:grpSpPr>
          <a:xfrm>
            <a:off x="457153" y="1135250"/>
            <a:ext cx="2656235" cy="1271570"/>
            <a:chOff x="457153" y="1135250"/>
            <a:chExt cx="2656235" cy="1271570"/>
          </a:xfrm>
        </p:grpSpPr>
        <p:grpSp>
          <p:nvGrpSpPr>
            <p:cNvPr id="322" name="Google Shape;322;p21"/>
            <p:cNvGrpSpPr/>
            <p:nvPr/>
          </p:nvGrpSpPr>
          <p:grpSpPr>
            <a:xfrm>
              <a:off x="457153" y="1135250"/>
              <a:ext cx="2232610" cy="1271570"/>
              <a:chOff x="457153" y="1170850"/>
              <a:chExt cx="2232610" cy="1271570"/>
            </a:xfrm>
          </p:grpSpPr>
          <p:sp>
            <p:nvSpPr>
              <p:cNvPr id="323" name="Google Shape;323;p21"/>
              <p:cNvSpPr txBox="1"/>
              <p:nvPr/>
            </p:nvSpPr>
            <p:spPr>
              <a:xfrm>
                <a:off x="457197" y="1170850"/>
                <a:ext cx="1845736" cy="27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Datos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24" name="Google Shape;324;p21"/>
              <p:cNvSpPr txBox="1"/>
              <p:nvPr/>
            </p:nvSpPr>
            <p:spPr>
              <a:xfrm>
                <a:off x="457153" y="1481266"/>
                <a:ext cx="2232610" cy="96115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latin typeface="Roboto"/>
                    <a:ea typeface="Roboto"/>
                    <a:cs typeface="Roboto"/>
                    <a:sym typeface="Roboto"/>
                  </a:rPr>
                  <a:t>Total de registros: </a:t>
                </a:r>
              </a:p>
              <a:p>
                <a:pPr marL="0" lvl="0" indent="0" algn="l" rtl="0">
                  <a:spcBef>
                    <a:spcPts val="0"/>
                  </a:spcBef>
                  <a:spcAft>
                    <a:spcPts val="0"/>
                  </a:spcAft>
                  <a:buNone/>
                </a:pPr>
                <a:r>
                  <a:rPr lang="en" b="1" dirty="0">
                    <a:latin typeface="Roboto"/>
                    <a:ea typeface="Roboto"/>
                    <a:cs typeface="Roboto"/>
                    <a:sym typeface="Roboto"/>
                  </a:rPr>
                  <a:t>                               </a:t>
                </a:r>
                <a:r>
                  <a:rPr lang="en" b="1" dirty="0">
                    <a:solidFill>
                      <a:srgbClr val="000000"/>
                    </a:solidFill>
                    <a:latin typeface="Roboto"/>
                    <a:ea typeface="Roboto"/>
                    <a:cs typeface="Roboto"/>
                    <a:sym typeface="Roboto"/>
                  </a:rPr>
                  <a:t>15420</a:t>
                </a:r>
              </a:p>
              <a:p>
                <a:pPr marL="0" lvl="0" indent="0" algn="l" rtl="0">
                  <a:spcBef>
                    <a:spcPts val="0"/>
                  </a:spcBef>
                  <a:spcAft>
                    <a:spcPts val="0"/>
                  </a:spcAft>
                  <a:buNone/>
                </a:pPr>
                <a:r>
                  <a:rPr lang="es-EC" dirty="0">
                    <a:solidFill>
                      <a:srgbClr val="000000"/>
                    </a:solidFill>
                    <a:latin typeface="Roboto"/>
                    <a:ea typeface="Roboto"/>
                    <a:cs typeface="Roboto"/>
                    <a:sym typeface="Roboto"/>
                  </a:rPr>
                  <a:t>Total columnas : </a:t>
                </a:r>
              </a:p>
              <a:p>
                <a:pPr marL="0" lvl="0" indent="0" algn="l" rtl="0">
                  <a:spcBef>
                    <a:spcPts val="0"/>
                  </a:spcBef>
                  <a:spcAft>
                    <a:spcPts val="0"/>
                  </a:spcAft>
                  <a:buNone/>
                </a:pPr>
                <a:r>
                  <a:rPr lang="es-EC" b="1" dirty="0">
                    <a:latin typeface="Roboto"/>
                    <a:ea typeface="Roboto"/>
                    <a:cs typeface="Roboto"/>
                    <a:sym typeface="Roboto"/>
                  </a:rPr>
                  <a:t>                               </a:t>
                </a:r>
                <a:r>
                  <a:rPr lang="es-EC" b="1" dirty="0">
                    <a:solidFill>
                      <a:srgbClr val="000000"/>
                    </a:solidFill>
                    <a:latin typeface="Roboto"/>
                    <a:ea typeface="Roboto"/>
                    <a:cs typeface="Roboto"/>
                    <a:sym typeface="Roboto"/>
                  </a:rPr>
                  <a:t>33</a:t>
                </a:r>
                <a:endParaRPr b="1" dirty="0">
                  <a:solidFill>
                    <a:srgbClr val="000000"/>
                  </a:solidFill>
                  <a:latin typeface="Roboto"/>
                  <a:ea typeface="Roboto"/>
                  <a:cs typeface="Roboto"/>
                  <a:sym typeface="Roboto"/>
                </a:endParaRPr>
              </a:p>
            </p:txBody>
          </p:sp>
        </p:grpSp>
        <p:sp>
          <p:nvSpPr>
            <p:cNvPr id="325" name="Google Shape;325;p21"/>
            <p:cNvSpPr/>
            <p:nvPr/>
          </p:nvSpPr>
          <p:spPr>
            <a:xfrm>
              <a:off x="2518188" y="1199077"/>
              <a:ext cx="595200" cy="5952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327" name="Google Shape;327;p21"/>
          <p:cNvGrpSpPr/>
          <p:nvPr/>
        </p:nvGrpSpPr>
        <p:grpSpPr>
          <a:xfrm>
            <a:off x="6030588" y="3351075"/>
            <a:ext cx="2656209" cy="872379"/>
            <a:chOff x="6030588" y="3351075"/>
            <a:chExt cx="2656209" cy="872379"/>
          </a:xfrm>
        </p:grpSpPr>
        <p:grpSp>
          <p:nvGrpSpPr>
            <p:cNvPr id="328" name="Google Shape;328;p21"/>
            <p:cNvGrpSpPr/>
            <p:nvPr/>
          </p:nvGrpSpPr>
          <p:grpSpPr>
            <a:xfrm>
              <a:off x="6625788" y="3351075"/>
              <a:ext cx="2061009" cy="872379"/>
              <a:chOff x="6625788" y="3804425"/>
              <a:chExt cx="2061009" cy="872379"/>
            </a:xfrm>
          </p:grpSpPr>
          <p:sp>
            <p:nvSpPr>
              <p:cNvPr id="329" name="Google Shape;329;p21"/>
              <p:cNvSpPr txBox="1"/>
              <p:nvPr/>
            </p:nvSpPr>
            <p:spPr>
              <a:xfrm>
                <a:off x="6657109" y="3804425"/>
                <a:ext cx="2029688" cy="277200"/>
              </a:xfrm>
              <a:prstGeom prst="rect">
                <a:avLst/>
              </a:prstGeom>
              <a:noFill/>
              <a:ln>
                <a:noFill/>
              </a:ln>
            </p:spPr>
            <p:txBody>
              <a:bodyPr spcFirstLastPara="1" wrap="square" lIns="91425" tIns="91425" rIns="91425" bIns="91425" anchor="ctr" anchorCtr="0">
                <a:noAutofit/>
              </a:bodyPr>
              <a:lstStyle/>
              <a:p>
                <a:pPr algn="r"/>
                <a:r>
                  <a:rPr lang="es-EC" sz="1800" b="1" dirty="0">
                    <a:latin typeface="Fira Sans Extra Condensed"/>
                    <a:ea typeface="Fira Sans Extra Condensed"/>
                    <a:cs typeface="Fira Sans Extra Condensed"/>
                    <a:sym typeface="Fira Sans Extra Condensed"/>
                  </a:rPr>
                  <a:t>Limpieza de datos</a:t>
                </a:r>
                <a:endParaRPr lang="es-EC" sz="1800" b="1" dirty="0">
                  <a:solidFill>
                    <a:srgbClr val="000000"/>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330" name="Google Shape;330;p21"/>
              <p:cNvSpPr txBox="1"/>
              <p:nvPr/>
            </p:nvSpPr>
            <p:spPr>
              <a:xfrm>
                <a:off x="6625788" y="4081604"/>
                <a:ext cx="2061000" cy="59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rgbClr val="000000"/>
                    </a:solidFill>
                    <a:latin typeface="Roboto"/>
                    <a:ea typeface="Roboto"/>
                    <a:cs typeface="Roboto"/>
                    <a:sym typeface="Roboto"/>
                  </a:rPr>
                  <a:t>PolicyNumber (Identificación única de la poliza)</a:t>
                </a:r>
                <a:endParaRPr dirty="0">
                  <a:solidFill>
                    <a:srgbClr val="000000"/>
                  </a:solidFill>
                  <a:latin typeface="Roboto"/>
                  <a:ea typeface="Roboto"/>
                  <a:cs typeface="Roboto"/>
                  <a:sym typeface="Roboto"/>
                </a:endParaRPr>
              </a:p>
            </p:txBody>
          </p:sp>
        </p:grpSp>
        <p:sp>
          <p:nvSpPr>
            <p:cNvPr id="331" name="Google Shape;331;p21"/>
            <p:cNvSpPr/>
            <p:nvPr/>
          </p:nvSpPr>
          <p:spPr>
            <a:xfrm>
              <a:off x="6030588" y="3393814"/>
              <a:ext cx="595200" cy="59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333" name="Google Shape;333;p21"/>
          <p:cNvGrpSpPr/>
          <p:nvPr/>
        </p:nvGrpSpPr>
        <p:grpSpPr>
          <a:xfrm>
            <a:off x="6030588" y="1135250"/>
            <a:ext cx="2687520" cy="659027"/>
            <a:chOff x="6030588" y="1135250"/>
            <a:chExt cx="2687520" cy="659027"/>
          </a:xfrm>
        </p:grpSpPr>
        <p:grpSp>
          <p:nvGrpSpPr>
            <p:cNvPr id="334" name="Google Shape;334;p21"/>
            <p:cNvGrpSpPr/>
            <p:nvPr/>
          </p:nvGrpSpPr>
          <p:grpSpPr>
            <a:xfrm>
              <a:off x="6635988" y="1135250"/>
              <a:ext cx="2082120" cy="545976"/>
              <a:chOff x="6635988" y="1170850"/>
              <a:chExt cx="2082120" cy="545976"/>
            </a:xfrm>
          </p:grpSpPr>
          <p:sp>
            <p:nvSpPr>
              <p:cNvPr id="335" name="Google Shape;335;p21"/>
              <p:cNvSpPr txBox="1"/>
              <p:nvPr/>
            </p:nvSpPr>
            <p:spPr>
              <a:xfrm>
                <a:off x="6635988" y="1170850"/>
                <a:ext cx="2050809" cy="273900"/>
              </a:xfrm>
              <a:prstGeom prst="rect">
                <a:avLst/>
              </a:prstGeom>
              <a:noFill/>
              <a:ln>
                <a:noFill/>
              </a:ln>
            </p:spPr>
            <p:txBody>
              <a:bodyPr spcFirstLastPara="1" wrap="square" lIns="91425" tIns="91425" rIns="91425" bIns="91425" anchor="ctr" anchorCtr="0">
                <a:noAutofit/>
              </a:bodyPr>
              <a:lstStyle/>
              <a:p>
                <a:pPr algn="r"/>
                <a:r>
                  <a:rPr lang="es-EC" sz="1800" b="1" dirty="0">
                    <a:latin typeface="Fira Sans Extra Condensed"/>
                    <a:ea typeface="Fira Sans Extra Condensed"/>
                    <a:cs typeface="Fira Sans Extra Condensed"/>
                    <a:sym typeface="Fira Sans Extra Condensed"/>
                  </a:rPr>
                  <a:t>Limpieza de datos</a:t>
                </a:r>
                <a:endParaRPr lang="es-EC" sz="1800" b="1" dirty="0">
                  <a:solidFill>
                    <a:srgbClr val="000000"/>
                  </a:solidFill>
                  <a:latin typeface="Fira Sans Extra Condensed"/>
                  <a:ea typeface="Fira Sans Extra Condensed"/>
                  <a:cs typeface="Fira Sans Extra Condensed"/>
                  <a:sym typeface="Fira Sans Extra Condensed"/>
                </a:endParaRPr>
              </a:p>
              <a:p>
                <a:pPr marL="0" lvl="0" indent="0" algn="r" rtl="0">
                  <a:spcBef>
                    <a:spcPts val="0"/>
                  </a:spcBef>
                  <a:spcAft>
                    <a:spcPts val="0"/>
                  </a:spcAft>
                  <a:buNone/>
                </a:pPr>
                <a:endParaRPr sz="1800" b="1" dirty="0">
                  <a:solidFill>
                    <a:srgbClr val="000000"/>
                  </a:solidFill>
                  <a:latin typeface="Fira Sans Extra Condensed"/>
                  <a:ea typeface="Fira Sans Extra Condensed"/>
                  <a:cs typeface="Fira Sans Extra Condensed"/>
                  <a:sym typeface="Fira Sans Extra Condensed"/>
                </a:endParaRPr>
              </a:p>
            </p:txBody>
          </p:sp>
          <p:sp>
            <p:nvSpPr>
              <p:cNvPr id="336" name="Google Shape;336;p21"/>
              <p:cNvSpPr txBox="1"/>
              <p:nvPr/>
            </p:nvSpPr>
            <p:spPr>
              <a:xfrm>
                <a:off x="6657109" y="1345426"/>
                <a:ext cx="2060999" cy="37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MX" dirty="0">
                    <a:solidFill>
                      <a:srgbClr val="000000"/>
                    </a:solidFill>
                    <a:latin typeface="Roboto"/>
                    <a:ea typeface="Roboto"/>
                    <a:cs typeface="Roboto"/>
                    <a:sym typeface="Roboto"/>
                  </a:rPr>
                  <a:t>No hay nulos</a:t>
                </a:r>
              </a:p>
            </p:txBody>
          </p:sp>
        </p:grpSp>
        <p:sp>
          <p:nvSpPr>
            <p:cNvPr id="337" name="Google Shape;337;p21"/>
            <p:cNvSpPr/>
            <p:nvPr/>
          </p:nvSpPr>
          <p:spPr>
            <a:xfrm>
              <a:off x="6030588" y="1199077"/>
              <a:ext cx="595200" cy="59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cxnSp>
        <p:nvCxnSpPr>
          <p:cNvPr id="339" name="Google Shape;339;p21"/>
          <p:cNvCxnSpPr>
            <a:stCxn id="325" idx="4"/>
            <a:endCxn id="314" idx="2"/>
          </p:cNvCxnSpPr>
          <p:nvPr/>
        </p:nvCxnSpPr>
        <p:spPr>
          <a:xfrm rot="-5400000" flipH="1">
            <a:off x="2575188" y="2034877"/>
            <a:ext cx="789300" cy="308100"/>
          </a:xfrm>
          <a:prstGeom prst="bentConnector2">
            <a:avLst/>
          </a:prstGeom>
          <a:noFill/>
          <a:ln w="9525" cap="flat" cmpd="sng">
            <a:solidFill>
              <a:schemeClr val="dk2"/>
            </a:solidFill>
            <a:prstDash val="solid"/>
            <a:round/>
            <a:headEnd type="none" w="med" len="med"/>
            <a:tailEnd type="none" w="med" len="med"/>
          </a:ln>
        </p:spPr>
      </p:cxnSp>
      <p:cxnSp>
        <p:nvCxnSpPr>
          <p:cNvPr id="340" name="Google Shape;340;p21"/>
          <p:cNvCxnSpPr>
            <a:stCxn id="319" idx="0"/>
            <a:endCxn id="314" idx="2"/>
          </p:cNvCxnSpPr>
          <p:nvPr/>
        </p:nvCxnSpPr>
        <p:spPr>
          <a:xfrm rot="-5400000">
            <a:off x="2564688" y="2834614"/>
            <a:ext cx="810300" cy="308100"/>
          </a:xfrm>
          <a:prstGeom prst="bentConnector2">
            <a:avLst/>
          </a:prstGeom>
          <a:noFill/>
          <a:ln w="9525" cap="flat" cmpd="sng">
            <a:solidFill>
              <a:schemeClr val="dk2"/>
            </a:solidFill>
            <a:prstDash val="solid"/>
            <a:round/>
            <a:headEnd type="none" w="med" len="med"/>
            <a:tailEnd type="none" w="med" len="med"/>
          </a:ln>
        </p:spPr>
      </p:cxnSp>
      <p:cxnSp>
        <p:nvCxnSpPr>
          <p:cNvPr id="341" name="Google Shape;341;p21"/>
          <p:cNvCxnSpPr>
            <a:stCxn id="337" idx="4"/>
            <a:endCxn id="314" idx="6"/>
          </p:cNvCxnSpPr>
          <p:nvPr/>
        </p:nvCxnSpPr>
        <p:spPr>
          <a:xfrm rot="5400000">
            <a:off x="5779638" y="2035027"/>
            <a:ext cx="789300" cy="307800"/>
          </a:xfrm>
          <a:prstGeom prst="bentConnector2">
            <a:avLst/>
          </a:prstGeom>
          <a:noFill/>
          <a:ln w="9525" cap="flat" cmpd="sng">
            <a:solidFill>
              <a:schemeClr val="dk2"/>
            </a:solidFill>
            <a:prstDash val="solid"/>
            <a:round/>
            <a:headEnd type="none" w="med" len="med"/>
            <a:tailEnd type="none" w="med" len="med"/>
          </a:ln>
        </p:spPr>
      </p:cxnSp>
      <p:cxnSp>
        <p:nvCxnSpPr>
          <p:cNvPr id="342" name="Google Shape;342;p21"/>
          <p:cNvCxnSpPr>
            <a:stCxn id="331" idx="0"/>
            <a:endCxn id="314" idx="6"/>
          </p:cNvCxnSpPr>
          <p:nvPr/>
        </p:nvCxnSpPr>
        <p:spPr>
          <a:xfrm rot="5400000" flipH="1">
            <a:off x="5769138" y="2834764"/>
            <a:ext cx="810300" cy="307800"/>
          </a:xfrm>
          <a:prstGeom prst="bentConnector2">
            <a:avLst/>
          </a:prstGeom>
          <a:noFill/>
          <a:ln w="9525" cap="flat" cmpd="sng">
            <a:solidFill>
              <a:schemeClr val="dk2"/>
            </a:solidFill>
            <a:prstDash val="solid"/>
            <a:round/>
            <a:headEnd type="none" w="med" len="med"/>
            <a:tailEnd type="none" w="med" len="med"/>
          </a:ln>
        </p:spPr>
      </p:cxnSp>
      <p:pic>
        <p:nvPicPr>
          <p:cNvPr id="343" name="Google Shape;343;p21" title="Gráfico">
            <a:hlinkClick r:id="rId3"/>
          </p:cNvPr>
          <p:cNvPicPr preferRelativeResize="0"/>
          <p:nvPr/>
        </p:nvPicPr>
        <p:blipFill rotWithShape="1">
          <a:blip r:embed="rId4">
            <a:alphaModFix/>
          </a:blip>
          <a:srcRect l="18581" r="18581"/>
          <a:stretch/>
        </p:blipFill>
        <p:spPr>
          <a:xfrm>
            <a:off x="3249750" y="1180675"/>
            <a:ext cx="2644500" cy="2805601"/>
          </a:xfrm>
          <a:prstGeom prst="rect">
            <a:avLst/>
          </a:prstGeom>
          <a:noFill/>
          <a:ln>
            <a:noFill/>
          </a:ln>
        </p:spPr>
      </p:pic>
      <p:sp>
        <p:nvSpPr>
          <p:cNvPr id="34" name="Google Shape;313;p21">
            <a:extLst>
              <a:ext uri="{FF2B5EF4-FFF2-40B4-BE49-F238E27FC236}">
                <a16:creationId xmlns:a16="http://schemas.microsoft.com/office/drawing/2014/main" id="{536FCE26-D999-4865-A3BB-8B4FE421F373}"/>
              </a:ext>
            </a:extLst>
          </p:cNvPr>
          <p:cNvSpPr txBox="1"/>
          <p:nvPr/>
        </p:nvSpPr>
        <p:spPr>
          <a:xfrm>
            <a:off x="457200" y="4488375"/>
            <a:ext cx="8229600" cy="36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Roboto"/>
                <a:ea typeface="Roboto"/>
                <a:cs typeface="Roboto"/>
                <a:sym typeface="Roboto"/>
              </a:rPr>
              <a:t>Archivo analizado: </a:t>
            </a:r>
            <a:r>
              <a:rPr lang="en" sz="1200" b="1" dirty="0">
                <a:solidFill>
                  <a:schemeClr val="dk1"/>
                </a:solidFill>
                <a:latin typeface="Roboto"/>
                <a:ea typeface="Roboto"/>
                <a:cs typeface="Roboto"/>
                <a:sym typeface="Roboto"/>
              </a:rPr>
              <a:t>fraud.csv</a:t>
            </a:r>
            <a:endParaRPr sz="1200" dirty="0">
              <a:solidFill>
                <a:schemeClr val="dk1"/>
              </a:solidFill>
              <a:latin typeface="Roboto"/>
              <a:ea typeface="Roboto"/>
              <a:cs typeface="Roboto"/>
              <a:sym typeface="Roboto"/>
            </a:endParaRPr>
          </a:p>
        </p:txBody>
      </p:sp>
    </p:spTree>
    <p:extLst>
      <p:ext uri="{BB962C8B-B14F-4D97-AF65-F5344CB8AC3E}">
        <p14:creationId xmlns:p14="http://schemas.microsoft.com/office/powerpoint/2010/main" val="183493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4"/>
          <p:cNvSpPr txBox="1">
            <a:spLocks noGrp="1"/>
          </p:cNvSpPr>
          <p:nvPr>
            <p:ph type="title"/>
          </p:nvPr>
        </p:nvSpPr>
        <p:spPr>
          <a:xfrm>
            <a:off x="457200" y="2985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An</a:t>
            </a:r>
            <a:r>
              <a:rPr lang="es-EC" sz="3200" dirty="0" err="1"/>
              <a:t>álisis</a:t>
            </a:r>
            <a:r>
              <a:rPr lang="es-EC" sz="3200" dirty="0"/>
              <a:t> Exploratorio</a:t>
            </a:r>
            <a:endParaRPr sz="3200" dirty="0"/>
          </a:p>
        </p:txBody>
      </p:sp>
      <p:pic>
        <p:nvPicPr>
          <p:cNvPr id="3" name="Imagen 2">
            <a:extLst>
              <a:ext uri="{FF2B5EF4-FFF2-40B4-BE49-F238E27FC236}">
                <a16:creationId xmlns:a16="http://schemas.microsoft.com/office/drawing/2014/main" id="{10811A9B-CF0B-4FFC-90E2-410102039A6B}"/>
              </a:ext>
            </a:extLst>
          </p:cNvPr>
          <p:cNvPicPr>
            <a:picLocks noChangeAspect="1"/>
          </p:cNvPicPr>
          <p:nvPr/>
        </p:nvPicPr>
        <p:blipFill>
          <a:blip r:embed="rId3"/>
          <a:stretch>
            <a:fillRect/>
          </a:stretch>
        </p:blipFill>
        <p:spPr>
          <a:xfrm>
            <a:off x="457200" y="837203"/>
            <a:ext cx="3668889" cy="4234100"/>
          </a:xfrm>
          <a:prstGeom prst="rect">
            <a:avLst/>
          </a:prstGeom>
          <a:effectLst>
            <a:outerShdw blurRad="50800" dist="38100" dir="2700000" algn="tl" rotWithShape="0">
              <a:prstClr val="black">
                <a:alpha val="40000"/>
              </a:prstClr>
            </a:outerShdw>
          </a:effectLst>
        </p:spPr>
      </p:pic>
      <p:pic>
        <p:nvPicPr>
          <p:cNvPr id="4" name="Imagen 3">
            <a:extLst>
              <a:ext uri="{FF2B5EF4-FFF2-40B4-BE49-F238E27FC236}">
                <a16:creationId xmlns:a16="http://schemas.microsoft.com/office/drawing/2014/main" id="{3A0990B7-4158-4780-8F38-D922A292609A}"/>
              </a:ext>
            </a:extLst>
          </p:cNvPr>
          <p:cNvPicPr>
            <a:picLocks noChangeAspect="1"/>
          </p:cNvPicPr>
          <p:nvPr/>
        </p:nvPicPr>
        <p:blipFill>
          <a:blip r:embed="rId4"/>
          <a:stretch>
            <a:fillRect/>
          </a:stretch>
        </p:blipFill>
        <p:spPr>
          <a:xfrm>
            <a:off x="4443497" y="1109007"/>
            <a:ext cx="4282629" cy="3414867"/>
          </a:xfrm>
          <a:prstGeom prst="rect">
            <a:avLst/>
          </a:prstGeom>
        </p:spPr>
      </p:pic>
    </p:spTree>
    <p:extLst>
      <p:ext uri="{BB962C8B-B14F-4D97-AF65-F5344CB8AC3E}">
        <p14:creationId xmlns:p14="http://schemas.microsoft.com/office/powerpoint/2010/main" val="204493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4"/>
          <p:cNvSpPr txBox="1">
            <a:spLocks noGrp="1"/>
          </p:cNvSpPr>
          <p:nvPr>
            <p:ph type="title"/>
          </p:nvPr>
        </p:nvSpPr>
        <p:spPr>
          <a:xfrm>
            <a:off x="457200" y="2985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An</a:t>
            </a:r>
            <a:r>
              <a:rPr lang="es-EC" sz="3200" dirty="0" err="1"/>
              <a:t>álisis</a:t>
            </a:r>
            <a:r>
              <a:rPr lang="es-EC" sz="3200" dirty="0"/>
              <a:t> Exploratorio</a:t>
            </a:r>
            <a:endParaRPr sz="3200" dirty="0"/>
          </a:p>
        </p:txBody>
      </p:sp>
      <p:pic>
        <p:nvPicPr>
          <p:cNvPr id="5" name="Imagen 4">
            <a:extLst>
              <a:ext uri="{FF2B5EF4-FFF2-40B4-BE49-F238E27FC236}">
                <a16:creationId xmlns:a16="http://schemas.microsoft.com/office/drawing/2014/main" id="{B8D34B01-3996-47D6-83D6-FC077F3C4F78}"/>
              </a:ext>
            </a:extLst>
          </p:cNvPr>
          <p:cNvPicPr>
            <a:picLocks noChangeAspect="1"/>
          </p:cNvPicPr>
          <p:nvPr/>
        </p:nvPicPr>
        <p:blipFill rotWithShape="1">
          <a:blip r:embed="rId3"/>
          <a:srcRect b="63111"/>
          <a:stretch/>
        </p:blipFill>
        <p:spPr>
          <a:xfrm>
            <a:off x="132352" y="781514"/>
            <a:ext cx="4361330" cy="4311088"/>
          </a:xfrm>
          <a:prstGeom prst="rect">
            <a:avLst/>
          </a:prstGeom>
        </p:spPr>
      </p:pic>
      <p:pic>
        <p:nvPicPr>
          <p:cNvPr id="7" name="Imagen 6">
            <a:extLst>
              <a:ext uri="{FF2B5EF4-FFF2-40B4-BE49-F238E27FC236}">
                <a16:creationId xmlns:a16="http://schemas.microsoft.com/office/drawing/2014/main" id="{7E00458E-A7C8-4F2E-84F2-AC3AC7BE2365}"/>
              </a:ext>
            </a:extLst>
          </p:cNvPr>
          <p:cNvPicPr>
            <a:picLocks noChangeAspect="1"/>
          </p:cNvPicPr>
          <p:nvPr/>
        </p:nvPicPr>
        <p:blipFill rotWithShape="1">
          <a:blip r:embed="rId3"/>
          <a:srcRect t="62311"/>
          <a:stretch/>
        </p:blipFill>
        <p:spPr>
          <a:xfrm>
            <a:off x="4803150" y="781514"/>
            <a:ext cx="4268658" cy="4311088"/>
          </a:xfrm>
          <a:prstGeom prst="rect">
            <a:avLst/>
          </a:prstGeom>
        </p:spPr>
      </p:pic>
    </p:spTree>
    <p:extLst>
      <p:ext uri="{BB962C8B-B14F-4D97-AF65-F5344CB8AC3E}">
        <p14:creationId xmlns:p14="http://schemas.microsoft.com/office/powerpoint/2010/main" val="679013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44"/>
          <p:cNvSpPr txBox="1">
            <a:spLocks noGrp="1"/>
          </p:cNvSpPr>
          <p:nvPr>
            <p:ph type="title"/>
          </p:nvPr>
        </p:nvSpPr>
        <p:spPr>
          <a:xfrm>
            <a:off x="457200" y="298586"/>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An</a:t>
            </a:r>
            <a:r>
              <a:rPr lang="es-EC" sz="3200" dirty="0" err="1"/>
              <a:t>álisis</a:t>
            </a:r>
            <a:r>
              <a:rPr lang="es-EC" sz="3200" dirty="0"/>
              <a:t> Exploratorio</a:t>
            </a:r>
            <a:endParaRPr sz="3200" dirty="0"/>
          </a:p>
        </p:txBody>
      </p:sp>
      <p:pic>
        <p:nvPicPr>
          <p:cNvPr id="5" name="Imagen 4">
            <a:extLst>
              <a:ext uri="{FF2B5EF4-FFF2-40B4-BE49-F238E27FC236}">
                <a16:creationId xmlns:a16="http://schemas.microsoft.com/office/drawing/2014/main" id="{B8D34B01-3996-47D6-83D6-FC077F3C4F78}"/>
              </a:ext>
            </a:extLst>
          </p:cNvPr>
          <p:cNvPicPr>
            <a:picLocks noChangeAspect="1"/>
          </p:cNvPicPr>
          <p:nvPr/>
        </p:nvPicPr>
        <p:blipFill rotWithShape="1">
          <a:blip r:embed="rId3"/>
          <a:srcRect t="37830" b="25189"/>
          <a:stretch/>
        </p:blipFill>
        <p:spPr>
          <a:xfrm>
            <a:off x="2815389" y="785060"/>
            <a:ext cx="4219999" cy="4181811"/>
          </a:xfrm>
          <a:prstGeom prst="rect">
            <a:avLst/>
          </a:prstGeom>
        </p:spPr>
      </p:pic>
    </p:spTree>
    <p:extLst>
      <p:ext uri="{BB962C8B-B14F-4D97-AF65-F5344CB8AC3E}">
        <p14:creationId xmlns:p14="http://schemas.microsoft.com/office/powerpoint/2010/main" val="1494269719"/>
      </p:ext>
    </p:extLst>
  </p:cSld>
  <p:clrMapOvr>
    <a:masterClrMapping/>
  </p:clrMapOvr>
</p:sld>
</file>

<file path=ppt/theme/theme1.xml><?xml version="1.0" encoding="utf-8"?>
<a:theme xmlns:a="http://schemas.openxmlformats.org/drawingml/2006/main" name="Strategic Analysis: Business Environment Infographics by Slidesgo">
  <a:themeElements>
    <a:clrScheme name="Simple Light">
      <a:dk1>
        <a:srgbClr val="000000"/>
      </a:dk1>
      <a:lt1>
        <a:srgbClr val="FFFFFF"/>
      </a:lt1>
      <a:dk2>
        <a:srgbClr val="666666"/>
      </a:dk2>
      <a:lt2>
        <a:srgbClr val="D9D9D9"/>
      </a:lt2>
      <a:accent1>
        <a:srgbClr val="E8B5BB"/>
      </a:accent1>
      <a:accent2>
        <a:srgbClr val="C79DA9"/>
      </a:accent2>
      <a:accent3>
        <a:srgbClr val="A68596"/>
      </a:accent3>
      <a:accent4>
        <a:srgbClr val="846E84"/>
      </a:accent4>
      <a:accent5>
        <a:srgbClr val="635671"/>
      </a:accent5>
      <a:accent6>
        <a:srgbClr val="423E5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590</TotalTime>
  <Words>1312</Words>
  <Application>Microsoft Office PowerPoint</Application>
  <PresentationFormat>Presentación en pantalla (16:9)</PresentationFormat>
  <Paragraphs>243</Paragraphs>
  <Slides>45</Slides>
  <Notes>36</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45</vt:i4>
      </vt:variant>
    </vt:vector>
  </HeadingPairs>
  <TitlesOfParts>
    <vt:vector size="57" baseType="lpstr">
      <vt:lpstr>Times New Roman</vt:lpstr>
      <vt:lpstr>Calibri Light</vt:lpstr>
      <vt:lpstr>Symbol</vt:lpstr>
      <vt:lpstr>Wingdings</vt:lpstr>
      <vt:lpstr>Fira Sans Extra Condensed SemiBold</vt:lpstr>
      <vt:lpstr>Cambria Math</vt:lpstr>
      <vt:lpstr>Arial</vt:lpstr>
      <vt:lpstr>Calibri</vt:lpstr>
      <vt:lpstr>Fira Sans Extra Condensed</vt:lpstr>
      <vt:lpstr>Courier New</vt:lpstr>
      <vt:lpstr>Roboto</vt:lpstr>
      <vt:lpstr>Strategic Analysis: Business Environment Infographics by Slidesgo</vt:lpstr>
      <vt:lpstr>Modelos Predictivos con Árboles de Decisión para la Detección de Fraudes en Reclamaciones de Seguros de Autos</vt:lpstr>
      <vt:lpstr>Contenido</vt:lpstr>
      <vt:lpstr>PROBLEMA VS. SOLUCION</vt:lpstr>
      <vt:lpstr>Diccionario de Datos</vt:lpstr>
      <vt:lpstr>Diccionario de Datos</vt:lpstr>
      <vt:lpstr>Exploración y Limpieza de Datos</vt:lpstr>
      <vt:lpstr>Análisis Exploratorio</vt:lpstr>
      <vt:lpstr>Análisis Exploratorio</vt:lpstr>
      <vt:lpstr>Análisis Exploratorio</vt:lpstr>
      <vt:lpstr>Análisis Exploratorio</vt:lpstr>
      <vt:lpstr>Análisis Exploratorio</vt:lpstr>
      <vt:lpstr>Análisis Exploratorio</vt:lpstr>
      <vt:lpstr>Análisis Exploratorio</vt:lpstr>
      <vt:lpstr>Análisis Exploratorio Var. Categóricas vs. Target</vt:lpstr>
      <vt:lpstr>Presentación de PowerPoint</vt:lpstr>
      <vt:lpstr>Combinación de variables</vt:lpstr>
      <vt:lpstr>Análisis Exploratorio</vt:lpstr>
      <vt:lpstr>Feature Engineering</vt:lpstr>
      <vt:lpstr>Feature Engineering</vt:lpstr>
      <vt:lpstr>Recodificación de Variables</vt:lpstr>
      <vt:lpstr>Recodificación de Variables</vt:lpstr>
      <vt:lpstr>Feature Engineering</vt:lpstr>
      <vt:lpstr>Ordinal encoder</vt:lpstr>
      <vt:lpstr>Ordinal encoder</vt:lpstr>
      <vt:lpstr>Visualización: ValorSeguro</vt:lpstr>
      <vt:lpstr>Ordinal encoder</vt:lpstr>
      <vt:lpstr>Procesamiento de datos</vt:lpstr>
      <vt:lpstr>Entrenamiento y tuneo de hiperparámetros</vt:lpstr>
      <vt:lpstr>Entrenamiento y tuneo de hiperparámetros</vt:lpstr>
      <vt:lpstr>Entrenamiento y tuneo de hiperparámetros</vt:lpstr>
      <vt:lpstr>Entrenamiento y tuneo de hiperparámetros</vt:lpstr>
      <vt:lpstr>Interpretabilidad/Explicabilidad del modelo</vt:lpstr>
      <vt:lpstr>Resultados</vt:lpstr>
      <vt:lpstr>Resultados</vt:lpstr>
      <vt:lpstr>Resultados</vt:lpstr>
      <vt:lpstr>Resultados</vt:lpstr>
      <vt:lpstr>Resultados</vt:lpstr>
      <vt:lpstr>Resultados</vt:lpstr>
      <vt:lpstr>Implementación en el negocio</vt:lpstr>
      <vt:lpstr>Implementación en el negocio</vt:lpstr>
      <vt:lpstr>Implementación en el negocio</vt:lpstr>
      <vt:lpstr>Presentación de PowerPoint</vt:lpstr>
      <vt:lpstr>Conclusiones y Recomendaciones</vt:lpstr>
      <vt:lpstr>Conclusiones y Recomendaciones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Modelos Predictivos con Árboles de Decisión para la Detección de Fraudes en Reclamaciones de Seguros de Autos</dc:title>
  <cp:lastModifiedBy>Johanna Del Rocio Barzola Sarmiento</cp:lastModifiedBy>
  <cp:revision>90</cp:revision>
  <dcterms:modified xsi:type="dcterms:W3CDTF">2024-09-28T13:51:25Z</dcterms:modified>
</cp:coreProperties>
</file>